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Lst>
  <p:notesMasterIdLst>
    <p:notesMasterId r:id="rId40"/>
  </p:notesMasterIdLst>
  <p:handoutMasterIdLst>
    <p:handoutMasterId r:id="rId41"/>
  </p:handoutMasterIdLst>
  <p:sldIdLst>
    <p:sldId id="516" r:id="rId5"/>
    <p:sldId id="498" r:id="rId6"/>
    <p:sldId id="500" r:id="rId7"/>
    <p:sldId id="520" r:id="rId8"/>
    <p:sldId id="521" r:id="rId9"/>
    <p:sldId id="514" r:id="rId10"/>
    <p:sldId id="513" r:id="rId11"/>
    <p:sldId id="2147482632" r:id="rId12"/>
    <p:sldId id="2147482633" r:id="rId13"/>
    <p:sldId id="2147482622" r:id="rId14"/>
    <p:sldId id="2147482634" r:id="rId15"/>
    <p:sldId id="518" r:id="rId16"/>
    <p:sldId id="2147482638" r:id="rId17"/>
    <p:sldId id="2147482636" r:id="rId18"/>
    <p:sldId id="2147482640" r:id="rId19"/>
    <p:sldId id="2147482637" r:id="rId20"/>
    <p:sldId id="2147482642" r:id="rId21"/>
    <p:sldId id="2147482643" r:id="rId22"/>
    <p:sldId id="2147482644" r:id="rId23"/>
    <p:sldId id="2147482645" r:id="rId24"/>
    <p:sldId id="2147482646" r:id="rId25"/>
    <p:sldId id="2147473796" r:id="rId26"/>
    <p:sldId id="2147482647" r:id="rId27"/>
    <p:sldId id="2147482639" r:id="rId28"/>
    <p:sldId id="2147482648" r:id="rId29"/>
    <p:sldId id="2147482649" r:id="rId30"/>
    <p:sldId id="2147482650" r:id="rId31"/>
    <p:sldId id="2147482651" r:id="rId32"/>
    <p:sldId id="2147482652" r:id="rId33"/>
    <p:sldId id="2147482653" r:id="rId34"/>
    <p:sldId id="2147482659" r:id="rId35"/>
    <p:sldId id="510" r:id="rId36"/>
    <p:sldId id="2147482660" r:id="rId37"/>
    <p:sldId id="2147482657" r:id="rId38"/>
    <p:sldId id="2147482658" r:id="rId39"/>
  </p:sldIdLst>
  <p:sldSz cx="9144000" cy="5143500" type="screen16x9"/>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THIS PRESENTATION" id="{B0F76120-D6DE-5F40-8DE0-06B8CDAAA72E}">
          <p14:sldIdLst>
            <p14:sldId id="516"/>
          </p14:sldIdLst>
        </p14:section>
        <p14:section name="MAIN PRESENTATION" id="{D296FB0A-D0CC-A64E-935F-5BAFBD92A4C8}">
          <p14:sldIdLst>
            <p14:sldId id="498"/>
            <p14:sldId id="500"/>
            <p14:sldId id="520"/>
            <p14:sldId id="521"/>
            <p14:sldId id="514"/>
            <p14:sldId id="513"/>
            <p14:sldId id="2147482632"/>
            <p14:sldId id="2147482633"/>
            <p14:sldId id="2147482622"/>
            <p14:sldId id="2147482634"/>
            <p14:sldId id="518"/>
            <p14:sldId id="2147482638"/>
            <p14:sldId id="2147482636"/>
            <p14:sldId id="2147482640"/>
            <p14:sldId id="2147482637"/>
            <p14:sldId id="2147482642"/>
            <p14:sldId id="2147482643"/>
            <p14:sldId id="2147482644"/>
            <p14:sldId id="2147482645"/>
          </p14:sldIdLst>
        </p14:section>
        <p14:section name="SUSTAINABILITY" id="{35A2FFE3-FA10-4A4E-AD76-0CCD2B5CA4CE}">
          <p14:sldIdLst>
            <p14:sldId id="2147482646"/>
            <p14:sldId id="2147473796"/>
            <p14:sldId id="2147482647"/>
            <p14:sldId id="2147482639"/>
          </p14:sldIdLst>
        </p14:section>
        <p14:section name="PARTNER COMMUNITY" id="{958F9849-7625-CE44-85C4-937D9782DCC4}">
          <p14:sldIdLst>
            <p14:sldId id="2147482648"/>
            <p14:sldId id="2147482649"/>
            <p14:sldId id="2147482650"/>
            <p14:sldId id="2147482651"/>
          </p14:sldIdLst>
        </p14:section>
        <p14:section name="TIMELINE" id="{BC7FE3F7-F659-D748-B698-5AFBE420921A}">
          <p14:sldIdLst>
            <p14:sldId id="2147482652"/>
            <p14:sldId id="2147482653"/>
          </p14:sldIdLst>
        </p14:section>
        <p14:section name="TOP 5 REASONS WHY" id="{34C03637-DCA6-AB46-90CB-D6DDDFF9924D}">
          <p14:sldIdLst>
            <p14:sldId id="2147482659"/>
            <p14:sldId id="510"/>
          </p14:sldIdLst>
        </p14:section>
        <p14:section name="ENDING" id="{7A12DAF3-A33F-FD40-80CF-AA93FA2577F2}">
          <p14:sldIdLst>
            <p14:sldId id="2147482660"/>
            <p14:sldId id="2147482657"/>
            <p14:sldId id="2147482658"/>
          </p14:sldIdLst>
        </p14:section>
      </p14:sectionLst>
    </p:ext>
    <p:ext uri="{EFAFB233-063F-42B5-8137-9DF3F51BA10A}">
      <p15:sldGuideLst xmlns:p15="http://schemas.microsoft.com/office/powerpoint/2012/main">
        <p15:guide id="1" orient="horz" pos="3230" userDrawn="1">
          <p15:clr>
            <a:srgbClr val="A4A3A4"/>
          </p15:clr>
        </p15:guide>
        <p15:guide id="2">
          <p15:clr>
            <a:srgbClr val="A4A3A4"/>
          </p15:clr>
        </p15:guide>
        <p15:guide id="3" pos="5760" userDrawn="1">
          <p15:clr>
            <a:srgbClr val="A4A3A4"/>
          </p15:clr>
        </p15:guide>
        <p15:guide id="4" orient="horz"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pos="173">
          <p15:clr>
            <a:srgbClr val="A4A3A4"/>
          </p15:clr>
        </p15:guide>
        <p15:guide id="4" pos="4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leen Watson" initials="KW" lastIdx="1" clrIdx="0"/>
  <p:cmAuthor id="2" name="Kathleen Watson" initials="KW [2]" lastIdx="1" clrIdx="1"/>
  <p:cmAuthor id="3" name="Kathleen Watson" initials="KW [3]" lastIdx="1" clrIdx="2"/>
  <p:cmAuthor id="4" name="Kathleen Watson" initials="KW [4]" lastIdx="1" clrIdx="3"/>
  <p:cmAuthor id="5" name="Kathleen Watson" initials="KW [5]" lastIdx="1" clrIdx="4"/>
  <p:cmAuthor id="6" name="Kathleen Watson" initials="KW [6]" lastIdx="1" clrIdx="5"/>
  <p:cmAuthor id="7" name="Kathleen Watson" initials="KW [7]" lastIdx="1" clrIdx="6"/>
  <p:cmAuthor id="8" name="Kathleen Watson" initials="KW [8]" lastIdx="1" clrIdx="7"/>
  <p:cmAuthor id="9" name="Kathleen Watson" initials="KW [9]" lastIdx="1" clrIdx="8"/>
  <p:cmAuthor id="10" name="Kathleen Watson" initials="KW [10]" lastIdx="1" clrIdx="9"/>
  <p:cmAuthor id="11" name="Kathleen Watson" initials="KW [11]" lastIdx="1" clrIdx="10"/>
  <p:cmAuthor id="12" name="Kathleen Watson" initials="KW [12]" lastIdx="1" clrIdx="11"/>
  <p:cmAuthor id="13" name="Jeff San Miguel" initials="JSM" lastIdx="1" clrIdx="12"/>
  <p:cmAuthor id="14" name="Jeff San Miguel" initials="JSM [2]" lastIdx="1" clrIdx="13"/>
  <p:cmAuthor id="15" name="Jeff San Miguel" initials="JSM [3]" lastIdx="1" clrIdx="14"/>
  <p:cmAuthor id="16" name="Jeff San Miguel" initials="JSM [4]" lastIdx="1" clrIdx="15"/>
  <p:cmAuthor id="17" name="Jeff San Miguel" initials="JSM [5]" lastIdx="1" clrIdx="16"/>
  <p:cmAuthor id="18" name="Jeff San Miguel" initials="JSM [6]" lastIdx="1" clrIdx="17"/>
  <p:cmAuthor id="19" name="Jeff San Miguel" initials="JSM [7]" lastIdx="1" clrIdx="18"/>
  <p:cmAuthor id="20" name="Jeff San Miguel" initials="JSM [8]" lastIdx="1" clrIdx="19"/>
  <p:cmAuthor id="21" name="Jeff San Miguel" initials="JSM [9]" lastIdx="1"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1F6"/>
    <a:srgbClr val="FA9116"/>
    <a:srgbClr val="FEC22B"/>
    <a:srgbClr val="EEF1F5"/>
    <a:srgbClr val="B4B4BC"/>
    <a:srgbClr val="4B58A2"/>
    <a:srgbClr val="00467A"/>
    <a:srgbClr val="3B44AF"/>
    <a:srgbClr val="650000"/>
    <a:srgbClr val="35169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6F021F-1BC5-AE4A-ABDC-5163695547B4}" v="2" dt="2023-10-09T17:59:42.945"/>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2"/>
    <p:restoredTop sz="94775"/>
  </p:normalViewPr>
  <p:slideViewPr>
    <p:cSldViewPr snapToGrid="0">
      <p:cViewPr varScale="1">
        <p:scale>
          <a:sx n="182" d="100"/>
          <a:sy n="182" d="100"/>
        </p:scale>
        <p:origin x="1744" y="176"/>
      </p:cViewPr>
      <p:guideLst>
        <p:guide orient="horz" pos="3230"/>
        <p:guide/>
        <p:guide pos="5760"/>
        <p:guide orient="horz"/>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 pos="173"/>
        <p:guide pos="414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Neue Haas Grotesk Text Pro" panose="020B0504020202020204" pitchFamily="34"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B3F974-BB90-4059-9901-8147A3A63439}" type="datetimeFigureOut">
              <a:rPr lang="en-US" smtClean="0">
                <a:latin typeface="Neue Haas Grotesk Text Pro" panose="020B0504020202020204" pitchFamily="34" charset="77"/>
              </a:rPr>
              <a:pPr/>
              <a:t>7/23/2025</a:t>
            </a:fld>
            <a:endParaRPr lang="en-US">
              <a:latin typeface="Neue Haas Grotesk Text Pro" panose="020B0504020202020204" pitchFamily="34"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Neue Haas Grotesk Text Pro" panose="020B0504020202020204" pitchFamily="34"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55FBB6-509D-433A-BC0A-FC2E7C728BAD}" type="slidenum">
              <a:rPr lang="en-US" smtClean="0">
                <a:latin typeface="Neue Haas Grotesk Text Pro" panose="020B0504020202020204" pitchFamily="34" charset="77"/>
              </a:rPr>
              <a:pPr/>
              <a:t>‹#›</a:t>
            </a:fld>
            <a:endParaRPr lang="en-US">
              <a:latin typeface="Neue Haas Grotesk Text Pro" panose="020B0504020202020204" pitchFamily="34" charset="77"/>
            </a:endParaRPr>
          </a:p>
        </p:txBody>
      </p:sp>
    </p:spTree>
    <p:extLst>
      <p:ext uri="{BB962C8B-B14F-4D97-AF65-F5344CB8AC3E}">
        <p14:creationId xmlns:p14="http://schemas.microsoft.com/office/powerpoint/2010/main" val="3973380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84200" y="849313"/>
            <a:ext cx="5689600" cy="3200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5010" y="4236396"/>
            <a:ext cx="6414557"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262549"/>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5000"/>
      </a:lnSpc>
      <a:spcBef>
        <a:spcPts val="800"/>
      </a:spcBef>
      <a:spcAft>
        <a:spcPts val="600"/>
      </a:spcAft>
      <a:buClr>
        <a:schemeClr val="accent2"/>
      </a:buClr>
      <a:buFont typeface="Wingdings" pitchFamily="2" charset="2"/>
      <a:buChar char="§"/>
      <a:defRPr sz="1400" b="0" i="0" kern="1200">
        <a:solidFill>
          <a:schemeClr val="tx1"/>
        </a:solidFill>
        <a:latin typeface="Neue Haas Grotesk Text Pro" panose="020B0504020202020204" pitchFamily="34" charset="77"/>
        <a:ea typeface="+mn-ea"/>
        <a:cs typeface="+mn-cs"/>
      </a:defRPr>
    </a:lvl1pPr>
    <a:lvl2pPr marL="33972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2pPr>
    <a:lvl3pPr marL="457200"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3pPr>
    <a:lvl4pPr marL="574675"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4pPr>
    <a:lvl5pPr marL="73977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am04.safelinks.protection.outlook.com/?url=https%3A%2F%2Fhitachivantara.brighttalk.com%2F%3Fmkt_tok%3DMzc1LUpPRS01NTEAAAGOJDZkmssASTRzQQjQqGExCviMFonR0GZ_cfEOfZGiUSkJ79q-ZjmbFVJiVVMg9mBD0cbL4M55YCGzRHu7JG6g&amp;data=05%7C01%7Cwiesan.lau%40hitachivantara.com%7C273e6f1eb6a54b7c806108dbc20545c4%7C18791e1761594f52a8d4de814ca8284a%7C0%7C0%7C638317100398112566%7CUnknown%7CTWFpbGZsb3d8eyJWIjoiMC4wLjAwMDAiLCJQIjoiV2luMzIiLCJBTiI6Ik1haWwiLCJXVCI6Mn0%3D%7C3000%7C%7C%7C&amp;sdata=W5KMzVUXCYeWaRSSRyCIvU5NL3cHy33%2BNx3BBvvcdy4%3D&amp;reserved=0"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225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dirty="0"/>
              <a:t>Now we have introduced Virtual Storage Platform One, lets dive into what makes up the Data Platform!</a:t>
            </a:r>
          </a:p>
          <a:p>
            <a:endParaRPr lang="en-US" dirty="0"/>
          </a:p>
        </p:txBody>
      </p:sp>
    </p:spTree>
    <p:extLst>
      <p:ext uri="{BB962C8B-B14F-4D97-AF65-F5344CB8AC3E}">
        <p14:creationId xmlns:p14="http://schemas.microsoft.com/office/powerpoint/2010/main" val="3776402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The data Platform revolution / evolution</a:t>
            </a:r>
          </a:p>
          <a:p>
            <a:pPr marL="0" indent="0">
              <a:buNone/>
            </a:pPr>
            <a:endParaRPr lang="en-US" b="1" dirty="0"/>
          </a:p>
          <a:p>
            <a:pPr marL="0" marR="0">
              <a:spcBef>
                <a:spcPts val="0"/>
              </a:spcBef>
              <a:spcAft>
                <a:spcPts val="0"/>
              </a:spcAft>
            </a:pPr>
            <a:r>
              <a:rPr lang="en-US" sz="1400" kern="100" dirty="0">
                <a:effectLst/>
                <a:latin typeface="Arial" panose="020B0604020202020204" pitchFamily="34" charset="0"/>
                <a:ea typeface="Calibri" panose="020F0502020204030204" pitchFamily="34" charset="0"/>
                <a:cs typeface="Times New Roman" panose="02020603050405020304" pitchFamily="18" charset="0"/>
              </a:rPr>
              <a:t>Virtual Storage Platform One will enable customers to run, manage, and exploit their applications anywhere, from on-premises, to cloud, to edge. In addition to enabling data management and accessibility, this platform is designed to help them do more</a:t>
            </a:r>
            <a:r>
              <a:rPr lang="en-US" sz="14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1400" kern="100" dirty="0">
                <a:effectLst/>
                <a:latin typeface="Arial" panose="020B0604020202020204" pitchFamily="34" charset="0"/>
                <a:ea typeface="Calibri" panose="020F0502020204030204" pitchFamily="34" charset="0"/>
                <a:cs typeface="Times New Roman" panose="02020603050405020304" pitchFamily="18" charset="0"/>
              </a:rPr>
              <a:t>with their data, too. With this visionary new approach, we are creating a single, highly intelligent data fabric that’s powered by AI and supports all data types across all environments.</a:t>
            </a:r>
          </a:p>
          <a:p>
            <a:pPr marL="0" marR="0" indent="0">
              <a:spcBef>
                <a:spcPts val="0"/>
              </a:spcBef>
              <a:spcAft>
                <a:spcPts val="0"/>
              </a:spcAf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effectLst/>
                <a:latin typeface="Arial" panose="020B0604020202020204" pitchFamily="34" charset="0"/>
                <a:ea typeface="Calibri" panose="020F0502020204030204" pitchFamily="34" charset="0"/>
                <a:cs typeface="Times New Roman" panose="02020603050405020304" pitchFamily="18" charset="0"/>
              </a:rPr>
              <a:t>No longer will you and your customers need to spend time and resources attempting to cobble together disparate environments, and determine which infrastructure solution model will work best. Virtual Storage Platform One will support block, file, object and mainframe workloads in the fullness of time, but you can deploy it as an appliance, software defined or running in the public cloud, all from a single platform – clearly future-proofing the freedom of data across platforms.</a:t>
            </a:r>
          </a:p>
          <a:p>
            <a:pPr marL="0" marR="0">
              <a:spcBef>
                <a:spcPts val="0"/>
              </a:spcBef>
              <a:spcAft>
                <a:spcPts val="0"/>
              </a:spcAft>
            </a:pPr>
            <a:endParaRPr lang="en-US" sz="14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effectLst/>
                <a:latin typeface="Arial" panose="020B0604020202020204" pitchFamily="34" charset="0"/>
                <a:ea typeface="Calibri" panose="020F0502020204030204" pitchFamily="34" charset="0"/>
                <a:cs typeface="Times New Roman" panose="02020603050405020304" pitchFamily="18" charset="0"/>
              </a:rPr>
              <a:t>Shift the focus onto the applications, allowing them to consume the infrastructure they need!</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9247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2000" b="1" dirty="0"/>
              <a:t>A hybrid data platform without compromise.</a:t>
            </a:r>
            <a:endParaRPr lang="en-US" sz="1200" b="1" kern="100" dirty="0">
              <a:effectLst/>
              <a:latin typeface="Helvetica" pitchFamily="2"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kern="100" dirty="0">
              <a:effectLst/>
              <a:latin typeface="Helvetica"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Helvetica" pitchFamily="2" charset="0"/>
                <a:ea typeface="Calibri" panose="020F0502020204030204" pitchFamily="34" charset="0"/>
                <a:cs typeface="Times New Roman" panose="02020603050405020304" pitchFamily="18" charset="0"/>
              </a:rPr>
              <a:t>ONE DATA PLANE - We have a common storage virtualization operating system (SVOS) across our storage portfolio and extending out to our software-defined storage offerings. Building a common data plane enables the transportation of infrastructure data between solutions. At the same time our file and object storage data services sit atop SVOS enabling us to extend the data plane for each of the different data deployment types.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Helvetica" pitchFamily="2" charset="0"/>
                <a:ea typeface="Calibri" panose="020F0502020204030204" pitchFamily="34" charset="0"/>
                <a:cs typeface="Times New Roman" panose="02020603050405020304" pitchFamily="18" charset="0"/>
              </a:rPr>
              <a:t>ONE CONTROL PLANE - Ops Center data management will build a common control plane across solutions allowing you to administer, manage and consume services. All customers will start with our fleet management engine, Clear Sight, and build out the AIOps software they need to automate their platform</a:t>
            </a:r>
            <a:r>
              <a:rPr lang="en-US" sz="1200" dirty="0">
                <a:effectLst/>
              </a:rPr>
              <a:t> .</a:t>
            </a:r>
          </a:p>
          <a:p>
            <a:endParaRPr lang="en-US" sz="1200" dirty="0">
              <a:effectLst/>
            </a:endParaRP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200" kern="100" dirty="0">
                <a:effectLst/>
                <a:latin typeface="Helvetica" pitchFamily="2" charset="0"/>
                <a:ea typeface="Calibri" panose="020F0502020204030204" pitchFamily="34" charset="0"/>
                <a:cs typeface="Times New Roman" panose="02020603050405020304" pitchFamily="18" charset="0"/>
              </a:rPr>
              <a:t>Therefore, you have a common data plane (for each data type), a common control plane (across all deployments) and now a common data fabric for your applications to consume on one platform. This is unique!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a:p>
            <a:endParaRPr lang="en-US" sz="1200" dirty="0"/>
          </a:p>
        </p:txBody>
      </p:sp>
    </p:spTree>
    <p:extLst>
      <p:ext uri="{BB962C8B-B14F-4D97-AF65-F5344CB8AC3E}">
        <p14:creationId xmlns:p14="http://schemas.microsoft.com/office/powerpoint/2010/main" val="3164847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US" sz="1400" b="1" kern="100" dirty="0">
                <a:effectLst/>
                <a:latin typeface="Helvetica" pitchFamily="2" charset="0"/>
                <a:ea typeface="Calibri" panose="020F0502020204030204" pitchFamily="34" charset="0"/>
                <a:cs typeface="Times New Roman" panose="02020603050405020304" pitchFamily="18" charset="0"/>
              </a:rPr>
              <a:t>Applications Matter!</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endParaRPr lang="en-US" sz="1400" kern="100" dirty="0">
              <a:effectLst/>
              <a:latin typeface="Helvetica"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kern="100" dirty="0">
                <a:effectLst/>
                <a:latin typeface="Helvetica" pitchFamily="2" charset="0"/>
                <a:ea typeface="Calibri" panose="020F0502020204030204" pitchFamily="34" charset="0"/>
                <a:cs typeface="Times New Roman" panose="02020603050405020304" pitchFamily="18" charset="0"/>
              </a:rPr>
              <a:t>Virtual Storage Platform One does not need a software layer to deliver storage-as-code, our platform is fully configurable via APIs! Allowing the platform to be consumed and automated directly from 3</a:t>
            </a:r>
            <a:r>
              <a:rPr lang="en-US" sz="1400" kern="100" baseline="30000" dirty="0">
                <a:effectLst/>
                <a:latin typeface="Helvetica" pitchFamily="2" charset="0"/>
                <a:ea typeface="Calibri" panose="020F0502020204030204" pitchFamily="34" charset="0"/>
                <a:cs typeface="Times New Roman" panose="02020603050405020304" pitchFamily="18" charset="0"/>
              </a:rPr>
              <a:t>rd</a:t>
            </a:r>
            <a:r>
              <a:rPr lang="en-US" sz="1400" kern="100" dirty="0">
                <a:effectLst/>
                <a:latin typeface="Helvetica" pitchFamily="2" charset="0"/>
                <a:ea typeface="Calibri" panose="020F0502020204030204" pitchFamily="34" charset="0"/>
                <a:cs typeface="Times New Roman" panose="02020603050405020304" pitchFamily="18" charset="0"/>
              </a:rPr>
              <a:t> party tools like ServiceNow or BMC Helix (Remedy). Also no limitations in our direct software plugins removing the need to use embedded management tools within the platform, just go directly from your applications.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03185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solidFill>
                  <a:schemeClr val="tx2"/>
                </a:solidFill>
              </a:rPr>
              <a:t>Secure &amp; flexible consumption across the public-cloud</a:t>
            </a:r>
          </a:p>
          <a:p>
            <a:pPr marL="0" indent="0">
              <a:buNone/>
            </a:pPr>
            <a:endParaRPr lang="en-GB" sz="1400" b="1" dirty="0">
              <a:solidFill>
                <a:schemeClr val="tx2"/>
              </a:solidFill>
            </a:endParaRP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IN" sz="1400" dirty="0">
                <a:solidFill>
                  <a:schemeClr val="tx2"/>
                </a:solidFill>
                <a:latin typeface="Neue Haas Grotesk Text Pro" panose="020B0504020202020204" pitchFamily="34" charset="77"/>
                <a:cs typeface="Arial" panose="020B0604020202020204" pitchFamily="34" charset="0"/>
              </a:rPr>
              <a:t>Virtual Storage Platform One is designed to run natively within public cloud providers, building a bridge for applications from on-premise into the cloud of your choosing. Allowing you to spin up data services directly from within the hyperscale's marketplaces but all managed from within our data management software.</a:t>
            </a: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endParaRPr lang="en-IN" sz="1400" dirty="0">
              <a:solidFill>
                <a:schemeClr val="tx2"/>
              </a:solidFill>
              <a:latin typeface="Neue Haas Grotesk Text Pro" panose="020B0504020202020204" pitchFamily="34" charset="77"/>
              <a:cs typeface="Arial" panose="020B0604020202020204" pitchFamily="34" charset="0"/>
            </a:endParaRP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IN" sz="1400" dirty="0">
                <a:solidFill>
                  <a:schemeClr val="tx2"/>
                </a:solidFill>
                <a:latin typeface="Neue Haas Grotesk Text Pro" panose="020B0504020202020204" pitchFamily="34" charset="77"/>
                <a:cs typeface="Arial" panose="020B0604020202020204" pitchFamily="34" charset="0"/>
              </a:rPr>
              <a:t>Here are some example use cases: </a:t>
            </a:r>
          </a:p>
          <a:p>
            <a:pPr marL="171450" marR="0" lvl="0" indent="-171450" algn="l" defTabSz="914400" rtl="0" eaLnBrk="1" fontAlgn="auto" latinLnBrk="0" hangingPunct="1">
              <a:lnSpc>
                <a:spcPct val="95000"/>
              </a:lnSpc>
              <a:spcBef>
                <a:spcPts val="800"/>
              </a:spcBef>
              <a:spcAft>
                <a:spcPts val="600"/>
              </a:spcAft>
              <a:buClr>
                <a:schemeClr val="accent2"/>
              </a:buClr>
              <a:buSzTx/>
              <a:tabLst/>
              <a:defRPr/>
            </a:pPr>
            <a:r>
              <a:rPr lang="en-IN" sz="1400" dirty="0">
                <a:solidFill>
                  <a:schemeClr val="tx2"/>
                </a:solidFill>
                <a:latin typeface="Neue Haas Grotesk Text Pro" panose="020B0504020202020204" pitchFamily="34" charset="77"/>
                <a:cs typeface="Arial" panose="020B0604020202020204" pitchFamily="34" charset="0"/>
              </a:rPr>
              <a:t>Cloud Migration : </a:t>
            </a:r>
            <a:r>
              <a:rPr lang="en-US" sz="800" dirty="0">
                <a:latin typeface="Neue Haas Grotesk Text Pro" panose="020B0504020202020204" pitchFamily="34" charset="77"/>
              </a:rPr>
              <a:t>Easy migration of application data directly into the public cloud.</a:t>
            </a:r>
            <a:endParaRPr lang="en-IN" sz="1400" dirty="0">
              <a:solidFill>
                <a:schemeClr val="tx2"/>
              </a:solidFill>
              <a:latin typeface="Neue Haas Grotesk Text Pro" panose="020B0504020202020204" pitchFamily="34" charset="77"/>
              <a:cs typeface="Arial" panose="020B0604020202020204" pitchFamily="34" charset="0"/>
            </a:endParaRPr>
          </a:p>
          <a:p>
            <a:pPr marL="171450" marR="0" lvl="0" indent="-171450" algn="l" defTabSz="914400" rtl="0" eaLnBrk="1" fontAlgn="auto" latinLnBrk="0" hangingPunct="1">
              <a:lnSpc>
                <a:spcPct val="95000"/>
              </a:lnSpc>
              <a:spcBef>
                <a:spcPts val="800"/>
              </a:spcBef>
              <a:spcAft>
                <a:spcPts val="600"/>
              </a:spcAft>
              <a:buClr>
                <a:schemeClr val="accent2"/>
              </a:buClr>
              <a:buSzTx/>
              <a:tabLst/>
              <a:defRPr/>
            </a:pPr>
            <a:r>
              <a:rPr lang="en-IN" sz="1400" dirty="0">
                <a:solidFill>
                  <a:schemeClr val="tx2"/>
                </a:solidFill>
                <a:latin typeface="Neue Haas Grotesk Text Pro" panose="020B0504020202020204" pitchFamily="34" charset="77"/>
                <a:cs typeface="Arial" panose="020B0604020202020204" pitchFamily="34" charset="0"/>
              </a:rPr>
              <a:t>Cloud Copy : </a:t>
            </a:r>
            <a:r>
              <a:rPr lang="en-US" sz="800" dirty="0">
                <a:latin typeface="Neue Haas Grotesk Text Pro" panose="020B0504020202020204" pitchFamily="34" charset="77"/>
              </a:rPr>
              <a:t>Improve system resilience with remote copy and data replication.</a:t>
            </a:r>
            <a:endParaRPr lang="en-IN" sz="1400" dirty="0">
              <a:solidFill>
                <a:schemeClr val="tx2"/>
              </a:solidFill>
              <a:latin typeface="Neue Haas Grotesk Text Pro" panose="020B0504020202020204" pitchFamily="34" charset="77"/>
              <a:cs typeface="Arial" panose="020B0604020202020204" pitchFamily="34" charset="0"/>
            </a:endParaRPr>
          </a:p>
          <a:p>
            <a:pPr marL="171450" marR="0" lvl="0" indent="-171450" algn="l" defTabSz="914400" rtl="0" eaLnBrk="1" fontAlgn="auto" latinLnBrk="0" hangingPunct="1">
              <a:lnSpc>
                <a:spcPct val="95000"/>
              </a:lnSpc>
              <a:spcBef>
                <a:spcPts val="800"/>
              </a:spcBef>
              <a:spcAft>
                <a:spcPts val="600"/>
              </a:spcAft>
              <a:buClr>
                <a:schemeClr val="accent2"/>
              </a:buClr>
              <a:buSzTx/>
              <a:tabLst/>
              <a:defRPr/>
            </a:pPr>
            <a:r>
              <a:rPr lang="en-IN" sz="1400" dirty="0">
                <a:solidFill>
                  <a:schemeClr val="tx2"/>
                </a:solidFill>
                <a:latin typeface="Neue Haas Grotesk Text Pro" panose="020B0504020202020204" pitchFamily="34" charset="77"/>
                <a:cs typeface="Arial" panose="020B0604020202020204" pitchFamily="34" charset="0"/>
              </a:rPr>
              <a:t>Cloud Replication : </a:t>
            </a:r>
            <a:r>
              <a:rPr lang="en-US" sz="800" dirty="0">
                <a:latin typeface="Neue Haas Grotesk Text Pro" panose="020B0504020202020204" pitchFamily="34" charset="77"/>
              </a:rPr>
              <a:t>Simple deployment of workloads on public cloud.</a:t>
            </a: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endParaRPr lang="en-IN" sz="1400" dirty="0">
              <a:solidFill>
                <a:schemeClr val="tx2"/>
              </a:solidFill>
              <a:latin typeface="Neue Haas Grotesk Text Pro" panose="020B0504020202020204" pitchFamily="34" charset="77"/>
              <a:cs typeface="Arial" panose="020B0604020202020204" pitchFamily="34" charset="0"/>
            </a:endParaRPr>
          </a:p>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endParaRPr lang="en-IN" sz="1400" dirty="0">
              <a:solidFill>
                <a:schemeClr val="tx2"/>
              </a:solidFill>
              <a:latin typeface="Neue Haas Grotesk Text Pro" panose="020B0504020202020204" pitchFamily="34" charset="77"/>
              <a:cs typeface="Arial" panose="020B0604020202020204" pitchFamily="34" charset="0"/>
            </a:endParaRPr>
          </a:p>
          <a:p>
            <a:pPr marL="0" indent="0">
              <a:buNone/>
            </a:pPr>
            <a:endParaRPr lang="en-US" b="0" dirty="0"/>
          </a:p>
          <a:p>
            <a:endParaRPr lang="en-US" dirty="0"/>
          </a:p>
        </p:txBody>
      </p:sp>
    </p:spTree>
    <p:extLst>
      <p:ext uri="{BB962C8B-B14F-4D97-AF65-F5344CB8AC3E}">
        <p14:creationId xmlns:p14="http://schemas.microsoft.com/office/powerpoint/2010/main" val="2395941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Don’t leave existing infrastructure behind</a:t>
            </a:r>
          </a:p>
          <a:p>
            <a:pPr marL="0" indent="0">
              <a:buNone/>
            </a:pPr>
            <a:endParaRPr lang="en-US" b="1" dirty="0"/>
          </a:p>
          <a:p>
            <a:pPr marL="0" indent="0">
              <a:spcBef>
                <a:spcPts val="300"/>
              </a:spcBef>
              <a:spcAft>
                <a:spcPts val="300"/>
              </a:spcAft>
              <a:buFontTx/>
              <a:buNone/>
            </a:pPr>
            <a:r>
              <a:rPr lang="en-US" sz="1200" dirty="0"/>
              <a:t>Hitachi Virtual Storage Platform is an industry leader in storage virtualization:</a:t>
            </a:r>
          </a:p>
          <a:p>
            <a:pPr marL="339725" lvl="1" indent="-165100">
              <a:spcBef>
                <a:spcPts val="300"/>
              </a:spcBef>
              <a:spcAft>
                <a:spcPts val="300"/>
              </a:spcAft>
              <a:buFont typeface="Wingdings" pitchFamily="2" charset="2"/>
              <a:buChar char="§"/>
            </a:pPr>
            <a:r>
              <a:rPr lang="en-US" dirty="0"/>
              <a:t>&gt;21,000 virtualization storage controllers shipped</a:t>
            </a:r>
          </a:p>
          <a:p>
            <a:pPr marL="339725" lvl="1" indent="-165100">
              <a:spcBef>
                <a:spcPts val="300"/>
              </a:spcBef>
              <a:spcAft>
                <a:spcPts val="300"/>
              </a:spcAft>
              <a:buFont typeface="Wingdings" pitchFamily="2" charset="2"/>
              <a:buChar char="§"/>
            </a:pPr>
            <a:r>
              <a:rPr lang="en-US" dirty="0"/>
              <a:t>&gt;40% of customers actively use external storage virtualization</a:t>
            </a:r>
          </a:p>
          <a:p>
            <a:pPr marL="339695" lvl="1" indent="-171450" defTabSz="914240">
              <a:lnSpc>
                <a:spcPct val="95000"/>
              </a:lnSpc>
              <a:spcBef>
                <a:spcPts val="300"/>
              </a:spcBef>
              <a:spcAft>
                <a:spcPts val="300"/>
              </a:spcAft>
              <a:buClr>
                <a:schemeClr val="accent2"/>
              </a:buClr>
              <a:buFont typeface="Wingdings" pitchFamily="2" charset="2"/>
              <a:buChar char="§"/>
              <a:defRPr/>
            </a:pPr>
            <a:r>
              <a:rPr lang="en-US" dirty="0">
                <a:solidFill>
                  <a:srgbClr val="1A1A1A"/>
                </a:solidFill>
              </a:rPr>
              <a:t>Starting in 2010, Hitachi Dynamic Provisioning penetration rate &gt;50%</a:t>
            </a:r>
          </a:p>
          <a:p>
            <a:pPr marL="339695" lvl="1" indent="-171450" defTabSz="914240">
              <a:lnSpc>
                <a:spcPct val="95000"/>
              </a:lnSpc>
              <a:spcBef>
                <a:spcPts val="799"/>
              </a:spcBef>
              <a:spcAft>
                <a:spcPts val="600"/>
              </a:spcAft>
              <a:buClr>
                <a:schemeClr val="accent2"/>
              </a:buClr>
              <a:buFont typeface="Wingdings" pitchFamily="2" charset="2"/>
              <a:buChar char="§"/>
              <a:defRPr/>
            </a:pPr>
            <a:r>
              <a:rPr lang="en-US" dirty="0">
                <a:solidFill>
                  <a:srgbClr val="1A1A1A"/>
                </a:solidFill>
              </a:rPr>
              <a:t>&gt;500PB storage under management, 50% virtualized</a:t>
            </a:r>
            <a:endParaRPr lang="en-US" sz="1400" dirty="0">
              <a:solidFill>
                <a:srgbClr val="1A1A1A"/>
              </a:solidFill>
            </a:endParaRPr>
          </a:p>
          <a:p>
            <a:pPr marL="339695" lvl="1" indent="-171450" defTabSz="914240">
              <a:lnSpc>
                <a:spcPct val="95000"/>
              </a:lnSpc>
              <a:spcBef>
                <a:spcPts val="799"/>
              </a:spcBef>
              <a:spcAft>
                <a:spcPts val="600"/>
              </a:spcAft>
              <a:buClr>
                <a:schemeClr val="accent2"/>
              </a:buClr>
              <a:buFont typeface="Wingdings" pitchFamily="2" charset="2"/>
              <a:buChar char="§"/>
              <a:defRPr/>
            </a:pPr>
            <a:endParaRPr lang="en-US" sz="1200" dirty="0"/>
          </a:p>
          <a:p>
            <a:pPr marL="0" indent="0">
              <a:buNone/>
            </a:pPr>
            <a:r>
              <a:rPr lang="en-US" sz="1200" dirty="0">
                <a:cs typeface="Arial" pitchFamily="34" charset="0"/>
              </a:rPr>
              <a:t>Virtualization provides a common virtualized pool of storage to provision storage for various application workloads. Now manage a mix of storage products from a single management interface with a common set of tools across all platforms. </a:t>
            </a:r>
            <a:r>
              <a:rPr lang="en-US" sz="1200" baseline="0" dirty="0"/>
              <a:t>Virtualizing external 3</a:t>
            </a:r>
            <a:r>
              <a:rPr lang="en-US" sz="1200" baseline="30000" dirty="0"/>
              <a:t>rd</a:t>
            </a:r>
            <a:r>
              <a:rPr lang="en-US" sz="1200" baseline="0" dirty="0"/>
              <a:t> party arrays, means businesses can adapt to new environments, extend useful life of hardware, ease migrations and more quickly assume management of acquired environments.  </a:t>
            </a:r>
          </a:p>
          <a:p>
            <a:pPr marL="0" indent="0">
              <a:buNone/>
            </a:pPr>
            <a:r>
              <a:rPr lang="en-US" sz="1200" dirty="0">
                <a:cs typeface="Arial" pitchFamily="34" charset="0"/>
              </a:rPr>
              <a:t>Virtualization now supported with </a:t>
            </a:r>
            <a:r>
              <a:rPr lang="en-US" sz="1200" dirty="0" err="1">
                <a:cs typeface="Arial" pitchFamily="34" charset="0"/>
              </a:rPr>
              <a:t>Fibre</a:t>
            </a:r>
            <a:r>
              <a:rPr lang="en-US" sz="1200" dirty="0">
                <a:cs typeface="Arial" pitchFamily="34" charset="0"/>
              </a:rPr>
              <a:t> Channel and/or iSCSI connectivity.</a:t>
            </a:r>
          </a:p>
          <a:p>
            <a:pPr marL="0" indent="0">
              <a:buNone/>
            </a:pPr>
            <a:endParaRPr lang="en-US" sz="1200" dirty="0">
              <a:cs typeface="Arial" pitchFamily="34" charset="0"/>
            </a:endParaRPr>
          </a:p>
          <a:p>
            <a:pPr marL="0" lvl="1">
              <a:spcAft>
                <a:spcPts val="600"/>
              </a:spcAft>
              <a:buClr>
                <a:schemeClr val="accent2"/>
              </a:buClr>
              <a:buSzPct val="100000"/>
              <a:defRPr/>
            </a:pPr>
            <a:r>
              <a:rPr lang="en-US" sz="2400" dirty="0">
                <a:solidFill>
                  <a:schemeClr val="bg1"/>
                </a:solidFill>
                <a:latin typeface="Neue Haas Grotesk Text Pro" panose="020B0504020202020204" pitchFamily="34" charset="0"/>
              </a:rPr>
              <a:t>Extend the Benefits of Common Management </a:t>
            </a:r>
            <a:r>
              <a:rPr lang="en-US" sz="1200" i="1" kern="0" dirty="0">
                <a:solidFill>
                  <a:srgbClr val="FFFFFF"/>
                </a:solidFill>
                <a:latin typeface="Times New Roman" panose="02020603050405020304" pitchFamily="18" charset="0"/>
                <a:cs typeface="Times New Roman" panose="02020603050405020304" pitchFamily="18" charset="0"/>
              </a:rPr>
              <a:t>Centralized data management of day-to-day administration and operations.</a:t>
            </a:r>
            <a:endParaRPr lang="en-US" sz="1800" dirty="0">
              <a:solidFill>
                <a:schemeClr val="bg1"/>
              </a:solidFill>
              <a:latin typeface="Neue Haas Grotesk Text Pro" panose="020B0504020202020204" pitchFamily="34" charset="0"/>
            </a:endParaRPr>
          </a:p>
          <a:p>
            <a:pPr marL="0" lvl="1">
              <a:spcAft>
                <a:spcPts val="600"/>
              </a:spcAft>
              <a:buClr>
                <a:schemeClr val="accent2"/>
              </a:buClr>
              <a:buSzPct val="100000"/>
              <a:defRPr/>
            </a:pPr>
            <a:r>
              <a:rPr lang="en-US" sz="2400" dirty="0">
                <a:solidFill>
                  <a:schemeClr val="bg1"/>
                </a:solidFill>
                <a:latin typeface="Neue Haas Grotesk Text Pro" panose="020B0504020202020204" pitchFamily="34" charset="0"/>
              </a:rPr>
              <a:t>Non-disruptively Migrate Workloads </a:t>
            </a:r>
            <a:br>
              <a:rPr lang="en-US" sz="2400" dirty="0">
                <a:solidFill>
                  <a:schemeClr val="bg1"/>
                </a:solidFill>
                <a:latin typeface="Neue Haas Grotesk Text Pro" panose="020B0504020202020204" pitchFamily="34" charset="0"/>
              </a:rPr>
            </a:br>
            <a:r>
              <a:rPr lang="en-US" sz="1200" i="1" dirty="0">
                <a:solidFill>
                  <a:schemeClr val="bg1"/>
                </a:solidFill>
                <a:latin typeface="Times New Roman" panose="02020603050405020304" pitchFamily="18" charset="0"/>
                <a:cs typeface="Times New Roman" panose="02020603050405020304" pitchFamily="18" charset="0"/>
              </a:rPr>
              <a:t>Easily migrate workloads when it is time to decommission older storage products.</a:t>
            </a:r>
            <a:endParaRPr lang="en-US" sz="2400" dirty="0">
              <a:solidFill>
                <a:schemeClr val="bg1"/>
              </a:solidFill>
              <a:latin typeface="Neue Haas Grotesk Text Pro" panose="020B0504020202020204" pitchFamily="34" charset="0"/>
            </a:endParaRPr>
          </a:p>
          <a:p>
            <a:pPr marL="0" lvl="1">
              <a:spcAft>
                <a:spcPts val="600"/>
              </a:spcAft>
              <a:buClr>
                <a:schemeClr val="accent2"/>
              </a:buClr>
              <a:buSzPct val="100000"/>
              <a:defRPr/>
            </a:pPr>
            <a:r>
              <a:rPr lang="en-US" sz="2400" dirty="0">
                <a:solidFill>
                  <a:schemeClr val="bg1"/>
                </a:solidFill>
                <a:latin typeface="Neue Haas Grotesk Text Pro" panose="020B0504020202020204" pitchFamily="34" charset="0"/>
              </a:rPr>
              <a:t>Extend the Life to Aging Data Assets</a:t>
            </a:r>
            <a:br>
              <a:rPr lang="en-US" sz="2400" dirty="0">
                <a:solidFill>
                  <a:schemeClr val="bg1"/>
                </a:solidFill>
                <a:latin typeface="Neue Haas Grotesk Text Pro" panose="020B0504020202020204" pitchFamily="34" charset="0"/>
              </a:rPr>
            </a:br>
            <a:r>
              <a:rPr lang="en-US" sz="1200" i="1" kern="0" dirty="0">
                <a:solidFill>
                  <a:srgbClr val="FFFFFF"/>
                </a:solidFill>
                <a:latin typeface="Times New Roman" panose="02020603050405020304" pitchFamily="18" charset="0"/>
                <a:cs typeface="Times New Roman" panose="02020603050405020304" pitchFamily="18" charset="0"/>
              </a:rPr>
              <a:t>Enable modern data management features on older existing storage arrays. </a:t>
            </a:r>
            <a:endParaRPr lang="en-US" sz="2400" dirty="0">
              <a:solidFill>
                <a:srgbClr val="FFFFFF"/>
              </a:solidFill>
              <a:latin typeface="Neue Haas Grotesk Text Pro" panose="020B0504020202020204" pitchFamily="34" charset="0"/>
              <a:cs typeface="Arial" panose="020B0604020202020204" pitchFamily="34" charset="0"/>
            </a:endParaRPr>
          </a:p>
          <a:p>
            <a:pPr marL="0" lvl="1">
              <a:spcAft>
                <a:spcPts val="600"/>
              </a:spcAft>
              <a:buClr>
                <a:schemeClr val="accent2"/>
              </a:buClr>
              <a:buSzPct val="100000"/>
              <a:defRPr/>
            </a:pPr>
            <a:r>
              <a:rPr lang="en-US" sz="2400" dirty="0">
                <a:solidFill>
                  <a:schemeClr val="bg1"/>
                </a:solidFill>
                <a:latin typeface="Neue Haas Grotesk Text Pro" panose="020B0504020202020204" pitchFamily="34" charset="0"/>
              </a:rPr>
              <a:t>Future Proof</a:t>
            </a:r>
            <a:br>
              <a:rPr lang="en-US" sz="2400" dirty="0">
                <a:solidFill>
                  <a:schemeClr val="bg1"/>
                </a:solidFill>
                <a:latin typeface="Neue Haas Grotesk Text Pro" panose="020B0504020202020204" pitchFamily="34" charset="0"/>
              </a:rPr>
            </a:br>
            <a:r>
              <a:rPr lang="en-US" sz="1200" i="1" kern="0" dirty="0">
                <a:solidFill>
                  <a:srgbClr val="FFFFFF"/>
                </a:solidFill>
                <a:latin typeface="Times New Roman" panose="02020603050405020304" pitchFamily="18" charset="0"/>
                <a:cs typeface="Times New Roman" panose="02020603050405020304" pitchFamily="18" charset="0"/>
              </a:rPr>
              <a:t>Consolidate storage silos by virtualizing 3</a:t>
            </a:r>
            <a:r>
              <a:rPr lang="en-US" sz="1200" i="1" kern="0" baseline="30000" dirty="0">
                <a:solidFill>
                  <a:srgbClr val="FFFFFF"/>
                </a:solidFill>
                <a:latin typeface="Times New Roman" panose="02020603050405020304" pitchFamily="18" charset="0"/>
                <a:cs typeface="Times New Roman" panose="02020603050405020304" pitchFamily="18" charset="0"/>
              </a:rPr>
              <a:t>rd</a:t>
            </a:r>
            <a:r>
              <a:rPr lang="en-US" sz="1200" i="1" kern="0" dirty="0">
                <a:solidFill>
                  <a:srgbClr val="FFFFFF"/>
                </a:solidFill>
                <a:latin typeface="Times New Roman" panose="02020603050405020304" pitchFamily="18" charset="0"/>
                <a:cs typeface="Times New Roman" panose="02020603050405020304" pitchFamily="18" charset="0"/>
              </a:rPr>
              <a:t> party storage assets.</a:t>
            </a:r>
          </a:p>
          <a:p>
            <a:pPr marL="0" indent="0">
              <a:buNone/>
            </a:pPr>
            <a:endParaRPr lang="en-US" sz="1200" dirty="0">
              <a:cs typeface="Arial" pitchFamily="34" charset="0"/>
            </a:endParaRPr>
          </a:p>
          <a:p>
            <a:pPr marL="0" indent="0">
              <a:buNone/>
            </a:pPr>
            <a:endParaRPr lang="en-US" b="1" dirty="0"/>
          </a:p>
          <a:p>
            <a:endParaRPr lang="en-US" dirty="0"/>
          </a:p>
        </p:txBody>
      </p:sp>
    </p:spTree>
    <p:extLst>
      <p:ext uri="{BB962C8B-B14F-4D97-AF65-F5344CB8AC3E}">
        <p14:creationId xmlns:p14="http://schemas.microsoft.com/office/powerpoint/2010/main" val="3892400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Clr>
                <a:schemeClr val="accent2"/>
              </a:buClr>
              <a:buSzPct val="100000"/>
              <a:buFontTx/>
              <a:buNone/>
              <a:defRPr/>
            </a:pPr>
            <a:r>
              <a:rPr lang="en-GB" sz="2800" b="1" dirty="0">
                <a:solidFill>
                  <a:schemeClr val="tx2"/>
                </a:solidFill>
              </a:rPr>
              <a:t>Remove the need for data migration - </a:t>
            </a:r>
            <a:r>
              <a:rPr lang="en-US" sz="2800" b="1" dirty="0">
                <a:solidFill>
                  <a:schemeClr val="bg1"/>
                </a:solidFill>
              </a:rPr>
              <a:t>Performance Without Configurations</a:t>
            </a:r>
          </a:p>
          <a:p>
            <a:pPr marL="6350" lvl="1" indent="-171450">
              <a:buClr>
                <a:schemeClr val="accent2"/>
              </a:buClr>
              <a:buSzPct val="100000"/>
              <a:buFont typeface="Wingdings" pitchFamily="2" charset="2"/>
              <a:buChar char="§"/>
              <a:defRPr/>
            </a:pPr>
            <a:endParaRPr lang="en-US" sz="1400" kern="0" dirty="0">
              <a:solidFill>
                <a:srgbClr val="FFFFFF"/>
              </a:solidFill>
              <a:latin typeface="Arial" panose="020B0604020202020204" pitchFamily="34" charset="0"/>
              <a:cs typeface="Segoe UI Light" panose="020B0502040204020203" pitchFamily="34" charset="0"/>
            </a:endParaRPr>
          </a:p>
          <a:p>
            <a:pPr marL="6350" lvl="1" indent="-171450">
              <a:buClr>
                <a:schemeClr val="accent2"/>
              </a:buClr>
              <a:buSzPct val="100000"/>
              <a:buFont typeface="Wingdings" pitchFamily="2" charset="2"/>
              <a:buChar char="§"/>
              <a:defRPr/>
            </a:pPr>
            <a:r>
              <a:rPr lang="en-US" sz="1400" kern="0" dirty="0">
                <a:solidFill>
                  <a:srgbClr val="FFFFFF"/>
                </a:solidFill>
                <a:latin typeface="Arial" panose="020B0604020202020204" pitchFamily="34" charset="0"/>
                <a:cs typeface="Segoe UI Light" panose="020B0502040204020203" pitchFamily="34" charset="0"/>
              </a:rPr>
              <a:t>Modern storage assurance allows you to invest in the portfolio today but get VSP One tomorrow! </a:t>
            </a:r>
          </a:p>
          <a:p>
            <a:pPr marL="6350" lvl="1" indent="-171450">
              <a:buClr>
                <a:schemeClr val="accent2"/>
              </a:buClr>
              <a:buSzPct val="100000"/>
              <a:buFont typeface="Wingdings" pitchFamily="2" charset="2"/>
              <a:buChar char="§"/>
              <a:defRPr/>
            </a:pPr>
            <a:r>
              <a:rPr lang="en-US" sz="1400" kern="0" dirty="0">
                <a:solidFill>
                  <a:srgbClr val="FFFFFF"/>
                </a:solidFill>
                <a:latin typeface="Arial" panose="020B0604020202020204" pitchFamily="34" charset="0"/>
                <a:cs typeface="Segoe UI Light" panose="020B0502040204020203" pitchFamily="34" charset="0"/>
              </a:rPr>
              <a:t>All upgrades are non-disruptive removing long expensive migrations to new solutions. </a:t>
            </a:r>
          </a:p>
          <a:p>
            <a:pPr marL="6350" lvl="1" indent="-171450">
              <a:buClr>
                <a:schemeClr val="accent2"/>
              </a:buClr>
              <a:buSzPct val="100000"/>
              <a:buFont typeface="Wingdings" pitchFamily="2" charset="2"/>
              <a:buChar char="§"/>
              <a:defRPr/>
            </a:pPr>
            <a:r>
              <a:rPr lang="en-US" sz="1400" kern="0" dirty="0">
                <a:solidFill>
                  <a:srgbClr val="FFFFFF"/>
                </a:solidFill>
                <a:latin typeface="Arial" panose="020B0604020202020204" pitchFamily="34" charset="0"/>
                <a:cs typeface="Segoe UI Light" panose="020B0502040204020203" pitchFamily="34" charset="0"/>
              </a:rPr>
              <a:t>Lowering CO2 impact across the portfolio.</a:t>
            </a:r>
          </a:p>
          <a:p>
            <a:pPr marL="6350" lvl="1" indent="-171450">
              <a:buClr>
                <a:schemeClr val="accent2"/>
              </a:buClr>
              <a:buSzPct val="100000"/>
              <a:buFont typeface="Wingdings" pitchFamily="2" charset="2"/>
              <a:buChar char="§"/>
              <a:defRPr/>
            </a:pPr>
            <a:r>
              <a:rPr lang="en-US" sz="1400" kern="0" dirty="0">
                <a:solidFill>
                  <a:srgbClr val="FFFFFF"/>
                </a:solidFill>
                <a:latin typeface="Arial" panose="020B0604020202020204" pitchFamily="34" charset="0"/>
                <a:cs typeface="Segoe UI Light" panose="020B0502040204020203" pitchFamily="34" charset="0"/>
              </a:rPr>
              <a:t>No need to commit to a new contract, your upgrade is yours!</a:t>
            </a:r>
            <a:endParaRPr lang="en-US" sz="1600" kern="1200" dirty="0">
              <a:solidFill>
                <a:srgbClr val="FFFFFF"/>
              </a:solidFill>
              <a:latin typeface="Arial" panose="020B0604020202020204" pitchFamily="34" charset="0"/>
              <a:cs typeface="Arial" panose="020B0604020202020204" pitchFamily="34" charset="0"/>
            </a:endParaRPr>
          </a:p>
          <a:p>
            <a:pPr marL="6350" lvl="1" indent="-171450">
              <a:buClr>
                <a:schemeClr val="accent2"/>
              </a:buClr>
              <a:buSzPct val="100000"/>
              <a:buFont typeface="Wingdings" pitchFamily="2" charset="2"/>
              <a:buChar char="§"/>
              <a:defRPr/>
            </a:pPr>
            <a:r>
              <a:rPr lang="en-US" sz="900" kern="0" dirty="0">
                <a:solidFill>
                  <a:srgbClr val="FFFFFF"/>
                </a:solidFill>
                <a:cs typeface="Segoe UI Light" panose="020B0502040204020203" pitchFamily="34" charset="0"/>
              </a:rPr>
              <a:t>Future proof your VSP storage investment with the ability to utilize all-</a:t>
            </a:r>
            <a:r>
              <a:rPr lang="en-US" sz="900" kern="0" dirty="0" err="1">
                <a:solidFill>
                  <a:srgbClr val="FFFFFF"/>
                </a:solidFill>
                <a:cs typeface="Segoe UI Light" panose="020B0502040204020203" pitchFamily="34" charset="0"/>
              </a:rPr>
              <a:t>NVMe</a:t>
            </a:r>
            <a:r>
              <a:rPr lang="en-US" sz="900" kern="0" dirty="0">
                <a:solidFill>
                  <a:srgbClr val="FFFFFF"/>
                </a:solidFill>
                <a:cs typeface="Segoe UI Light" panose="020B0502040204020203" pitchFamily="34" charset="0"/>
              </a:rPr>
              <a:t>, hybrid and all-flash configurations, in addition to intermix </a:t>
            </a:r>
            <a:r>
              <a:rPr lang="en-US" sz="900" kern="0" dirty="0" err="1">
                <a:solidFill>
                  <a:srgbClr val="FFFFFF"/>
                </a:solidFill>
                <a:cs typeface="Segoe UI Light" panose="020B0502040204020203" pitchFamily="34" charset="0"/>
              </a:rPr>
              <a:t>NVMe</a:t>
            </a:r>
            <a:r>
              <a:rPr lang="en-US" sz="900" kern="0" dirty="0">
                <a:solidFill>
                  <a:srgbClr val="FFFFFF"/>
                </a:solidFill>
                <a:cs typeface="Segoe UI Light" panose="020B0502040204020203" pitchFamily="34" charset="0"/>
              </a:rPr>
              <a:t> and SAS technologies, to get the best storage performance aligned to the value for your business.</a:t>
            </a:r>
          </a:p>
          <a:p>
            <a:pPr marL="0" lvl="1">
              <a:buClr>
                <a:schemeClr val="accent2"/>
              </a:buClr>
              <a:buSzPct val="100000"/>
              <a:defRPr/>
            </a:pPr>
            <a:endParaRPr lang="en-US" sz="900" kern="0" dirty="0">
              <a:solidFill>
                <a:srgbClr val="FFFFFF"/>
              </a:solidFill>
              <a:cs typeface="Segoe UI Light" panose="020B0502040204020203" pitchFamily="34" charset="0"/>
            </a:endParaRPr>
          </a:p>
          <a:p>
            <a:endParaRPr lang="en-US" dirty="0"/>
          </a:p>
        </p:txBody>
      </p:sp>
    </p:spTree>
    <p:extLst>
      <p:ext uri="{BB962C8B-B14F-4D97-AF65-F5344CB8AC3E}">
        <p14:creationId xmlns:p14="http://schemas.microsoft.com/office/powerpoint/2010/main" val="1050901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Helvetica" pitchFamily="2" charset="0"/>
                <a:ea typeface="Calibri" panose="020F0502020204030204" pitchFamily="34" charset="0"/>
                <a:cs typeface="Times New Roman" panose="02020603050405020304" pitchFamily="18" charset="0"/>
              </a:rPr>
              <a:t>A data solution is more then just a platform. Have the confidence to build the right solution with the right partners certified on VSP One.</a:t>
            </a:r>
          </a:p>
          <a:p>
            <a:r>
              <a:rPr lang="en-US" sz="1400" dirty="0">
                <a:effectLst/>
                <a:latin typeface="Helvetica" pitchFamily="2" charset="0"/>
                <a:ea typeface="Calibri" panose="020F0502020204030204" pitchFamily="34" charset="0"/>
                <a:cs typeface="Times New Roman" panose="02020603050405020304" pitchFamily="18" charset="0"/>
              </a:rPr>
              <a:t>For industry-specific appliances or integrations, we will position them as part of the VSP One Marketplace. Showing our alliances as part of our platform allows our customers and partners to choose what is right for them</a:t>
            </a:r>
            <a:r>
              <a:rPr lang="en-US" dirty="0">
                <a:effectLst/>
              </a:rPr>
              <a:t> </a:t>
            </a:r>
            <a:endParaRPr lang="en-US" dirty="0"/>
          </a:p>
        </p:txBody>
      </p:sp>
    </p:spTree>
    <p:extLst>
      <p:ext uri="{BB962C8B-B14F-4D97-AF65-F5344CB8AC3E}">
        <p14:creationId xmlns:p14="http://schemas.microsoft.com/office/powerpoint/2010/main" val="271715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200" b="0" dirty="0">
                <a:solidFill>
                  <a:srgbClr val="ED7D31"/>
                </a:solidFill>
                <a:effectLst/>
                <a:latin typeface="Helvetica" pitchFamily="2" charset="0"/>
                <a:ea typeface="Yu Gothic Light" panose="020B0300000000000000" pitchFamily="34" charset="-128"/>
                <a:cs typeface="Tahoma (Headings CS)"/>
              </a:rPr>
              <a:t>A Platform is nothing without an experience, Hitachi Ops Center will be elevated as our brand for infrastructure data management. Ops Center Clear Sight will lead as the Customer Experience Portal, giving observability to all Hitachi Vantara infrastructure with built-in element managers to administer the embedded software. Ops Center will still include the software in Ops Center today as our AIOps software suite, allowing for new projects to be developed and launched under the Ops Center family.</a:t>
            </a:r>
            <a:endParaRPr lang="en-US" sz="1200" b="1" dirty="0">
              <a:solidFill>
                <a:srgbClr val="ED7D31"/>
              </a:solidFill>
              <a:effectLst/>
              <a:latin typeface="Arial" panose="020B0604020202020204" pitchFamily="34" charset="0"/>
              <a:ea typeface="Yu Gothic Light" panose="020B0300000000000000" pitchFamily="34" charset="-128"/>
              <a:cs typeface="Tahoma (Headings CS)"/>
            </a:endParaRPr>
          </a:p>
          <a:p>
            <a:endParaRPr lang="en-US" sz="1200" dirty="0"/>
          </a:p>
        </p:txBody>
      </p:sp>
    </p:spTree>
    <p:extLst>
      <p:ext uri="{BB962C8B-B14F-4D97-AF65-F5344CB8AC3E}">
        <p14:creationId xmlns:p14="http://schemas.microsoft.com/office/powerpoint/2010/main" val="334463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200" b="1" u="none" dirty="0">
                <a:solidFill>
                  <a:srgbClr val="ED7D31"/>
                </a:solidFill>
                <a:effectLst/>
                <a:latin typeface="Helvetica" pitchFamily="2" charset="0"/>
                <a:ea typeface="Yu Gothic Light" panose="020B0300000000000000" pitchFamily="34" charset="-128"/>
                <a:cs typeface="Tahoma (Headings CS)"/>
              </a:rPr>
              <a:t>VSP 360</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endParaRPr lang="en-US" sz="1200" b="1" dirty="0">
              <a:solidFill>
                <a:srgbClr val="ED7D31"/>
              </a:solidFill>
              <a:effectLst/>
              <a:latin typeface="Arial" panose="020B0604020202020204" pitchFamily="34" charset="0"/>
              <a:ea typeface="Yu Gothic Light" panose="020B0300000000000000" pitchFamily="34" charset="-128"/>
              <a:cs typeface="Tahoma (Headings CS)"/>
            </a:endParaRP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200" b="0" u="none" dirty="0">
                <a:solidFill>
                  <a:srgbClr val="ED7D31"/>
                </a:solidFill>
                <a:effectLst/>
                <a:latin typeface="Arial" panose="020B0604020202020204" pitchFamily="34" charset="0"/>
                <a:ea typeface="Yu Gothic Light" panose="020B0300000000000000" pitchFamily="34" charset="-128"/>
                <a:cs typeface="Tahoma (Headings CS)"/>
              </a:rPr>
              <a:t>The next customer experience 2.0 is key to cross the entire platform, building a true data services platform </a:t>
            </a:r>
            <a:r>
              <a:rPr lang="en-US" sz="1200" b="0" u="none" dirty="0" err="1">
                <a:solidFill>
                  <a:srgbClr val="ED7D31"/>
                </a:solidFill>
                <a:effectLst/>
                <a:latin typeface="Arial" panose="020B0604020202020204" pitchFamily="34" charset="0"/>
                <a:ea typeface="Yu Gothic Light" panose="020B0300000000000000" pitchFamily="34" charset="-128"/>
                <a:cs typeface="Tahoma (Headings CS)"/>
              </a:rPr>
              <a:t>ontop</a:t>
            </a:r>
            <a:r>
              <a:rPr lang="en-US" sz="1200" b="0" u="none" dirty="0">
                <a:solidFill>
                  <a:srgbClr val="ED7D31"/>
                </a:solidFill>
                <a:effectLst/>
                <a:latin typeface="Arial" panose="020B0604020202020204" pitchFamily="34" charset="0"/>
                <a:ea typeface="Yu Gothic Light" panose="020B0300000000000000" pitchFamily="34" charset="-128"/>
                <a:cs typeface="Tahoma (Headings CS)"/>
              </a:rPr>
              <a:t> of VSP One. </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200" dirty="0"/>
              <a:t>Remove the complexity of integrating and consuming solutions with an AI and ML driven portal across all block, file and object data services.</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200" dirty="0"/>
              <a:t>This is our data consumption engine that will integrate with a CMP </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200" dirty="0"/>
              <a:t>Applications are pointed to 360, 360 will then deploy the workload on the correct infrastructure for the application. The meta data for this deployment will be help in 360 and not within hardware. </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200" dirty="0"/>
              <a:t>This enables 360 to transport the application data across the platform without any impact or downtime.</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endParaRPr lang="en-US" sz="1200" dirty="0"/>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endParaRPr lang="en-US" sz="1200" b="0" u="none" dirty="0">
              <a:solidFill>
                <a:srgbClr val="ED7D31"/>
              </a:solidFill>
              <a:effectLst/>
              <a:latin typeface="Arial" panose="020B0604020202020204" pitchFamily="34" charset="0"/>
              <a:ea typeface="Yu Gothic Light" panose="020B0300000000000000" pitchFamily="34" charset="-128"/>
              <a:cs typeface="Tahoma (Headings CS)"/>
            </a:endParaRPr>
          </a:p>
          <a:p>
            <a:endParaRPr lang="en-US" sz="1200" dirty="0"/>
          </a:p>
        </p:txBody>
      </p:sp>
    </p:spTree>
    <p:extLst>
      <p:ext uri="{BB962C8B-B14F-4D97-AF65-F5344CB8AC3E}">
        <p14:creationId xmlns:p14="http://schemas.microsoft.com/office/powerpoint/2010/main" val="344837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in this presentation we will cover off Hitachi Vantara’s vision, a new data storage strategy to simplify your hybrid-cloud experience. To unlock your application flexibility, mobility and ultimately achieve total data freedom. Allowing your data to be available on the right solution at the right time. </a:t>
            </a:r>
          </a:p>
          <a:p>
            <a:endParaRPr lang="en-US" dirty="0"/>
          </a:p>
          <a:p>
            <a:r>
              <a:rPr lang="en-US" dirty="0"/>
              <a:t>This vision is all about storing data, engineered in Japan with Hitachi Vantara’s legendary reliability, availability and serviceability. </a:t>
            </a:r>
          </a:p>
          <a:p>
            <a:endParaRPr lang="en-US" dirty="0"/>
          </a:p>
          <a:p>
            <a:r>
              <a:rPr lang="en-US" dirty="0"/>
              <a:t>Lets jump in! </a:t>
            </a:r>
          </a:p>
          <a:p>
            <a:endParaRPr lang="en-US" dirty="0"/>
          </a:p>
        </p:txBody>
      </p:sp>
    </p:spTree>
    <p:extLst>
      <p:ext uri="{BB962C8B-B14F-4D97-AF65-F5344CB8AC3E}">
        <p14:creationId xmlns:p14="http://schemas.microsoft.com/office/powerpoint/2010/main" val="3321088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 is key to all of our success as we seek to lower our impact on the planet, our strategy here is unwavering. </a:t>
            </a:r>
          </a:p>
        </p:txBody>
      </p:sp>
    </p:spTree>
    <p:extLst>
      <p:ext uri="{BB962C8B-B14F-4D97-AF65-F5344CB8AC3E}">
        <p14:creationId xmlns:p14="http://schemas.microsoft.com/office/powerpoint/2010/main" val="2808140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a:t>
            </a:r>
          </a:p>
        </p:txBody>
      </p:sp>
    </p:spTree>
    <p:extLst>
      <p:ext uri="{BB962C8B-B14F-4D97-AF65-F5344CB8AC3E}">
        <p14:creationId xmlns:p14="http://schemas.microsoft.com/office/powerpoint/2010/main" val="2860020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US" sz="1400" b="1" i="0" dirty="0">
                <a:solidFill>
                  <a:schemeClr val="tx2"/>
                </a:solidFill>
                <a:latin typeface="Times New Roman" panose="02020603050405020304" pitchFamily="18" charset="0"/>
                <a:ea typeface="Gulim" panose="020B0600000101010101" pitchFamily="34" charset="-127"/>
                <a:cs typeface="Times New Roman" panose="02020603050405020304" pitchFamily="18" charset="0"/>
              </a:rPr>
              <a:t>The Sustainable Data Center</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endParaRPr lang="en-US" sz="1400" b="1" dirty="0">
              <a:solidFill>
                <a:schemeClr val="bg2"/>
              </a:solidFill>
              <a:latin typeface="Neue Haas Grotesk Text Pro" panose="020B0504020202020204" pitchFamily="34" charset="77"/>
            </a:endParaRP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GB" sz="1400" b="0" dirty="0">
                <a:solidFill>
                  <a:schemeClr val="tx2"/>
                </a:solidFill>
                <a:latin typeface="Neue Haas Grotesk Text Pro"/>
                <a:ea typeface="Gulim"/>
              </a:rPr>
              <a:t>Reduction of carbon footprint is more than storage efficiency all Hitachi Vantara VSP arrays are certified externally by the carbon footprint of products. The CFP reviews the whole circular economics of the solution, where do we source our materials? How to we transport them? Where do we manufacture? How do we power our software development? How do we ship to even our recycling.</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endParaRPr lang="en-GB" sz="1400" b="0" dirty="0">
              <a:solidFill>
                <a:schemeClr val="tx2"/>
              </a:solidFill>
              <a:latin typeface="Neue Haas Grotesk Text Pro"/>
              <a:ea typeface="Gulim"/>
            </a:endParaRP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GB" sz="1400" b="0" dirty="0">
                <a:solidFill>
                  <a:schemeClr val="tx2"/>
                </a:solidFill>
                <a:latin typeface="Neue Haas Grotesk Text Pro"/>
                <a:ea typeface="Gulim"/>
              </a:rPr>
              <a:t>Gartner recognized Hitachi Vantara VSP as having one of the lowest CO2 per TB per Year of any storage vendor in the 2023 storage magic quadrant. </a:t>
            </a:r>
            <a:endParaRPr lang="en-US" sz="1400" dirty="0">
              <a:solidFill>
                <a:schemeClr val="bg2"/>
              </a:solidFill>
              <a:latin typeface="Neue Haas Grotesk Text Pro" panose="020B0504020202020204" pitchFamily="34" charset="77"/>
            </a:endParaRP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solidFill>
                  <a:schemeClr val="bg2"/>
                </a:solidFill>
                <a:latin typeface="Neue Haas Grotesk Text Pro" panose="020B0504020202020204" pitchFamily="34" charset="77"/>
              </a:rPr>
              <a:t>VSP One is manufactured in Japan which </a:t>
            </a:r>
            <a:r>
              <a:rPr lang="en-GB" sz="1400" dirty="0">
                <a:solidFill>
                  <a:schemeClr val="bg2"/>
                </a:solidFill>
                <a:latin typeface="Neue Haas Grotesk Text Pro" panose="020B0504020202020204" pitchFamily="34" charset="77"/>
              </a:rPr>
              <a:t>which produces 38% less CO2 than rival manufacturing locations. </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solidFill>
                  <a:schemeClr val="bg2"/>
                </a:solidFill>
                <a:latin typeface="Neue Haas Grotesk Text Pro" panose="020B0504020202020204" pitchFamily="34" charset="77"/>
                <a:ea typeface="メイリオ" panose="020B0604030504040204" pitchFamily="50" charset="-128"/>
                <a:cs typeface="Arial" panose="020B0604020202020204" pitchFamily="34" charset="0"/>
              </a:rPr>
              <a:t>New unique eco patents will help deliver up to a 75% reduction of annual CO2 production vs previous Hitachi solutions.</a:t>
            </a:r>
          </a:p>
          <a:p>
            <a:endParaRPr lang="en-US" dirty="0"/>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solidFill>
                  <a:schemeClr val="bg2"/>
                </a:solidFill>
                <a:latin typeface="Neue Haas Grotesk Text Pro" panose="020B0504020202020204" pitchFamily="34" charset="77"/>
              </a:rPr>
              <a:t>Estimated Annual Saving (USD) 1.4m from a customer example</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solidFill>
                  <a:schemeClr val="bg2"/>
                </a:solidFill>
                <a:latin typeface="Neue Haas Grotesk Text Pro" panose="020B0504020202020204" pitchFamily="34" charset="77"/>
              </a:rPr>
              <a:t>VSP One is manufactured in Japan which </a:t>
            </a:r>
            <a:r>
              <a:rPr lang="en-GB" sz="1400" dirty="0">
                <a:solidFill>
                  <a:schemeClr val="bg2"/>
                </a:solidFill>
                <a:latin typeface="Neue Haas Grotesk Text Pro" panose="020B0504020202020204" pitchFamily="34" charset="77"/>
              </a:rPr>
              <a:t>which produces 38% less CO2 than rival manufacturing locations. </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solidFill>
                  <a:schemeClr val="bg2"/>
                </a:solidFill>
                <a:latin typeface="Neue Haas Grotesk Text Pro" panose="020B0504020202020204" pitchFamily="34" charset="77"/>
                <a:ea typeface="メイリオ" panose="020B0604030504040204" pitchFamily="50" charset="-128"/>
                <a:cs typeface="Arial" panose="020B0604020202020204" pitchFamily="34" charset="0"/>
              </a:rPr>
              <a:t>VSP One solutions will be certified under various schemes and promoting energy saving and visualization of emissions. </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solidFill>
                  <a:schemeClr val="bg2"/>
                </a:solidFill>
                <a:latin typeface="Neue Haas Grotesk Text Pro" panose="020B0504020202020204" pitchFamily="34" charset="77"/>
                <a:ea typeface="メイリオ" panose="020B0604030504040204" pitchFamily="50" charset="-128"/>
                <a:cs typeface="Arial" panose="020B0604020202020204" pitchFamily="34" charset="0"/>
              </a:rPr>
              <a:t>New unique eco patents will help deliver up to a 75% reduction of annual CO2 production vs previous Hitachi solutions.</a:t>
            </a:r>
          </a:p>
          <a:p>
            <a:endParaRPr lang="en-US" dirty="0"/>
          </a:p>
          <a:p>
            <a:r>
              <a:rPr lang="en-US" dirty="0"/>
              <a:t>Graphics from</a:t>
            </a:r>
          </a:p>
          <a:p>
            <a:r>
              <a:rPr lang="en-US" dirty="0"/>
              <a:t>https://</a:t>
            </a:r>
            <a:r>
              <a:rPr lang="en-US" dirty="0" err="1"/>
              <a:t>www.hitachivantara.com</a:t>
            </a:r>
            <a:r>
              <a:rPr lang="en-US" dirty="0"/>
              <a:t>/</a:t>
            </a:r>
            <a:r>
              <a:rPr lang="en-US" dirty="0" err="1"/>
              <a:t>en</a:t>
            </a:r>
            <a:r>
              <a:rPr lang="en-US" dirty="0"/>
              <a:t>-us/pdf/</a:t>
            </a:r>
            <a:r>
              <a:rPr lang="en-US" dirty="0" err="1"/>
              <a:t>ebook</a:t>
            </a:r>
            <a:r>
              <a:rPr lang="en-US" dirty="0"/>
              <a:t>/ways-to-reduce-your-co2-footprint-save-money-ebook.pdf</a:t>
            </a:r>
          </a:p>
        </p:txBody>
      </p:sp>
    </p:spTree>
    <p:extLst>
      <p:ext uri="{BB962C8B-B14F-4D97-AF65-F5344CB8AC3E}">
        <p14:creationId xmlns:p14="http://schemas.microsoft.com/office/powerpoint/2010/main" val="4141406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5783">
              <a:spcBef>
                <a:spcPct val="0"/>
              </a:spcBef>
              <a:buNone/>
              <a:defRPr/>
            </a:pPr>
            <a:r>
              <a:rPr lang="en-US" altLang="ja-JP" sz="1600" b="1" dirty="0">
                <a:solidFill>
                  <a:schemeClr val="bg1"/>
                </a:solidFill>
                <a:latin typeface="Neue Haas Grotesk Text Pro" panose="020B0504020202020204" pitchFamily="34" charset="77"/>
                <a:ea typeface="メイリオ"/>
              </a:rPr>
              <a:t>Future Innovation</a:t>
            </a:r>
          </a:p>
          <a:p>
            <a:pPr marL="0" indent="0" defTabSz="685783">
              <a:spcBef>
                <a:spcPct val="0"/>
              </a:spcBef>
              <a:defRPr/>
            </a:pPr>
            <a:endParaRPr lang="en-US" altLang="ja-JP" sz="1400" i="0" dirty="0">
              <a:solidFill>
                <a:schemeClr val="bg1"/>
              </a:solidFill>
              <a:latin typeface="Times New Roman" panose="02020603050405020304" pitchFamily="18" charset="0"/>
              <a:ea typeface="メイリオ"/>
              <a:cs typeface="Times New Roman" panose="02020603050405020304" pitchFamily="18" charset="0"/>
            </a:endParaRPr>
          </a:p>
          <a:p>
            <a:pPr marL="0" indent="0" defTabSz="685783">
              <a:spcBef>
                <a:spcPct val="0"/>
              </a:spcBef>
              <a:defRPr/>
            </a:pPr>
            <a:r>
              <a:rPr lang="en-US" altLang="ja-JP" sz="1400" i="0" dirty="0">
                <a:solidFill>
                  <a:schemeClr val="bg1"/>
                </a:solidFill>
                <a:latin typeface="Times New Roman" panose="02020603050405020304" pitchFamily="18" charset="0"/>
                <a:ea typeface="メイリオ"/>
                <a:cs typeface="Times New Roman" panose="02020603050405020304" pitchFamily="18" charset="0"/>
              </a:rPr>
              <a:t>What is coming next? Our strategy is to continue our sustainable innovation for everyone, Dynamic workload control technology allows for data to be migrated between localities based on available renewable power consumption.</a:t>
            </a:r>
            <a:endParaRPr lang="en-US" sz="1400" i="0" dirty="0">
              <a:solidFill>
                <a:schemeClr val="bg1"/>
              </a:solidFill>
              <a:latin typeface="Times New Roman" panose="02020603050405020304" pitchFamily="18" charset="0"/>
              <a:ea typeface="メイリオ"/>
              <a:cs typeface="Times New Roman" panose="02020603050405020304" pitchFamily="18" charset="0"/>
            </a:endParaRPr>
          </a:p>
          <a:p>
            <a:pPr marL="0" indent="0" defTabSz="685783">
              <a:spcBef>
                <a:spcPct val="0"/>
              </a:spcBef>
              <a:defRPr/>
            </a:pPr>
            <a:r>
              <a:rPr lang="en-US" sz="1400" i="0" dirty="0">
                <a:solidFill>
                  <a:schemeClr val="bg1"/>
                </a:solidFill>
                <a:latin typeface="Times New Roman" panose="02020603050405020304" pitchFamily="18" charset="0"/>
                <a:ea typeface="メイリオ"/>
                <a:cs typeface="Times New Roman" panose="02020603050405020304" pitchFamily="18" charset="0"/>
              </a:rPr>
              <a:t>As one location looses sunlight or lack of wind production data can be dynamically migrated without any impact to the business applications. Allowing for dynamic workload distributed </a:t>
            </a:r>
          </a:p>
          <a:p>
            <a:pPr marL="0" indent="0" defTabSz="685783">
              <a:spcBef>
                <a:spcPct val="0"/>
              </a:spcBef>
              <a:defRPr/>
            </a:pPr>
            <a:r>
              <a:rPr lang="en-US" sz="1400" i="0" dirty="0">
                <a:solidFill>
                  <a:schemeClr val="bg1"/>
                </a:solidFill>
                <a:latin typeface="Times New Roman" panose="02020603050405020304" pitchFamily="18" charset="0"/>
                <a:ea typeface="メイリオ"/>
                <a:cs typeface="Times New Roman" panose="02020603050405020304" pitchFamily="18" charset="0"/>
              </a:rPr>
              <a:t>This is based on the forecast of power generation from Hitachi Energy. YES we have our own power company! Watch this space as we continue to innovate in this space.</a:t>
            </a:r>
            <a:endParaRPr lang="en-US" i="0" dirty="0"/>
          </a:p>
          <a:p>
            <a:pPr marL="171450" indent="-171450"/>
            <a:endParaRPr lang="en-US" dirty="0"/>
          </a:p>
        </p:txBody>
      </p:sp>
    </p:spTree>
    <p:extLst>
      <p:ext uri="{BB962C8B-B14F-4D97-AF65-F5344CB8AC3E}">
        <p14:creationId xmlns:p14="http://schemas.microsoft.com/office/powerpoint/2010/main" val="2472970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VSP One is currently a strategy announcement, but the new platform will not throw our heritage away. This is a great way to expand your trusted conversation with customers today, show them our platform story and focus on our key tenants of reliability and availability.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We will transition our customers into the new platform without pain, so there is no reason to not sell our portfolio today. Modern Storage Assurance (MSA) helps you sell VSP One today with every VSP E / 5000 series array today, any MSA customer will receive a non-disruptive upgrade to our next generation data platform. Removing the need for expensive data migration services and lowering data center CO2 in the progress.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VSP One is planning to GA solutions over the next 36 months, below are the current firm GA dates with public facing launches committed: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400" kern="100" dirty="0">
                <a:effectLst/>
                <a:latin typeface="Helvetica" pitchFamily="2" charset="0"/>
                <a:ea typeface="Calibri" panose="020F0502020204030204" pitchFamily="34" charset="0"/>
                <a:cs typeface="Times New Roman" panose="02020603050405020304" pitchFamily="18" charset="0"/>
              </a:rPr>
              <a:t>Feb 2024 – File, SDS block, SDS Cloud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400" kern="100" dirty="0">
                <a:effectLst/>
                <a:latin typeface="Helvetica" pitchFamily="2" charset="0"/>
                <a:ea typeface="Calibri" panose="020F0502020204030204" pitchFamily="34" charset="0"/>
                <a:cs typeface="Times New Roman" panose="02020603050405020304" pitchFamily="18" charset="0"/>
              </a:rPr>
              <a:t>July 2024 – Block, VSP 360 (data orchestration)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2184201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VSP One is an amalgamation of our portfolio, therefore we must define their place in our ordering tools and manuals. Currently we have over 70 product SKUs which makes it complicated, under our new ordering system (Conga) we have consolidated ordering for VSP One under a decision grid that will focus on the data type and deployment needed; simplifying quoting!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Externally products will not be publicizing as individual offerings, much like the hyperscale’s, we will focus on how we solve customer issues based upon our features (e.g. deliver mission critical application data access without complexity = Global Active Device).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We will still have specific names for solutions under the following titles to simplify ordering, support and technical documentation only. They should not be used externally: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kern="100" dirty="0">
                <a:effectLst/>
                <a:latin typeface="Helvetica" pitchFamily="2"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i="1" kern="100" dirty="0">
                <a:effectLst/>
                <a:latin typeface="Helvetica" pitchFamily="2" charset="0"/>
                <a:ea typeface="Calibri" panose="020F0502020204030204" pitchFamily="34" charset="0"/>
                <a:cs typeface="Times New Roman" panose="02020603050405020304" pitchFamily="18" charset="0"/>
              </a:rPr>
              <a:t>Virtual Storage Platform One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168275" marR="0" lvl="1" indent="0">
              <a:spcBef>
                <a:spcPts val="0"/>
              </a:spcBef>
              <a:spcAft>
                <a:spcPts val="0"/>
              </a:spcAft>
              <a:buFont typeface="Symbol" pitchFamily="2" charset="2"/>
              <a:buNone/>
            </a:pPr>
            <a:r>
              <a:rPr lang="en-US" sz="1200" kern="100" dirty="0">
                <a:effectLst/>
                <a:latin typeface="Helvetica" pitchFamily="2" charset="0"/>
                <a:ea typeface="Calibri" panose="020F0502020204030204" pitchFamily="34" charset="0"/>
                <a:cs typeface="Times New Roman" panose="02020603050405020304" pitchFamily="18" charset="0"/>
              </a:rPr>
              <a:t>VSP = Block</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68275" marR="0" lvl="1" indent="0">
              <a:spcBef>
                <a:spcPts val="0"/>
              </a:spcBef>
              <a:spcAft>
                <a:spcPts val="0"/>
              </a:spcAft>
              <a:buFont typeface="Symbol" pitchFamily="2" charset="2"/>
              <a:buNone/>
            </a:pPr>
            <a:r>
              <a:rPr lang="en-US" sz="1200" kern="100" dirty="0">
                <a:effectLst/>
                <a:latin typeface="Helvetica" pitchFamily="2" charset="0"/>
                <a:ea typeface="Calibri" panose="020F0502020204030204" pitchFamily="34" charset="0"/>
                <a:cs typeface="Times New Roman" panose="02020603050405020304" pitchFamily="18" charset="0"/>
              </a:rPr>
              <a:t>HNAS = File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68275" marR="0" lvl="1" indent="0">
              <a:spcBef>
                <a:spcPts val="0"/>
              </a:spcBef>
              <a:spcAft>
                <a:spcPts val="0"/>
              </a:spcAft>
              <a:buFont typeface="Symbol" pitchFamily="2" charset="2"/>
              <a:buNone/>
            </a:pPr>
            <a:r>
              <a:rPr lang="en-US" sz="1200" kern="100" dirty="0">
                <a:effectLst/>
                <a:latin typeface="Helvetica" pitchFamily="2" charset="0"/>
                <a:ea typeface="Calibri" panose="020F0502020204030204" pitchFamily="34" charset="0"/>
                <a:cs typeface="Times New Roman" panose="02020603050405020304" pitchFamily="18" charset="0"/>
              </a:rPr>
              <a:t>VSS block = SDS block</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68275" marR="0" lvl="1" indent="0">
              <a:spcBef>
                <a:spcPts val="0"/>
              </a:spcBef>
              <a:spcAft>
                <a:spcPts val="0"/>
              </a:spcAft>
              <a:buFont typeface="Symbol" pitchFamily="2" charset="2"/>
              <a:buNone/>
            </a:pPr>
            <a:r>
              <a:rPr lang="en-US" sz="1200" kern="100" dirty="0">
                <a:effectLst/>
                <a:latin typeface="Helvetica" pitchFamily="2" charset="0"/>
                <a:ea typeface="Calibri" panose="020F0502020204030204" pitchFamily="34" charset="0"/>
                <a:cs typeface="Times New Roman" panose="02020603050405020304" pitchFamily="18" charset="0"/>
              </a:rPr>
              <a:t>VSS cloud = SDS cloud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68275" marR="0" lvl="1" indent="0">
              <a:spcBef>
                <a:spcPts val="0"/>
              </a:spcBef>
              <a:spcAft>
                <a:spcPts val="0"/>
              </a:spcAft>
              <a:buFont typeface="Symbol" pitchFamily="2" charset="2"/>
              <a:buNone/>
            </a:pPr>
            <a:r>
              <a:rPr lang="en-US" sz="1200" kern="100" dirty="0">
                <a:effectLst/>
                <a:latin typeface="Helvetica" pitchFamily="2" charset="0"/>
                <a:ea typeface="Calibri" panose="020F0502020204030204" pitchFamily="34" charset="0"/>
                <a:cs typeface="Times New Roman" panose="02020603050405020304" pitchFamily="18" charset="0"/>
              </a:rPr>
              <a:t>HCP = Object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69335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4464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90000"/>
              </a:lnSpc>
              <a:spcBef>
                <a:spcPts val="1200"/>
              </a:spcBef>
              <a:spcAft>
                <a:spcPts val="0"/>
              </a:spcAft>
              <a:buNone/>
            </a:pPr>
            <a:r>
              <a:rPr lang="en-US" sz="1400" b="0" dirty="0">
                <a:solidFill>
                  <a:srgbClr val="ED7D31"/>
                </a:solidFill>
                <a:effectLst/>
                <a:latin typeface="Helvetica" pitchFamily="2" charset="0"/>
                <a:ea typeface="Yu Mincho" panose="02020400000000000000" pitchFamily="18" charset="-128"/>
                <a:cs typeface="Times New Roman" panose="02020603050405020304" pitchFamily="18" charset="0"/>
              </a:rPr>
              <a:t>Moving forward we will not be talking about individual products, instead, we will focus on how the platform can solve customer problems. This is based upon the unique IP developed within our solutions, therefore, VSP One will only include IP that has been developed by Hitachi Vantara.  </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indent="0">
              <a:lnSpc>
                <a:spcPct val="90000"/>
              </a:lnSpc>
              <a:spcBef>
                <a:spcPts val="0"/>
              </a:spcBef>
              <a:spcAft>
                <a:spcPts val="0"/>
              </a:spcAft>
              <a:buNone/>
            </a:pPr>
            <a:r>
              <a:rPr lang="en-US" sz="1400" b="1" dirty="0">
                <a:solidFill>
                  <a:srgbClr val="ED7D31"/>
                </a:solidFill>
                <a:effectLst/>
                <a:latin typeface="Helvetica" pitchFamily="2" charset="0"/>
                <a:ea typeface="Yu Gothic Light" panose="020B0300000000000000" pitchFamily="34" charset="-128"/>
                <a:cs typeface="Tahoma (Headings CS)"/>
              </a:rPr>
              <a:t> </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indent="0">
              <a:lnSpc>
                <a:spcPct val="90000"/>
              </a:lnSpc>
              <a:spcBef>
                <a:spcPts val="0"/>
              </a:spcBef>
              <a:spcAft>
                <a:spcPts val="0"/>
              </a:spcAft>
              <a:buNone/>
            </a:pPr>
            <a:r>
              <a:rPr lang="en-US" sz="1400" b="0" dirty="0">
                <a:solidFill>
                  <a:srgbClr val="ED7D31"/>
                </a:solidFill>
                <a:effectLst/>
                <a:latin typeface="Helvetica" pitchFamily="2" charset="0"/>
                <a:ea typeface="Calibri" panose="020F0502020204030204" pitchFamily="34" charset="0"/>
                <a:cs typeface="Times New Roman" panose="02020603050405020304" pitchFamily="18" charset="0"/>
              </a:rPr>
              <a:t>Over the next 36 months any </a:t>
            </a:r>
            <a:r>
              <a:rPr lang="en-US" sz="1400" b="1" dirty="0">
                <a:solidFill>
                  <a:srgbClr val="ED7D31"/>
                </a:solidFill>
                <a:effectLst/>
                <a:latin typeface="Helvetica" pitchFamily="2" charset="0"/>
                <a:ea typeface="Calibri" panose="020F0502020204030204" pitchFamily="34" charset="0"/>
                <a:cs typeface="Times New Roman" panose="02020603050405020304" pitchFamily="18" charset="0"/>
              </a:rPr>
              <a:t>new</a:t>
            </a:r>
            <a:r>
              <a:rPr lang="en-US" sz="1400" b="0" dirty="0">
                <a:solidFill>
                  <a:srgbClr val="ED7D31"/>
                </a:solidFill>
                <a:effectLst/>
                <a:latin typeface="Helvetica" pitchFamily="2" charset="0"/>
                <a:ea typeface="Calibri" panose="020F0502020204030204" pitchFamily="34" charset="0"/>
                <a:cs typeface="Times New Roman" panose="02020603050405020304" pitchFamily="18" charset="0"/>
              </a:rPr>
              <a:t> products will be brought to market under the VSP One umbrella. This includes new VSP, VSS, HNAS and HCP solutions. Once we have new offerings under VSP One the old brands of VSP, VSS, HNAS and HCP will be retired.</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indent="0">
              <a:lnSpc>
                <a:spcPct val="90000"/>
              </a:lnSpc>
              <a:spcBef>
                <a:spcPts val="0"/>
              </a:spcBef>
              <a:spcAft>
                <a:spcPts val="0"/>
              </a:spcAft>
              <a:buNone/>
            </a:pPr>
            <a:r>
              <a:rPr lang="en-US" sz="1400" b="0" dirty="0">
                <a:solidFill>
                  <a:srgbClr val="ED7D31"/>
                </a:solidFill>
                <a:effectLst/>
                <a:latin typeface="Helvetica" pitchFamily="2" charset="0"/>
                <a:ea typeface="Calibri" panose="020F0502020204030204" pitchFamily="34" charset="0"/>
                <a:cs typeface="Times New Roman" panose="02020603050405020304" pitchFamily="18" charset="0"/>
              </a:rPr>
              <a:t> </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indent="0">
              <a:lnSpc>
                <a:spcPct val="90000"/>
              </a:lnSpc>
              <a:spcBef>
                <a:spcPts val="0"/>
              </a:spcBef>
              <a:spcAft>
                <a:spcPts val="0"/>
              </a:spcAft>
              <a:buNone/>
            </a:pPr>
            <a:r>
              <a:rPr lang="en-US" sz="1400" b="0" dirty="0">
                <a:solidFill>
                  <a:srgbClr val="ED7D31"/>
                </a:solidFill>
                <a:effectLst/>
                <a:latin typeface="Helvetica" pitchFamily="2" charset="0"/>
                <a:ea typeface="Yu Mincho" panose="02020400000000000000" pitchFamily="18" charset="-128"/>
                <a:cs typeface="Times New Roman" panose="02020603050405020304" pitchFamily="18" charset="0"/>
              </a:rPr>
              <a:t>With our launch in Q1 CY2024, PM have been working exceedingly hard to migrate HNAS and VSS solutions into VSP One.  As soon as the new solutions are generally available, their brands will be removed from our catalog immediately. With this in mind, you will start to see VSP One leading these offerings first.</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indent="0">
              <a:lnSpc>
                <a:spcPct val="90000"/>
              </a:lnSpc>
              <a:spcBef>
                <a:spcPts val="0"/>
              </a:spcBef>
              <a:spcAft>
                <a:spcPts val="0"/>
              </a:spcAft>
              <a:buNone/>
            </a:pPr>
            <a:r>
              <a:rPr lang="en-US" sz="1400" b="0" dirty="0">
                <a:solidFill>
                  <a:srgbClr val="ED7D31"/>
                </a:solidFill>
                <a:effectLst/>
                <a:latin typeface="Helvetica" pitchFamily="2" charset="0"/>
                <a:ea typeface="Calibri" panose="020F0502020204030204" pitchFamily="34" charset="0"/>
                <a:cs typeface="Times New Roman" panose="02020603050405020304" pitchFamily="18" charset="0"/>
              </a:rPr>
              <a:t> </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indent="0">
              <a:lnSpc>
                <a:spcPct val="90000"/>
              </a:lnSpc>
              <a:spcBef>
                <a:spcPts val="0"/>
              </a:spcBef>
              <a:spcAft>
                <a:spcPts val="0"/>
              </a:spcAft>
              <a:buNone/>
            </a:pPr>
            <a:r>
              <a:rPr lang="en-US" sz="1400" b="0" dirty="0">
                <a:solidFill>
                  <a:srgbClr val="ED7D31"/>
                </a:solidFill>
                <a:effectLst/>
                <a:latin typeface="Helvetica" pitchFamily="2" charset="0"/>
                <a:ea typeface="Calibri" panose="020F0502020204030204" pitchFamily="34" charset="0"/>
                <a:cs typeface="Times New Roman" panose="02020603050405020304" pitchFamily="18" charset="0"/>
              </a:rPr>
              <a:t>Under the VSP One platform you can still reference point solutions, these names will be reserved for ordering, support and technical documentation only:  </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indent="0">
              <a:lnSpc>
                <a:spcPct val="90000"/>
              </a:lnSpc>
              <a:spcBef>
                <a:spcPts val="0"/>
              </a:spcBef>
              <a:spcAft>
                <a:spcPts val="0"/>
              </a:spcAft>
              <a:buNone/>
            </a:pPr>
            <a:r>
              <a:rPr lang="en-US" sz="1400" b="0" dirty="0">
                <a:solidFill>
                  <a:srgbClr val="ED7D31"/>
                </a:solidFill>
                <a:effectLst/>
                <a:latin typeface="Helvetica" pitchFamily="2" charset="0"/>
                <a:ea typeface="Calibri" panose="020F0502020204030204" pitchFamily="34" charset="0"/>
                <a:cs typeface="Times New Roman" panose="02020603050405020304" pitchFamily="18" charset="0"/>
              </a:rPr>
              <a:t> </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lvl="0" indent="0">
              <a:lnSpc>
                <a:spcPct val="90000"/>
              </a:lnSpc>
              <a:spcBef>
                <a:spcPts val="0"/>
              </a:spcBef>
              <a:spcAft>
                <a:spcPts val="0"/>
              </a:spcAft>
              <a:buFont typeface="Symbol" pitchFamily="2" charset="2"/>
              <a:buNone/>
            </a:pPr>
            <a:r>
              <a:rPr lang="en-US" sz="1400" b="0" dirty="0">
                <a:solidFill>
                  <a:srgbClr val="ED7D31"/>
                </a:solidFill>
                <a:effectLst/>
                <a:latin typeface="Helvetica" pitchFamily="2" charset="0"/>
                <a:ea typeface="Yu Gothic Light" panose="020B0300000000000000" pitchFamily="34" charset="-128"/>
                <a:cs typeface="Tahoma (Headings CS)"/>
              </a:rPr>
              <a:t>HNAS will become “File”</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lvl="0" indent="0">
              <a:lnSpc>
                <a:spcPct val="90000"/>
              </a:lnSpc>
              <a:spcBef>
                <a:spcPts val="0"/>
              </a:spcBef>
              <a:spcAft>
                <a:spcPts val="0"/>
              </a:spcAft>
              <a:buFont typeface="Symbol" pitchFamily="2" charset="2"/>
              <a:buNone/>
            </a:pPr>
            <a:r>
              <a:rPr lang="en-US" sz="1400" b="0" dirty="0">
                <a:solidFill>
                  <a:srgbClr val="ED7D31"/>
                </a:solidFill>
                <a:effectLst/>
                <a:latin typeface="Helvetica" pitchFamily="2" charset="0"/>
                <a:ea typeface="Yu Gothic Light" panose="020B0300000000000000" pitchFamily="34" charset="-128"/>
                <a:cs typeface="Tahoma (Headings CS)"/>
              </a:rPr>
              <a:t>VSS block will become “SDS Block”</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lvl="0" indent="0">
              <a:lnSpc>
                <a:spcPct val="90000"/>
              </a:lnSpc>
              <a:spcBef>
                <a:spcPts val="0"/>
              </a:spcBef>
              <a:spcAft>
                <a:spcPts val="0"/>
              </a:spcAft>
              <a:buFont typeface="Symbol" pitchFamily="2" charset="2"/>
              <a:buNone/>
            </a:pPr>
            <a:r>
              <a:rPr lang="en-US" sz="1400" b="0" dirty="0">
                <a:solidFill>
                  <a:srgbClr val="ED7D31"/>
                </a:solidFill>
                <a:effectLst/>
                <a:latin typeface="Helvetica" pitchFamily="2" charset="0"/>
                <a:ea typeface="Yu Gothic Light" panose="020B0300000000000000" pitchFamily="34" charset="-128"/>
                <a:cs typeface="Tahoma (Headings CS)"/>
              </a:rPr>
              <a:t>VSS Cloud will become “SDS Cloud”</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marR="0" indent="0">
              <a:lnSpc>
                <a:spcPct val="90000"/>
              </a:lnSpc>
              <a:spcBef>
                <a:spcPts val="0"/>
              </a:spcBef>
              <a:spcAft>
                <a:spcPts val="6600"/>
              </a:spcAft>
              <a:buNone/>
            </a:pPr>
            <a:r>
              <a:rPr lang="en-US" sz="1400" b="1" dirty="0">
                <a:solidFill>
                  <a:srgbClr val="C00000"/>
                </a:solidFill>
                <a:effectLst/>
                <a:latin typeface="Helvetica" pitchFamily="2" charset="0"/>
                <a:ea typeface="Yu Gothic Light" panose="020B0300000000000000" pitchFamily="34" charset="-128"/>
                <a:cs typeface="Tahoma (Headings CS)"/>
              </a:rPr>
              <a:t> </a:t>
            </a:r>
            <a:endParaRPr lang="en-US" sz="1400" b="1" dirty="0">
              <a:solidFill>
                <a:srgbClr val="ED7D31"/>
              </a:solidFill>
              <a:effectLst/>
              <a:latin typeface="Arial" panose="020B0604020202020204" pitchFamily="34" charset="0"/>
              <a:ea typeface="Yu Gothic Light" panose="020B0300000000000000" pitchFamily="34" charset="-128"/>
              <a:cs typeface="Tahoma (Headings CS)"/>
            </a:endParaRPr>
          </a:p>
          <a:p>
            <a:pPr marL="0" indent="0">
              <a:buNone/>
            </a:pPr>
            <a:r>
              <a:rPr lang="en-US" sz="1400" b="1" dirty="0">
                <a:effectLst/>
                <a:latin typeface="Helvetica" pitchFamily="2" charset="0"/>
                <a:ea typeface="Calibri" panose="020F0502020204030204" pitchFamily="34" charset="0"/>
                <a:cs typeface="Times New Roman" panose="02020603050405020304" pitchFamily="18" charset="0"/>
              </a:rPr>
              <a:t>Our Unified Compute Platform (UCP) for both converged and hyper converged solutions will continue as an integrated solution using VSP One as a base for data solutions. We will focus on using the platform as a base for the development of integrated solutions that differentiate us from the competition</a:t>
            </a:r>
            <a:r>
              <a:rPr lang="en-US" dirty="0">
                <a:effectLst/>
              </a:rPr>
              <a:t> </a:t>
            </a:r>
            <a:endParaRPr lang="en-US" dirty="0"/>
          </a:p>
        </p:txBody>
      </p:sp>
    </p:spTree>
    <p:extLst>
      <p:ext uri="{BB962C8B-B14F-4D97-AF65-F5344CB8AC3E}">
        <p14:creationId xmlns:p14="http://schemas.microsoft.com/office/powerpoint/2010/main" val="228690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hitachivantara.brighttalk.com</a:t>
            </a:r>
            <a:r>
              <a:rPr lang="en-US"/>
              <a:t>/?</a:t>
            </a:r>
            <a:r>
              <a:rPr lang="en-US" err="1"/>
              <a:t>mkt_tok</a:t>
            </a:r>
            <a:r>
              <a:rPr lang="en-US"/>
              <a:t>=Mzc1LUpPRS01NTEAAAGOJDZkmssASTRzQQjQqGExCviMFonR0GZ_cfEOfZGiUSkJ79q-ZjmbFVJiVVMg9mBD0cbL4M55YCGzRHu7JG6g</a:t>
            </a:r>
          </a:p>
          <a:p>
            <a:endParaRPr lang="en-GB" sz="1800">
              <a:effectLst/>
              <a:latin typeface="Calibri" panose="020F0502020204030204" pitchFamily="34" charset="0"/>
            </a:endParaRPr>
          </a:p>
          <a:p>
            <a:pPr marL="0" marR="0">
              <a:spcBef>
                <a:spcPts val="0"/>
              </a:spcBef>
              <a:spcAft>
                <a:spcPts val="0"/>
              </a:spcAft>
            </a:pPr>
            <a:r>
              <a:rPr lang="en-GB" sz="1800" b="1">
                <a:solidFill>
                  <a:srgbClr val="CC0000"/>
                </a:solidFill>
                <a:effectLst/>
                <a:latin typeface="Arial" panose="020B0604020202020204" pitchFamily="34" charset="0"/>
              </a:rPr>
              <a:t>Virtual Storage Platform (VSP) One Event Unveils Bold New Infrastructure Strategy </a:t>
            </a:r>
            <a:endParaRPr lang="en-GB" sz="1800">
              <a:effectLst/>
              <a:latin typeface="Calibri" panose="020F0502020204030204" pitchFamily="34" charset="0"/>
            </a:endParaRPr>
          </a:p>
          <a:p>
            <a:pPr marL="0" marR="0">
              <a:spcBef>
                <a:spcPts val="0"/>
              </a:spcBef>
              <a:spcAft>
                <a:spcPts val="0"/>
              </a:spcAft>
            </a:pPr>
            <a:r>
              <a:rPr lang="en-GB" sz="1800">
                <a:solidFill>
                  <a:srgbClr val="0D0D0D"/>
                </a:solidFill>
                <a:effectLst/>
                <a:latin typeface="Arial" panose="020B0604020202020204" pitchFamily="34" charset="0"/>
              </a:rPr>
              <a:t>Our VSP One launch event on October 10 is right around the corner. I’m excited to unveil our new visionary strategy that brings our portfolio of data storage products together into one easy-to-consume, scalable, and resilient platform. I’ll lead thought-provoking conversations among Hitachi Vantara leaders, industry experts, and strategic partners around the seismic shifts in innovation brought on by </a:t>
            </a:r>
            <a:r>
              <a:rPr lang="en-GB" sz="1800" err="1">
                <a:solidFill>
                  <a:srgbClr val="0D0D0D"/>
                </a:solidFill>
                <a:effectLst/>
                <a:latin typeface="Arial" panose="020B0604020202020204" pitchFamily="34" charset="0"/>
              </a:rPr>
              <a:t>GenAI</a:t>
            </a:r>
            <a:r>
              <a:rPr lang="en-GB" sz="1800">
                <a:solidFill>
                  <a:srgbClr val="0D0D0D"/>
                </a:solidFill>
                <a:effectLst/>
                <a:latin typeface="Arial" panose="020B0604020202020204" pitchFamily="34" charset="0"/>
              </a:rPr>
              <a:t>, the cloud, and explosive data growth. We’ll share how Hitachi Vantara can help customers navigate these shifts and achieve complete data clarity through our future-ready VSP One data platform strategy. </a:t>
            </a:r>
            <a:r>
              <a:rPr lang="en-GB" sz="1800" u="sng">
                <a:solidFill>
                  <a:srgbClr val="CC0000"/>
                </a:solidFill>
                <a:effectLst/>
                <a:latin typeface="Arial" panose="020B0604020202020204" pitchFamily="34" charset="0"/>
                <a:hlinkClick r:id="rId3" tooltip="Original URL:&#10;https://hitachivantara.brighttalk.com/?mkt_tok=Mzc1LUpPRS01NTEAAAGOJDZkmssASTRzQQjQqGExCviMFonR0GZ_cfEOfZGiUSkJ79q-ZjmbFVJiVVMg9mBD0cbL4M55YCGzRHu7JG6g&#10;&#10;Click to follow link."/>
              </a:rPr>
              <a:t>Reserve your spot</a:t>
            </a:r>
            <a:r>
              <a:rPr lang="en-GB" sz="1800">
                <a:solidFill>
                  <a:srgbClr val="CC0000"/>
                </a:solidFill>
                <a:effectLst/>
                <a:latin typeface="Arial" panose="020B0604020202020204" pitchFamily="34" charset="0"/>
              </a:rPr>
              <a:t> </a:t>
            </a:r>
            <a:r>
              <a:rPr lang="en-GB" sz="1800">
                <a:solidFill>
                  <a:srgbClr val="0D0D0D"/>
                </a:solidFill>
                <a:effectLst/>
                <a:latin typeface="Arial" panose="020B0604020202020204" pitchFamily="34" charset="0"/>
              </a:rPr>
              <a:t>and learn more.</a:t>
            </a:r>
            <a:endParaRPr lang="en-GB" sz="1800">
              <a:effectLst/>
              <a:latin typeface="Calibri" panose="020F0502020204030204" pitchFamily="34" charset="0"/>
            </a:endParaRPr>
          </a:p>
          <a:p>
            <a:endParaRPr lang="en-US"/>
          </a:p>
          <a:p>
            <a:endParaRPr lang="en-US"/>
          </a:p>
          <a:p>
            <a:endParaRPr lang="en-US"/>
          </a:p>
        </p:txBody>
      </p:sp>
    </p:spTree>
    <p:extLst>
      <p:ext uri="{BB962C8B-B14F-4D97-AF65-F5344CB8AC3E}">
        <p14:creationId xmlns:p14="http://schemas.microsoft.com/office/powerpoint/2010/main" val="203800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lvl="1" indent="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None/>
            </a:pPr>
            <a:r>
              <a:rPr lang="en-US" sz="1200" b="1" i="0" kern="1200" spc="21" dirty="0">
                <a:solidFill>
                  <a:schemeClr val="bg1"/>
                </a:solidFill>
                <a:latin typeface="Neue Haas Grotesk Text Pro" panose="020B0504020202020204" pitchFamily="34" charset="77"/>
                <a:ea typeface="+mn-ea"/>
                <a:cs typeface="+mn-cs"/>
              </a:rPr>
              <a:t>BUSINESSES EVOLVE</a:t>
            </a:r>
          </a:p>
          <a:p>
            <a:pPr marL="174625" lvl="1" indent="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None/>
            </a:pPr>
            <a:endParaRPr lang="en-US" sz="1200" b="1" i="0" kern="1200" spc="21" dirty="0">
              <a:solidFill>
                <a:schemeClr val="bg1"/>
              </a:solidFill>
              <a:latin typeface="Neue Haas Grotesk Text Pro" panose="020B0504020202020204" pitchFamily="34" charset="77"/>
              <a:ea typeface="+mn-ea"/>
              <a:cs typeface="+mn-cs"/>
            </a:endParaRP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0" i="0" kern="1200" spc="21" dirty="0">
                <a:solidFill>
                  <a:schemeClr val="bg1"/>
                </a:solidFill>
                <a:latin typeface="Neue Haas Grotesk Text Pro" panose="020B0504020202020204" pitchFamily="34" charset="77"/>
                <a:ea typeface="+mn-ea"/>
                <a:cs typeface="+mn-cs"/>
              </a:rPr>
              <a:t>Data is at center of almost every modern innovation today, and becoming more data-driven is a foundational goal for most digital transformation initiatives.  </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0" i="0" kern="1200" spc="21" dirty="0">
                <a:solidFill>
                  <a:schemeClr val="bg1"/>
                </a:solidFill>
                <a:latin typeface="Neue Haas Grotesk Text Pro" panose="020B0504020202020204" pitchFamily="34" charset="77"/>
                <a:ea typeface="+mn-ea"/>
                <a:cs typeface="+mn-cs"/>
              </a:rPr>
              <a:t>Placing data at the center of your organization significantly improves decision-making, improves operational efficiency, democratizes insights, and accelerates the performance of digital initiatives.</a:t>
            </a:r>
          </a:p>
          <a:p>
            <a:pPr marL="339725" marR="0" lvl="1" indent="-165100" algn="l" defTabSz="914400" rtl="0" eaLnBrk="1" fontAlgn="auto" latinLnBrk="0" hangingPunct="1">
              <a:lnSpc>
                <a:spcPts val="2061"/>
              </a:lnSpc>
              <a:spcBef>
                <a:spcPts val="0"/>
              </a:spcBef>
              <a:spcAft>
                <a:spcPts val="400"/>
              </a:spcAft>
              <a:buClr>
                <a:schemeClr val="tx1">
                  <a:lumMod val="85000"/>
                  <a:lumOff val="15000"/>
                </a:schemeClr>
              </a:buClr>
              <a:buSzTx/>
              <a:buFont typeface="Arial" panose="020B0604020202020204" pitchFamily="34" charset="0"/>
              <a:buChar char="•"/>
              <a:tabLst/>
              <a:defRPr/>
            </a:pPr>
            <a:r>
              <a:rPr lang="en-US" sz="1200" b="0" i="0" kern="1200" spc="21" dirty="0">
                <a:solidFill>
                  <a:schemeClr val="bg1"/>
                </a:solidFill>
                <a:latin typeface="Neue Haas Grotesk Text Pro" panose="020B0504020202020204" pitchFamily="34" charset="77"/>
                <a:ea typeface="+mn-ea"/>
                <a:cs typeface="+mn-cs"/>
              </a:rPr>
              <a:t>Research by McKinsey has found that data-driven organizations are 23 times more likely to WIN customers, six times more likely to KEEP customers and 19 times more likely to be profitable.</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endParaRPr lang="en-US" sz="1200" b="0" i="0" kern="1200" spc="21" dirty="0">
              <a:solidFill>
                <a:schemeClr val="bg1"/>
              </a:solidFill>
              <a:latin typeface="Neue Haas Grotesk Text Pro" panose="020B0504020202020204" pitchFamily="34" charset="77"/>
              <a:ea typeface="+mn-ea"/>
              <a:cs typeface="+mn-cs"/>
            </a:endParaRP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0" i="0" kern="1200" spc="21" dirty="0">
                <a:solidFill>
                  <a:schemeClr val="bg1"/>
                </a:solidFill>
                <a:latin typeface="Neue Haas Grotesk Text Pro" panose="020B0504020202020204" pitchFamily="34" charset="77"/>
                <a:ea typeface="+mn-ea"/>
                <a:cs typeface="+mn-cs"/>
              </a:rPr>
              <a:t>But, storing data is a challenge, we all know about the explosion of capacity and the reduction of budgets, but in reality it’s how to manage the configuration and consumption of these solutions.</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0" i="0" kern="1200" spc="21" dirty="0">
                <a:solidFill>
                  <a:schemeClr val="bg1"/>
                </a:solidFill>
                <a:latin typeface="Neue Haas Grotesk Text Pro" panose="020B0504020202020204" pitchFamily="34" charset="77"/>
                <a:ea typeface="+mn-ea"/>
                <a:cs typeface="+mn-cs"/>
              </a:rPr>
              <a:t>Today we are in the world of hybrid cloud, seen as the savior of the complex data center and integrating private cloud and public cloud models. </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0" i="0" kern="1200" spc="21" dirty="0">
                <a:solidFill>
                  <a:schemeClr val="bg1"/>
                </a:solidFill>
                <a:latin typeface="Neue Haas Grotesk Text Pro" panose="020B0504020202020204" pitchFamily="34" charset="77"/>
                <a:ea typeface="+mn-ea"/>
                <a:cs typeface="+mn-cs"/>
              </a:rPr>
              <a:t>Reality is different!</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endParaRPr lang="en-US" sz="1200" b="0" i="0" kern="1200" spc="21" dirty="0">
              <a:solidFill>
                <a:schemeClr val="bg1"/>
              </a:solidFill>
              <a:latin typeface="Neue Haas Grotesk Text Pro" panose="020B0504020202020204" pitchFamily="34" charset="77"/>
              <a:ea typeface="+mn-ea"/>
              <a:cs typeface="+mn-cs"/>
            </a:endParaRP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1" i="0" kern="1200" spc="21" dirty="0">
                <a:solidFill>
                  <a:schemeClr val="bg1"/>
                </a:solidFill>
                <a:latin typeface="Neue Haas Grotesk Text Pro" panose="020B0504020202020204" pitchFamily="34" charset="77"/>
                <a:ea typeface="+mn-ea"/>
                <a:cs typeface="+mn-cs"/>
              </a:rPr>
              <a:t>CIRCLE 1</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0" i="0" kern="1200" spc="21" dirty="0">
                <a:solidFill>
                  <a:schemeClr val="bg1"/>
                </a:solidFill>
                <a:latin typeface="Neue Haas Grotesk Text Pro" panose="020B0504020202020204" pitchFamily="34" charset="77"/>
                <a:ea typeface="+mn-ea"/>
                <a:cs typeface="+mn-cs"/>
              </a:rPr>
              <a:t>Data is highly distributed across many different data types and deployments, from block, file, and object we start to build separate hybrid-cloud solutions. These even stretch into different deployment types from appliances to software-defined. Now you may have many silo hybrid-cloud solutions across many different deployments with their own management interfaces.  Welcome to Multi-cloud complexity!</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endParaRPr lang="en-US" sz="1200" b="0" i="0" kern="1200" spc="21" dirty="0">
              <a:solidFill>
                <a:schemeClr val="bg1"/>
              </a:solidFill>
              <a:latin typeface="Neue Haas Grotesk Text Pro" panose="020B0504020202020204" pitchFamily="34" charset="77"/>
              <a:ea typeface="+mn-ea"/>
              <a:cs typeface="+mn-cs"/>
            </a:endParaRP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1" i="0" kern="1200" spc="21" dirty="0">
                <a:solidFill>
                  <a:schemeClr val="bg1"/>
                </a:solidFill>
                <a:latin typeface="Neue Haas Grotesk Text Pro" panose="020B0504020202020204" pitchFamily="34" charset="77"/>
                <a:ea typeface="+mn-ea"/>
                <a:cs typeface="+mn-cs"/>
              </a:rPr>
              <a:t>CIRCLE 2</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0" i="0" kern="1200" spc="21" dirty="0">
                <a:solidFill>
                  <a:schemeClr val="bg1"/>
                </a:solidFill>
                <a:latin typeface="Neue Haas Grotesk Text Pro" panose="020B0504020202020204" pitchFamily="34" charset="77"/>
                <a:ea typeface="+mn-ea"/>
                <a:cs typeface="+mn-cs"/>
              </a:rPr>
              <a:t>Equally do we have a good understanding of the data being stored in the first place and its value to the business. Data only has a value when we know what it is, is it a liability? Is it needed for </a:t>
            </a:r>
            <a:r>
              <a:rPr lang="en-US" sz="1200" b="0" i="0" kern="1200" spc="21" dirty="0" err="1">
                <a:solidFill>
                  <a:schemeClr val="bg1"/>
                </a:solidFill>
                <a:latin typeface="Neue Haas Grotesk Text Pro" panose="020B0504020202020204" pitchFamily="34" charset="77"/>
                <a:ea typeface="+mn-ea"/>
                <a:cs typeface="+mn-cs"/>
              </a:rPr>
              <a:t>complicance</a:t>
            </a:r>
            <a:r>
              <a:rPr lang="en-US" sz="1200" b="0" i="0" kern="1200" spc="21" dirty="0">
                <a:solidFill>
                  <a:schemeClr val="bg1"/>
                </a:solidFill>
                <a:latin typeface="Neue Haas Grotesk Text Pro" panose="020B0504020202020204" pitchFamily="34" charset="77"/>
                <a:ea typeface="+mn-ea"/>
                <a:cs typeface="+mn-cs"/>
              </a:rPr>
              <a:t>? Is it highly accessed? Or is it just rubbish…. The right data becomes pivotal to growth. </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endParaRPr lang="en-US" sz="1200" b="0" i="0" kern="1200" spc="21" dirty="0">
              <a:solidFill>
                <a:schemeClr val="bg1"/>
              </a:solidFill>
              <a:latin typeface="Neue Haas Grotesk Text Pro" panose="020B0504020202020204" pitchFamily="34" charset="77"/>
              <a:ea typeface="+mn-ea"/>
              <a:cs typeface="+mn-cs"/>
            </a:endParaRP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1" i="0" kern="1200" spc="21" dirty="0">
                <a:solidFill>
                  <a:schemeClr val="bg1"/>
                </a:solidFill>
                <a:latin typeface="Neue Haas Grotesk Text Pro" panose="020B0504020202020204" pitchFamily="34" charset="77"/>
                <a:ea typeface="+mn-ea"/>
                <a:cs typeface="+mn-cs"/>
              </a:rPr>
              <a:t>CIRCLE 3</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Arial" panose="020B0604020202020204" pitchFamily="34" charset="0"/>
              <a:buChar char="•"/>
            </a:pPr>
            <a:r>
              <a:rPr lang="en-US" sz="1200" b="0" i="0" kern="1200" spc="21" dirty="0">
                <a:solidFill>
                  <a:schemeClr val="bg1"/>
                </a:solidFill>
                <a:latin typeface="Neue Haas Grotesk Text Pro" panose="020B0504020202020204" pitchFamily="34" charset="77"/>
                <a:ea typeface="+mn-ea"/>
                <a:cs typeface="+mn-cs"/>
              </a:rPr>
              <a:t>To give you an idea of 3.1 Trillion dollars is wasted each year in the USA alone in storing very poor quality data that has little value.</a:t>
            </a:r>
          </a:p>
          <a:p>
            <a:pPr marL="339725" lvl="1" indent="-165100" algn="l" defTabSz="914400" rtl="0" eaLnBrk="1" latinLnBrk="0" hangingPunct="1">
              <a:lnSpc>
                <a:spcPts val="2061"/>
              </a:lnSpc>
              <a:spcBef>
                <a:spcPts val="0"/>
              </a:spcBef>
              <a:spcAft>
                <a:spcPts val="400"/>
              </a:spcAft>
              <a:buClr>
                <a:schemeClr val="tx1">
                  <a:lumMod val="85000"/>
                  <a:lumOff val="15000"/>
                </a:schemeClr>
              </a:buClr>
              <a:buFont typeface="HelveticaNeueLT Std" pitchFamily="34" charset="0"/>
              <a:buChar char="‐"/>
            </a:pPr>
            <a:endParaRPr lang="en-US" sz="1200" b="0" i="0" kern="1200" spc="21" dirty="0">
              <a:solidFill>
                <a:schemeClr val="bg1"/>
              </a:solidFill>
              <a:latin typeface="Neue Haas Grotesk Text Pro" panose="020B0504020202020204" pitchFamily="34" charset="77"/>
              <a:ea typeface="+mn-ea"/>
              <a:cs typeface="+mn-cs"/>
            </a:endParaRPr>
          </a:p>
          <a:p>
            <a:pPr marL="0" indent="0">
              <a:lnSpc>
                <a:spcPts val="2061"/>
              </a:lnSpc>
              <a:buNone/>
            </a:pPr>
            <a:endParaRPr lang="en-US" spc="21" dirty="0">
              <a:solidFill>
                <a:schemeClr val="bg1"/>
              </a:solidFill>
            </a:endParaRPr>
          </a:p>
          <a:p>
            <a:endParaRPr lang="en-US" dirty="0"/>
          </a:p>
          <a:p>
            <a:endParaRPr lang="en-US" dirty="0"/>
          </a:p>
          <a:p>
            <a:endParaRPr lang="en-US" dirty="0"/>
          </a:p>
        </p:txBody>
      </p:sp>
    </p:spTree>
    <p:extLst>
      <p:ext uri="{BB962C8B-B14F-4D97-AF65-F5344CB8AC3E}">
        <p14:creationId xmlns:p14="http://schemas.microsoft.com/office/powerpoint/2010/main" val="66859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ts val="45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DATA FIRST</a:t>
            </a:r>
          </a:p>
          <a:p>
            <a:pPr marL="0" marR="0" lvl="0" indent="0" algn="l" defTabSz="685800" rtl="0" eaLnBrk="1" fontAlgn="auto" latinLnBrk="0" hangingPunct="1">
              <a:lnSpc>
                <a:spcPct val="90000"/>
              </a:lnSpc>
              <a:spcBef>
                <a:spcPts val="450"/>
              </a:spcBef>
              <a:spcAft>
                <a:spcPts val="0"/>
              </a:spcAft>
              <a:buClrTx/>
              <a:buSzTx/>
              <a:buFontTx/>
              <a:buNone/>
              <a:tabLst/>
              <a:defRPr/>
            </a:pPr>
            <a:endParaRPr kumimoji="0" lang="en-US" sz="4000" b="0"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endParaRPr>
          </a:p>
          <a:p>
            <a:pPr marL="0" marR="0" lvl="0" indent="0" algn="l" defTabSz="685800" rtl="0" eaLnBrk="1" fontAlgn="auto" latinLnBrk="0" hangingPunct="1">
              <a:lnSpc>
                <a:spcPct val="90000"/>
              </a:lnSpc>
              <a:spcBef>
                <a:spcPts val="450"/>
              </a:spcBef>
              <a:spcAft>
                <a:spcPts val="0"/>
              </a:spcAft>
              <a:buClrTx/>
              <a:buSzTx/>
              <a:buFontTx/>
              <a:buNone/>
              <a:tabLst/>
              <a:defRPr/>
            </a:pPr>
            <a:r>
              <a:rPr kumimoji="0" lang="en-US" sz="4000" b="0"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The first step in achieving total data freedom is to focus on data first, we can deliver greater business value through Data First. What does that mean?</a:t>
            </a:r>
          </a:p>
          <a:p>
            <a:pPr marL="0" marR="0" lvl="0" indent="0" algn="l" defTabSz="685800" rtl="0" eaLnBrk="1" fontAlgn="auto" latinLnBrk="0" hangingPunct="1">
              <a:lnSpc>
                <a:spcPct val="90000"/>
              </a:lnSpc>
              <a:spcBef>
                <a:spcPts val="450"/>
              </a:spcBef>
              <a:spcAft>
                <a:spcPts val="0"/>
              </a:spcAft>
              <a:buClrTx/>
              <a:buSzTx/>
              <a:buFontTx/>
              <a:buNone/>
              <a:tabLst/>
              <a:defRPr/>
            </a:pPr>
            <a:endParaRPr kumimoji="0" lang="en-US" sz="4000" b="0"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endParaRPr>
          </a:p>
          <a:p>
            <a:pPr marL="171450" marR="0" lvl="0" indent="-171450" algn="l" defTabSz="685800" rtl="0" eaLnBrk="1" fontAlgn="auto" latinLnBrk="0" hangingPunct="1">
              <a:lnSpc>
                <a:spcPct val="90000"/>
              </a:lnSpc>
              <a:spcBef>
                <a:spcPts val="450"/>
              </a:spcBef>
              <a:spcAft>
                <a:spcPts val="0"/>
              </a:spcAft>
              <a:buClrTx/>
              <a:buSzTx/>
              <a:tabLst/>
              <a:defRPr/>
            </a:pPr>
            <a:r>
              <a:rPr kumimoji="0" lang="en-US" sz="40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F</a:t>
            </a:r>
            <a:r>
              <a:rPr kumimoji="0" lang="en-US" sz="36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lexible </a:t>
            </a:r>
            <a:r>
              <a:rPr kumimoji="0" lang="en-US" sz="3600" b="0"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&gt; </a:t>
            </a:r>
            <a:r>
              <a:rPr kumimoji="0" lang="en-US" sz="1400" b="0" i="0" u="none" strike="noStrike" kern="1200" cap="none" spc="0" normalizeH="0" baseline="0" noProof="0" dirty="0">
                <a:ln>
                  <a:noFill/>
                </a:ln>
                <a:solidFill>
                  <a:prstClr val="white"/>
                </a:solidFill>
                <a:effectLst/>
                <a:uLnTx/>
                <a:uFillTx/>
                <a:latin typeface="Neue Haas Grotesk Text Pro" panose="020B0504020202020204" pitchFamily="34" charset="77"/>
                <a:ea typeface="+mn-ea"/>
                <a:cs typeface="+mn-cs"/>
              </a:rPr>
              <a:t>Businesses evolve. We help enterprises deliver greater business value with flexible, scalable, always-on data infrastructure solutions. </a:t>
            </a:r>
          </a:p>
          <a:p>
            <a:pPr marL="171450" marR="0" lvl="0" indent="-171450" algn="l" defTabSz="685800" rtl="0" eaLnBrk="1" fontAlgn="auto" latinLnBrk="0" hangingPunct="1">
              <a:lnSpc>
                <a:spcPct val="90000"/>
              </a:lnSpc>
              <a:spcBef>
                <a:spcPts val="450"/>
              </a:spcBef>
              <a:spcAft>
                <a:spcPts val="0"/>
              </a:spcAft>
              <a:buClrTx/>
              <a:buSzTx/>
              <a:tabLst/>
              <a:defRPr/>
            </a:pPr>
            <a:r>
              <a:rPr kumimoji="0" lang="en-US" sz="40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I</a:t>
            </a:r>
            <a:r>
              <a:rPr kumimoji="0" lang="en-US" sz="36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ntelligent </a:t>
            </a:r>
            <a:r>
              <a:rPr kumimoji="0" lang="en-US" sz="3600" b="0"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&gt; </a:t>
            </a:r>
            <a:r>
              <a:rPr kumimoji="0" lang="en-US" sz="1400" b="0" i="0" u="none" strike="noStrike" kern="1200" cap="none" spc="0" normalizeH="0" baseline="0" noProof="0" dirty="0">
                <a:ln>
                  <a:noFill/>
                </a:ln>
                <a:solidFill>
                  <a:prstClr val="white"/>
                </a:solidFill>
                <a:effectLst/>
                <a:uLnTx/>
                <a:uFillTx/>
                <a:latin typeface="Neue Haas Grotesk Text Pro" panose="020B0504020202020204" pitchFamily="34" charset="77"/>
                <a:ea typeface="+mn-ea"/>
                <a:cs typeface="+mn-cs"/>
              </a:rPr>
              <a:t>Smarter is better. Software-driven infrastructure and AIOps automation ensure that data is in the right place at the right time, adapting at the speed of business.</a:t>
            </a:r>
          </a:p>
          <a:p>
            <a:pPr marL="171450" marR="0" lvl="0" indent="-171450" algn="l" defTabSz="685800" rtl="0" eaLnBrk="1" fontAlgn="auto" latinLnBrk="0" hangingPunct="1">
              <a:lnSpc>
                <a:spcPct val="90000"/>
              </a:lnSpc>
              <a:spcBef>
                <a:spcPts val="450"/>
              </a:spcBef>
              <a:spcAft>
                <a:spcPts val="0"/>
              </a:spcAft>
              <a:buClrTx/>
              <a:buSzTx/>
              <a:tabLst/>
              <a:defRPr/>
            </a:pPr>
            <a:r>
              <a:rPr kumimoji="0" lang="en-US" sz="40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R</a:t>
            </a:r>
            <a:r>
              <a:rPr kumimoji="0" lang="en-US" sz="36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esilient </a:t>
            </a:r>
            <a:r>
              <a:rPr kumimoji="0" lang="en-US" sz="3600" b="0"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&gt; </a:t>
            </a:r>
            <a:r>
              <a:rPr kumimoji="0" lang="en-US" sz="1400" b="0" i="0" u="none" strike="noStrike" kern="1200" cap="none" spc="0" normalizeH="0" baseline="0" noProof="0" dirty="0">
                <a:ln>
                  <a:noFill/>
                </a:ln>
                <a:solidFill>
                  <a:prstClr val="white"/>
                </a:solidFill>
                <a:effectLst/>
                <a:uLnTx/>
                <a:uFillTx/>
                <a:latin typeface="Neue Haas Grotesk Text Pro" panose="020B0504020202020204" pitchFamily="34" charset="77"/>
                <a:ea typeface="+mn-ea"/>
                <a:cs typeface="+mn-cs"/>
              </a:rPr>
              <a:t>Unbreakable is critical. Our data infrastructure solutions are resilient and reliable, for 100% data availability 100% of the time—guaranteed.</a:t>
            </a:r>
          </a:p>
          <a:p>
            <a:pPr marL="171450" marR="0" lvl="0" indent="-171450" algn="l" defTabSz="685800" rtl="0" eaLnBrk="1" fontAlgn="auto" latinLnBrk="0" hangingPunct="1">
              <a:lnSpc>
                <a:spcPct val="90000"/>
              </a:lnSpc>
              <a:spcBef>
                <a:spcPts val="450"/>
              </a:spcBef>
              <a:spcAft>
                <a:spcPts val="0"/>
              </a:spcAft>
              <a:buClrTx/>
              <a:buSzTx/>
              <a:tabLst/>
              <a:defRPr/>
            </a:pPr>
            <a:r>
              <a:rPr kumimoji="0" lang="en-US" sz="40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S</a:t>
            </a:r>
            <a:r>
              <a:rPr kumimoji="0" lang="en-US" sz="36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ustainable</a:t>
            </a:r>
            <a:r>
              <a:rPr kumimoji="0" lang="en-US" sz="3600" b="0"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 &gt; </a:t>
            </a:r>
            <a:r>
              <a:rPr kumimoji="0" lang="en-US" sz="1400" b="0" i="0" u="none" strike="noStrike" kern="1200" cap="none" spc="0" normalizeH="0" baseline="0" noProof="0" dirty="0">
                <a:ln>
                  <a:noFill/>
                </a:ln>
                <a:solidFill>
                  <a:prstClr val="white"/>
                </a:solidFill>
                <a:effectLst/>
                <a:uLnTx/>
                <a:uFillTx/>
                <a:latin typeface="Neue Haas Grotesk Text Pro" panose="020B0504020202020204" pitchFamily="34" charset="77"/>
                <a:ea typeface="+mn-ea"/>
                <a:cs typeface="+mn-cs"/>
              </a:rPr>
              <a:t>Eternity design mindset. create a genuine, measurable impact 75% Improvement in storage efficiency, 58% data reduction, 50% data center footprint reduction.</a:t>
            </a:r>
          </a:p>
          <a:p>
            <a:pPr marL="171450" marR="0" lvl="0" indent="-171450" algn="l" defTabSz="685800" rtl="0" eaLnBrk="1" fontAlgn="auto" latinLnBrk="0" hangingPunct="1">
              <a:lnSpc>
                <a:spcPct val="90000"/>
              </a:lnSpc>
              <a:spcBef>
                <a:spcPts val="450"/>
              </a:spcBef>
              <a:spcAft>
                <a:spcPts val="0"/>
              </a:spcAft>
              <a:buClrTx/>
              <a:buSzTx/>
              <a:tabLst/>
              <a:defRPr/>
            </a:pPr>
            <a:r>
              <a:rPr kumimoji="0" lang="en-US" sz="48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T</a:t>
            </a:r>
            <a:r>
              <a:rPr kumimoji="0" lang="en-US" sz="4000" b="1"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rusted </a:t>
            </a:r>
            <a:r>
              <a:rPr kumimoji="0" lang="en-US" sz="4000" b="0" i="0" u="none" strike="noStrike" kern="1200" cap="none" spc="0" normalizeH="0" baseline="0" noProof="0" dirty="0">
                <a:ln>
                  <a:noFill/>
                </a:ln>
                <a:solidFill>
                  <a:srgbClr val="00B0F0"/>
                </a:solidFill>
                <a:effectLst/>
                <a:uLnTx/>
                <a:uFillTx/>
                <a:latin typeface="Neue Haas Grotesk Text Pro" panose="020B0504020202020204" pitchFamily="34" charset="77"/>
                <a:ea typeface="+mn-ea"/>
                <a:cs typeface="+mn-cs"/>
              </a:rPr>
              <a:t>&gt; </a:t>
            </a:r>
            <a:r>
              <a:rPr kumimoji="0" lang="en-US" sz="1400" b="0" i="0" u="none" strike="noStrike" kern="1200" cap="none" spc="0" normalizeH="0" baseline="0" noProof="0" dirty="0">
                <a:ln>
                  <a:noFill/>
                </a:ln>
                <a:solidFill>
                  <a:prstClr val="white"/>
                </a:solidFill>
                <a:effectLst/>
                <a:uLnTx/>
                <a:uFillTx/>
                <a:latin typeface="Neue Haas Grotesk Text Pro" panose="020B0504020202020204" pitchFamily="34" charset="77"/>
                <a:ea typeface="+mn-ea"/>
                <a:cs typeface="+mn-cs"/>
              </a:rPr>
              <a:t>Trust is earned. That’s why 85% of Fortune Global 500, 9 out of the top 10 financial institutions, Telcos, and media entertainment companies trust Hitachi Vantara</a:t>
            </a:r>
          </a:p>
          <a:p>
            <a:endParaRPr lang="en-US" dirty="0"/>
          </a:p>
          <a:p>
            <a:endParaRPr lang="en-US" dirty="0"/>
          </a:p>
          <a:p>
            <a:endParaRPr lang="en-US" dirty="0"/>
          </a:p>
        </p:txBody>
      </p:sp>
    </p:spTree>
    <p:extLst>
      <p:ext uri="{BB962C8B-B14F-4D97-AF65-F5344CB8AC3E}">
        <p14:creationId xmlns:p14="http://schemas.microsoft.com/office/powerpoint/2010/main" val="394725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ts val="800"/>
              </a:spcBef>
              <a:spcAft>
                <a:spcPts val="600"/>
              </a:spcAft>
              <a:buClr>
                <a:schemeClr val="accent2"/>
              </a:buClr>
              <a:buSzTx/>
              <a:buFont typeface="Wingdings" pitchFamily="2" charset="2"/>
              <a:buNone/>
              <a:tabLst/>
              <a:defRPr/>
            </a:pPr>
            <a:r>
              <a:rPr lang="en-GB" sz="1400" b="1" dirty="0">
                <a:solidFill>
                  <a:schemeClr val="tx1"/>
                </a:solidFill>
              </a:rPr>
              <a:t>To evolve business flexibility, </a:t>
            </a:r>
            <a:r>
              <a:rPr lang="en-GB" sz="1400" b="1" i="1" dirty="0">
                <a:solidFill>
                  <a:schemeClr val="tx1"/>
                </a:solidFill>
                <a:cs typeface="Times New Roman" panose="02020603050405020304" pitchFamily="18" charset="0"/>
              </a:rPr>
              <a:t>simplicity is a must.</a:t>
            </a:r>
          </a:p>
          <a:p>
            <a:endParaRPr lang="en-US" dirty="0"/>
          </a:p>
          <a:p>
            <a:r>
              <a:rPr lang="en-US" dirty="0"/>
              <a:t>How can we evolve complicated multi-cloud solutions into a platform for change. Mobility and Simplicity!</a:t>
            </a:r>
          </a:p>
          <a:p>
            <a:r>
              <a:rPr lang="en-US" dirty="0"/>
              <a:t>Here is a great example of this complexity in action, as you can see we have 3 hybrid-cloud solutions deployed an appliance, Software-defined and an integrated solution. </a:t>
            </a:r>
          </a:p>
          <a:p>
            <a:r>
              <a:rPr lang="en-US" dirty="0"/>
              <a:t>Looking at data lifecycle we might want to start on a appliance and then move to Software defined or expand our integrated system by using additional capacity in a separate cloud. </a:t>
            </a:r>
          </a:p>
          <a:p>
            <a:r>
              <a:rPr lang="en-US" dirty="0"/>
              <a:t>In most cases vendor solutions are silos not allowing for data to be easily transported non-disruptively to the right solution at the right time. </a:t>
            </a:r>
          </a:p>
          <a:p>
            <a:r>
              <a:rPr lang="en-US" dirty="0"/>
              <a:t>What is worse? All 3 have separate management interfaces, software, feature naming </a:t>
            </a:r>
            <a:r>
              <a:rPr lang="en-US" dirty="0" err="1"/>
              <a:t>etc</a:t>
            </a:r>
            <a:r>
              <a:rPr lang="en-US" dirty="0"/>
              <a:t> etc.</a:t>
            </a:r>
          </a:p>
          <a:p>
            <a:endParaRPr lang="en-US" b="1" dirty="0"/>
          </a:p>
          <a:p>
            <a:pPr marL="0" indent="0">
              <a:buNone/>
            </a:pPr>
            <a:r>
              <a:rPr lang="en-GB" sz="1400" b="1" i="0" dirty="0">
                <a:latin typeface="Times New Roman" panose="02020603050405020304" pitchFamily="18" charset="0"/>
                <a:cs typeface="Times New Roman" panose="02020603050405020304" pitchFamily="18" charset="0"/>
              </a:rPr>
              <a:t>To evolve business flexibility we need simplicity</a:t>
            </a:r>
          </a:p>
          <a:p>
            <a:r>
              <a:rPr lang="en-GB" sz="1400" b="0" i="0" dirty="0">
                <a:latin typeface="Times New Roman" panose="02020603050405020304" pitchFamily="18" charset="0"/>
                <a:cs typeface="Times New Roman" panose="02020603050405020304" pitchFamily="18" charset="0"/>
              </a:rPr>
              <a:t>Allow applications to directly consume what they need and transit between infrastructure deployments without any additional software to consume these siloes.</a:t>
            </a:r>
            <a:endParaRPr lang="en-US" dirty="0"/>
          </a:p>
          <a:p>
            <a:endParaRPr lang="en-US" dirty="0"/>
          </a:p>
          <a:p>
            <a:endParaRPr lang="en-US" dirty="0"/>
          </a:p>
        </p:txBody>
      </p:sp>
    </p:spTree>
    <p:extLst>
      <p:ext uri="{BB962C8B-B14F-4D97-AF65-F5344CB8AC3E}">
        <p14:creationId xmlns:p14="http://schemas.microsoft.com/office/powerpoint/2010/main" val="406021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To achieve total data freedom we need 3 things;</a:t>
            </a:r>
          </a:p>
          <a:p>
            <a:endParaRPr lang="en-US" dirty="0"/>
          </a:p>
          <a:p>
            <a:r>
              <a:rPr lang="en-US" dirty="0"/>
              <a:t>1</a:t>
            </a:r>
            <a:r>
              <a:rPr lang="en-US" baseline="30000" dirty="0"/>
              <a:t>st</a:t>
            </a:r>
            <a:r>
              <a:rPr lang="en-US" dirty="0"/>
              <a:t> lets unshackle applications to consume the right solution at the right time.</a:t>
            </a:r>
          </a:p>
          <a:p>
            <a:r>
              <a:rPr lang="en-US" dirty="0"/>
              <a:t>2</a:t>
            </a:r>
            <a:r>
              <a:rPr lang="en-US" baseline="30000" dirty="0"/>
              <a:t>nd</a:t>
            </a:r>
            <a:r>
              <a:rPr lang="en-US" dirty="0"/>
              <a:t> enable those freed applications on their silos to interact with each other.</a:t>
            </a:r>
          </a:p>
          <a:p>
            <a:r>
              <a:rPr lang="en-US" dirty="0"/>
              <a:t>3</a:t>
            </a:r>
            <a:r>
              <a:rPr lang="en-US" baseline="30000" dirty="0"/>
              <a:t>rd</a:t>
            </a:r>
            <a:r>
              <a:rPr lang="en-US" dirty="0"/>
              <a:t> lets manage, consume and govern your data platform while your applications consume it.</a:t>
            </a:r>
          </a:p>
          <a:p>
            <a:endParaRPr lang="en-US" dirty="0"/>
          </a:p>
          <a:p>
            <a:r>
              <a:rPr lang="en-US" dirty="0"/>
              <a:t>To realize this dream Hitachi Vantara have been working hard in our engineering centers in Japan and across the globe to make this new strategy a reality!</a:t>
            </a:r>
          </a:p>
          <a:p>
            <a:endParaRPr lang="en-US" dirty="0"/>
          </a:p>
          <a:p>
            <a:endParaRPr lang="en-US" dirty="0"/>
          </a:p>
        </p:txBody>
      </p:sp>
    </p:spTree>
    <p:extLst>
      <p:ext uri="{BB962C8B-B14F-4D97-AF65-F5344CB8AC3E}">
        <p14:creationId xmlns:p14="http://schemas.microsoft.com/office/powerpoint/2010/main" val="124346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effectLst/>
                <a:latin typeface="Helvetica" pitchFamily="2" charset="0"/>
                <a:ea typeface="Calibri" panose="020F0502020204030204" pitchFamily="34" charset="0"/>
                <a:cs typeface="Times New Roman" panose="02020603050405020304" pitchFamily="18" charset="0"/>
              </a:rPr>
              <a:t>One Strategy</a:t>
            </a:r>
          </a:p>
          <a:p>
            <a:endParaRPr lang="en-US" sz="1400" b="0" dirty="0">
              <a:effectLst/>
              <a:latin typeface="Helvetica" pitchFamily="2" charset="0"/>
              <a:ea typeface="Calibri" panose="020F0502020204030204" pitchFamily="34" charset="0"/>
              <a:cs typeface="Times New Roman" panose="02020603050405020304" pitchFamily="18" charset="0"/>
            </a:endParaRPr>
          </a:p>
          <a:p>
            <a:r>
              <a:rPr lang="en-US" sz="1400" b="0" dirty="0">
                <a:effectLst/>
                <a:latin typeface="Helvetica" pitchFamily="2" charset="0"/>
                <a:ea typeface="Calibri" panose="020F0502020204030204" pitchFamily="34" charset="0"/>
                <a:cs typeface="Times New Roman" panose="02020603050405020304" pitchFamily="18" charset="0"/>
              </a:rPr>
              <a:t>Our new data platform strategy, announcing October 10, 2023 falls into 2 simple directions.</a:t>
            </a:r>
          </a:p>
          <a:p>
            <a:endParaRPr lang="en-US" sz="1400" b="0" dirty="0">
              <a:effectLst/>
              <a:latin typeface="Helvetica" pitchFamily="2" charset="0"/>
              <a:ea typeface="Calibri" panose="020F0502020204030204" pitchFamily="34" charset="0"/>
              <a:cs typeface="Times New Roman" panose="02020603050405020304" pitchFamily="18" charset="0"/>
            </a:endParaRPr>
          </a:p>
          <a:p>
            <a:r>
              <a:rPr lang="en-US" sz="1400" b="0" dirty="0">
                <a:effectLst/>
                <a:latin typeface="Helvetica" pitchFamily="2" charset="0"/>
                <a:ea typeface="Calibri" panose="020F0502020204030204" pitchFamily="34" charset="0"/>
                <a:cs typeface="Times New Roman" panose="02020603050405020304" pitchFamily="18" charset="0"/>
              </a:rPr>
              <a:t>One Data Infrastructure Platform - bringing our portfolio of data storage products together into one platform that our customers and partners can consume.</a:t>
            </a:r>
          </a:p>
          <a:p>
            <a:r>
              <a:rPr lang="en-US" sz="1400" b="0" dirty="0">
                <a:effectLst/>
                <a:latin typeface="Helvetica" pitchFamily="2" charset="0"/>
                <a:ea typeface="Calibri" panose="020F0502020204030204" pitchFamily="34" charset="0"/>
                <a:cs typeface="Times New Roman" panose="02020603050405020304" pitchFamily="18" charset="0"/>
              </a:rPr>
              <a:t>One Data Management Software – bringing the value of our infrastructure software into one family to sit across the one data platform.</a:t>
            </a:r>
          </a:p>
          <a:p>
            <a:endParaRPr lang="en-US" sz="1400" b="0" dirty="0">
              <a:effectLst/>
              <a:latin typeface="Helvetica" pitchFamily="2" charset="0"/>
              <a:ea typeface="Calibri" panose="020F0502020204030204" pitchFamily="34" charset="0"/>
              <a:cs typeface="Times New Roman" panose="02020603050405020304" pitchFamily="18" charset="0"/>
            </a:endParaRPr>
          </a:p>
          <a:p>
            <a:r>
              <a:rPr lang="en-US" sz="1400" b="0" dirty="0">
                <a:effectLst/>
                <a:latin typeface="Helvetica" pitchFamily="2" charset="0"/>
                <a:ea typeface="Calibri" panose="020F0502020204030204" pitchFamily="34" charset="0"/>
                <a:cs typeface="Times New Roman" panose="02020603050405020304" pitchFamily="18" charset="0"/>
              </a:rPr>
              <a:t>With that I would like to play a quick video to introduce our new data first strategy:</a:t>
            </a:r>
          </a:p>
          <a:p>
            <a:endParaRPr lang="en-US" dirty="0"/>
          </a:p>
          <a:p>
            <a:endParaRPr lang="en-US" dirty="0"/>
          </a:p>
        </p:txBody>
      </p:sp>
    </p:spTree>
    <p:extLst>
      <p:ext uri="{BB962C8B-B14F-4D97-AF65-F5344CB8AC3E}">
        <p14:creationId xmlns:p14="http://schemas.microsoft.com/office/powerpoint/2010/main" val="273331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p:txBody>
      </p:sp>
    </p:spTree>
    <p:extLst>
      <p:ext uri="{BB962C8B-B14F-4D97-AF65-F5344CB8AC3E}">
        <p14:creationId xmlns:p14="http://schemas.microsoft.com/office/powerpoint/2010/main" val="329422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a:t>Introducing Virtual Storage Platform One - </a:t>
            </a:r>
            <a:r>
              <a:rPr lang="en-US" sz="1400">
                <a:solidFill>
                  <a:schemeClr val="accent2"/>
                </a:solidFill>
              </a:rPr>
              <a:t>The Ultimate Data Storage Platform</a:t>
            </a:r>
            <a:endParaRPr lang="en-US"/>
          </a:p>
          <a:p>
            <a:endParaRPr lang="en-US"/>
          </a:p>
        </p:txBody>
      </p:sp>
    </p:spTree>
    <p:extLst>
      <p:ext uri="{BB962C8B-B14F-4D97-AF65-F5344CB8AC3E}">
        <p14:creationId xmlns:p14="http://schemas.microsoft.com/office/powerpoint/2010/main" val="133314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9.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7_Title Slide">
    <p:spTree>
      <p:nvGrpSpPr>
        <p:cNvPr id="1" name=""/>
        <p:cNvGrpSpPr/>
        <p:nvPr/>
      </p:nvGrpSpPr>
      <p:grpSpPr>
        <a:xfrm>
          <a:off x="0" y="0"/>
          <a:ext cx="0" cy="0"/>
          <a:chOff x="0" y="0"/>
          <a:chExt cx="0" cy="0"/>
        </a:xfrm>
      </p:grpSpPr>
      <p:pic>
        <p:nvPicPr>
          <p:cNvPr id="4" name="black grey gradient">
            <a:extLst>
              <a:ext uri="{FF2B5EF4-FFF2-40B4-BE49-F238E27FC236}">
                <a16:creationId xmlns:a16="http://schemas.microsoft.com/office/drawing/2014/main" id="{C2BDBC01-CB5E-614E-96CD-7877ADB838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9144000" cy="5143500"/>
          </a:xfrm>
          <a:prstGeom prst="rect">
            <a:avLst/>
          </a:prstGeom>
        </p:spPr>
      </p:pic>
      <p:sp>
        <p:nvSpPr>
          <p:cNvPr id="56" name="Subtitle 2"/>
          <p:cNvSpPr>
            <a:spLocks noGrp="1"/>
          </p:cNvSpPr>
          <p:nvPr>
            <p:ph type="subTitle" idx="1" hasCustomPrompt="1"/>
          </p:nvPr>
        </p:nvSpPr>
        <p:spPr>
          <a:xfrm>
            <a:off x="637413" y="3831885"/>
            <a:ext cx="3310222" cy="620319"/>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57" name="Title 1"/>
          <p:cNvSpPr>
            <a:spLocks noGrp="1"/>
          </p:cNvSpPr>
          <p:nvPr>
            <p:ph type="ctrTitle" hasCustomPrompt="1"/>
          </p:nvPr>
        </p:nvSpPr>
        <p:spPr>
          <a:xfrm>
            <a:off x="607715" y="1048425"/>
            <a:ext cx="6912232" cy="2497258"/>
          </a:xfrm>
          <a:prstGeom prst="rect">
            <a:avLst/>
          </a:prstGeom>
          <a:effectLst/>
        </p:spPr>
        <p:txBody>
          <a:bodyPr lIns="0" rIns="0" anchor="b" anchorCtr="0">
            <a:normAutofit/>
          </a:bodyPr>
          <a:lstStyle>
            <a:lvl1pPr>
              <a:lnSpc>
                <a:spcPct val="88000"/>
              </a:lnSpc>
              <a:defRPr sz="6000" b="1" i="0" cap="none" spc="-50" baseline="0">
                <a:solidFill>
                  <a:schemeClr val="bg1"/>
                </a:solidFill>
                <a:latin typeface="Neue Haas Grotesk Text Pro" panose="020B0504020202020204" pitchFamily="34" charset="77"/>
              </a:defRPr>
            </a:lvl1pPr>
          </a:lstStyle>
          <a:p>
            <a:r>
              <a:rPr lang="en-US"/>
              <a:t>Presentation </a:t>
            </a:r>
            <a:br>
              <a:rPr lang="en-US"/>
            </a:br>
            <a:r>
              <a:rPr lang="en-US"/>
              <a:t>Title on 3 Lines</a:t>
            </a:r>
            <a:br>
              <a:rPr lang="en-US"/>
            </a:br>
            <a:r>
              <a:rPr lang="en-US"/>
              <a:t>Bold 60pt</a:t>
            </a:r>
          </a:p>
        </p:txBody>
      </p:sp>
      <p:sp>
        <p:nvSpPr>
          <p:cNvPr id="58" name="Text Placeholder 6"/>
          <p:cNvSpPr>
            <a:spLocks noGrp="1"/>
          </p:cNvSpPr>
          <p:nvPr>
            <p:ph type="body" sz="quarter" idx="11" hasCustomPrompt="1"/>
          </p:nvPr>
        </p:nvSpPr>
        <p:spPr>
          <a:xfrm>
            <a:off x="4904119" y="3843682"/>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79" name="Text Placeholder 8"/>
          <p:cNvSpPr>
            <a:spLocks noGrp="1"/>
          </p:cNvSpPr>
          <p:nvPr>
            <p:ph type="body" sz="quarter" idx="12" hasCustomPrompt="1"/>
          </p:nvPr>
        </p:nvSpPr>
        <p:spPr>
          <a:xfrm>
            <a:off x="4904119" y="4082875"/>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cxnSp>
        <p:nvCxnSpPr>
          <p:cNvPr id="10" name="Straight Connector 9">
            <a:extLst>
              <a:ext uri="{FF2B5EF4-FFF2-40B4-BE49-F238E27FC236}">
                <a16:creationId xmlns:a16="http://schemas.microsoft.com/office/drawing/2014/main" id="{4D01928F-597D-EE45-ADA7-3D256ED9F2E3}"/>
              </a:ext>
            </a:extLst>
          </p:cNvPr>
          <p:cNvCxnSpPr>
            <a:cxnSpLocks/>
          </p:cNvCxnSpPr>
          <p:nvPr userDrawn="1"/>
        </p:nvCxnSpPr>
        <p:spPr>
          <a:xfrm flipH="1">
            <a:off x="634770" y="3581850"/>
            <a:ext cx="7790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effectLst/>
                <a:latin typeface="Neue Haas Grotesk Text Pro" panose="020B0504020202020204" pitchFamily="34" charset="77"/>
                <a:ea typeface="+mn-ea"/>
                <a:cs typeface="+mn-cs"/>
              </a:rPr>
              <a:t>© Hitachi Vantara LLC 2023. All Rights Reserved.</a:t>
            </a:r>
          </a:p>
        </p:txBody>
      </p:sp>
      <p:pic>
        <p:nvPicPr>
          <p:cNvPr id="3" name="Graphic 2">
            <a:extLst>
              <a:ext uri="{FF2B5EF4-FFF2-40B4-BE49-F238E27FC236}">
                <a16:creationId xmlns:a16="http://schemas.microsoft.com/office/drawing/2014/main" id="{6D8DDDF2-58D2-F4F8-3F3B-80AEADD4ACF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7698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BDD7147-836C-B243-973C-2C79F9E02B72}"/>
              </a:ext>
            </a:extLst>
          </p:cNvPr>
          <p:cNvSpPr/>
          <p:nvPr userDrawn="1"/>
        </p:nvSpPr>
        <p:spPr>
          <a:xfrm>
            <a:off x="0" y="0"/>
            <a:ext cx="9153144" cy="5157216"/>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4" name="Picture 3">
            <a:extLst>
              <a:ext uri="{FF2B5EF4-FFF2-40B4-BE49-F238E27FC236}">
                <a16:creationId xmlns:a16="http://schemas.microsoft.com/office/drawing/2014/main" id="{A9503FCE-BC02-7BE3-817B-DE2695F3D93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59274" y="0"/>
            <a:ext cx="3193870" cy="5157216"/>
          </a:xfrm>
          <a:prstGeom prst="rect">
            <a:avLst/>
          </a:prstGeom>
        </p:spPr>
      </p:pic>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50000"/>
                  </a:schemeClr>
                </a:solidFill>
                <a:latin typeface="Neue Haas Grotesk Text Pro" panose="020B0504020202020204" pitchFamily="34" charset="77"/>
              </a:rPr>
              <a:pPr/>
              <a:t>‹#›</a:t>
            </a:fld>
            <a:endParaRPr lang="en-US" sz="800" b="0" i="0">
              <a:solidFill>
                <a:schemeClr val="bg1">
                  <a:lumMod val="50000"/>
                </a:scheme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50000"/>
                  </a:schemeClr>
                </a:solidFill>
                <a:latin typeface="Neue Haas Grotesk Text Pro" panose="020B0504020202020204" pitchFamily="34" charset="77"/>
              </a:rPr>
              <a:pPr/>
              <a:t>‹#›</a:t>
            </a:fld>
            <a:endParaRPr lang="en-US" sz="800" b="0" i="0">
              <a:solidFill>
                <a:schemeClr val="bg1">
                  <a:lumMod val="50000"/>
                </a:schemeClr>
              </a:solidFill>
              <a:latin typeface="Neue Haas Grotesk Text Pro" panose="020B0504020202020204" pitchFamily="34" charset="77"/>
            </a:endParaRPr>
          </a:p>
        </p:txBody>
      </p:sp>
      <p:sp>
        <p:nvSpPr>
          <p:cNvPr id="75" name="TextBox 74">
            <a:extLst>
              <a:ext uri="{FF2B5EF4-FFF2-40B4-BE49-F238E27FC236}">
                <a16:creationId xmlns:a16="http://schemas.microsoft.com/office/drawing/2014/main" id="{5A06E6AB-81B8-427D-8331-38177B134D6E}"/>
              </a:ext>
            </a:extLst>
          </p:cNvPr>
          <p:cNvSpPr txBox="1"/>
          <p:nvPr userDrawn="1"/>
        </p:nvSpPr>
        <p:spPr>
          <a:xfrm>
            <a:off x="7111475" y="4911221"/>
            <a:ext cx="199285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sp>
        <p:nvSpPr>
          <p:cNvPr id="56" name="Subtitle 2">
            <a:extLst>
              <a:ext uri="{FF2B5EF4-FFF2-40B4-BE49-F238E27FC236}">
                <a16:creationId xmlns:a16="http://schemas.microsoft.com/office/drawing/2014/main" id="{BE91D31B-EA4F-6348-BEE7-CD6D9DF6FDBD}"/>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tx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58" name="Title 1">
            <a:extLst>
              <a:ext uri="{FF2B5EF4-FFF2-40B4-BE49-F238E27FC236}">
                <a16:creationId xmlns:a16="http://schemas.microsoft.com/office/drawing/2014/main" id="{6A93520E-62D1-2849-AE9E-A65E1823CBD8}"/>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tx2"/>
                </a:solidFill>
                <a:latin typeface="Neue Haas Grotesk Text Pro" panose="020B0504020202020204" pitchFamily="34" charset="77"/>
              </a:defRPr>
            </a:lvl1pPr>
          </a:lstStyle>
          <a:p>
            <a:r>
              <a:rPr lang="en-US"/>
              <a:t>Section Title Slide Placeholder </a:t>
            </a:r>
          </a:p>
        </p:txBody>
      </p:sp>
      <p:sp>
        <p:nvSpPr>
          <p:cNvPr id="68" name="Text Placeholder 6">
            <a:extLst>
              <a:ext uri="{FF2B5EF4-FFF2-40B4-BE49-F238E27FC236}">
                <a16:creationId xmlns:a16="http://schemas.microsoft.com/office/drawing/2014/main" id="{CD3782A6-1B91-DB45-A0C9-BD4A1ACBCBA2}"/>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76" name="Text Placeholder 8">
            <a:extLst>
              <a:ext uri="{FF2B5EF4-FFF2-40B4-BE49-F238E27FC236}">
                <a16:creationId xmlns:a16="http://schemas.microsoft.com/office/drawing/2014/main" id="{97F4CA5C-5EE7-8946-BD70-228AB9C2746D}"/>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5" name="Graphic 4">
            <a:extLst>
              <a:ext uri="{FF2B5EF4-FFF2-40B4-BE49-F238E27FC236}">
                <a16:creationId xmlns:a16="http://schemas.microsoft.com/office/drawing/2014/main" id="{3E44E9C4-9B96-30AF-0B5A-B639C33A4EAF}"/>
              </a:ext>
            </a:extLst>
          </p:cNvPr>
          <p:cNvPicPr>
            <a:picLocks noChangeAspect="1"/>
          </p:cNvPicPr>
          <p:nvPr userDrawn="1"/>
        </p:nvPicPr>
        <p:blipFill>
          <a:blip r:embed="rId3" cstate="email">
            <a:lum bright="-100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271712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8" name="Image Shade">
            <a:extLst>
              <a:ext uri="{FF2B5EF4-FFF2-40B4-BE49-F238E27FC236}">
                <a16:creationId xmlns:a16="http://schemas.microsoft.com/office/drawing/2014/main" id="{EA2F0D1E-32F3-B347-B3C3-8AE0B23E5503}"/>
              </a:ext>
            </a:extLst>
          </p:cNvPr>
          <p:cNvSpPr/>
          <p:nvPr userDrawn="1"/>
        </p:nvSpPr>
        <p:spPr>
          <a:xfrm>
            <a:off x="-2" y="0"/>
            <a:ext cx="6022423" cy="5143500"/>
          </a:xfrm>
          <a:prstGeom prst="rect">
            <a:avLst/>
          </a:prstGeom>
          <a:gradFill flip="none" rotWithShape="1">
            <a:gsLst>
              <a:gs pos="20000">
                <a:schemeClr val="accent3"/>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 name="Picture 2" descr="A picture containing sky, outdoor, plane, grass&#10;&#10;Description automatically generated">
            <a:extLst>
              <a:ext uri="{FF2B5EF4-FFF2-40B4-BE49-F238E27FC236}">
                <a16:creationId xmlns:a16="http://schemas.microsoft.com/office/drawing/2014/main" id="{610C90F2-F9C4-2245-8606-AF87724E51E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54049" y="0"/>
            <a:ext cx="3189952" cy="5143500"/>
          </a:xfrm>
          <a:prstGeom prst="rect">
            <a:avLst/>
          </a:prstGeom>
        </p:spPr>
      </p:pic>
      <p:sp>
        <p:nvSpPr>
          <p:cNvPr id="39" name="TextBox 38"/>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65000"/>
                    <a:alpha val="50000"/>
                  </a:schemeClr>
                </a:solidFill>
                <a:latin typeface="Neue Haas Grotesk Text Pro" panose="020B0504020202020204" pitchFamily="34" charset="77"/>
              </a:rPr>
              <a:pPr/>
              <a:t>‹#›</a:t>
            </a:fld>
            <a:endParaRPr lang="en-US" sz="800" b="0" i="0">
              <a:solidFill>
                <a:schemeClr val="bg1">
                  <a:lumMod val="65000"/>
                  <a:alpha val="50000"/>
                </a:schemeClr>
              </a:solidFill>
              <a:latin typeface="Neue Haas Grotesk Text Pro" panose="020B0504020202020204" pitchFamily="34" charset="77"/>
            </a:endParaRPr>
          </a:p>
        </p:txBody>
      </p:sp>
      <p:sp>
        <p:nvSpPr>
          <p:cNvPr id="75" name="TextBox 74">
            <a:extLst>
              <a:ext uri="{FF2B5EF4-FFF2-40B4-BE49-F238E27FC236}">
                <a16:creationId xmlns:a16="http://schemas.microsoft.com/office/drawing/2014/main" id="{443E681C-7E43-AB4A-8E98-A0393C628DE4}"/>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sp>
        <p:nvSpPr>
          <p:cNvPr id="57" name="Subtitle 2">
            <a:extLst>
              <a:ext uri="{FF2B5EF4-FFF2-40B4-BE49-F238E27FC236}">
                <a16:creationId xmlns:a16="http://schemas.microsoft.com/office/drawing/2014/main" id="{3835B22C-99F5-5F43-BF05-B87606CDCD56}"/>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58" name="Title 1">
            <a:extLst>
              <a:ext uri="{FF2B5EF4-FFF2-40B4-BE49-F238E27FC236}">
                <a16:creationId xmlns:a16="http://schemas.microsoft.com/office/drawing/2014/main" id="{82F0D961-25A8-8E43-AC3F-2822ED65301F}"/>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69" name="Text Placeholder 6">
            <a:extLst>
              <a:ext uri="{FF2B5EF4-FFF2-40B4-BE49-F238E27FC236}">
                <a16:creationId xmlns:a16="http://schemas.microsoft.com/office/drawing/2014/main" id="{7190291D-817A-2140-9C11-4AF4F3269F4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70" name="Text Placeholder 8">
            <a:extLst>
              <a:ext uri="{FF2B5EF4-FFF2-40B4-BE49-F238E27FC236}">
                <a16:creationId xmlns:a16="http://schemas.microsoft.com/office/drawing/2014/main" id="{183F33E2-DBDA-5F4A-AFD2-C30290D13E8B}"/>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4" name="Graphic 3">
            <a:extLst>
              <a:ext uri="{FF2B5EF4-FFF2-40B4-BE49-F238E27FC236}">
                <a16:creationId xmlns:a16="http://schemas.microsoft.com/office/drawing/2014/main" id="{1366F5FB-4953-33D4-32F4-AE0170815F2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64432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2B68FE8-7577-E344-AAC4-4466CDEDDF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0" y="0"/>
            <a:ext cx="9144000" cy="5143500"/>
          </a:xfrm>
          <a:prstGeom prst="rect">
            <a:avLst/>
          </a:prstGeom>
        </p:spPr>
      </p:pic>
      <p:sp>
        <p:nvSpPr>
          <p:cNvPr id="39" name="TextBox 38"/>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30" name="Footer">
            <a:extLst>
              <a:ext uri="{FF2B5EF4-FFF2-40B4-BE49-F238E27FC236}">
                <a16:creationId xmlns:a16="http://schemas.microsoft.com/office/drawing/2014/main" id="{C4964A47-E78C-6845-98A1-02E345E9E854}"/>
              </a:ext>
            </a:extLst>
          </p:cNvPr>
          <p:cNvSpPr txBox="1"/>
          <p:nvPr userDrawn="1"/>
        </p:nvSpPr>
        <p:spPr>
          <a:xfrm>
            <a:off x="7157962" y="4911221"/>
            <a:ext cx="1946366" cy="18466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50000"/>
                  </a:schemeClr>
                </a:solidFill>
                <a:effectLst>
                  <a:outerShdw blurRad="50800" dist="38100" dir="2700000" algn="tl" rotWithShape="0">
                    <a:prstClr val="black">
                      <a:alpha val="40000"/>
                    </a:prstClr>
                  </a:outerShdw>
                </a:effectLst>
                <a:latin typeface="Neue Haas Grotesk Text Pro" panose="020B0504020202020204" pitchFamily="34" charset="77"/>
                <a:ea typeface="+mn-ea"/>
                <a:cs typeface="+mn-cs"/>
              </a:rPr>
              <a:t>© Hitachi Vantara LLC 2023. All Rights Reserved.</a:t>
            </a:r>
          </a:p>
        </p:txBody>
      </p:sp>
      <p:sp>
        <p:nvSpPr>
          <p:cNvPr id="34" name="Title 1">
            <a:extLst>
              <a:ext uri="{FF2B5EF4-FFF2-40B4-BE49-F238E27FC236}">
                <a16:creationId xmlns:a16="http://schemas.microsoft.com/office/drawing/2014/main" id="{3AB256A5-3C0B-4446-8CFD-7FC5033179FD}"/>
              </a:ext>
            </a:extLst>
          </p:cNvPr>
          <p:cNvSpPr>
            <a:spLocks noGrp="1"/>
          </p:cNvSpPr>
          <p:nvPr>
            <p:ph type="ctrTitle" hasCustomPrompt="1"/>
          </p:nvPr>
        </p:nvSpPr>
        <p:spPr>
          <a:xfrm>
            <a:off x="725952" y="1571934"/>
            <a:ext cx="4405885" cy="2598850"/>
          </a:xfrm>
          <a:prstGeom prst="rect">
            <a:avLst/>
          </a:prstGeom>
          <a:effectLst/>
        </p:spPr>
        <p:txBody>
          <a:bodyPr anchor="t">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Divider Slide</a:t>
            </a:r>
          </a:p>
        </p:txBody>
      </p:sp>
      <p:pic>
        <p:nvPicPr>
          <p:cNvPr id="3" name="Graphic 2">
            <a:extLst>
              <a:ext uri="{FF2B5EF4-FFF2-40B4-BE49-F238E27FC236}">
                <a16:creationId xmlns:a16="http://schemas.microsoft.com/office/drawing/2014/main" id="{5A5219F0-B368-724D-C812-B6D06A946C0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95780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Slide-Silver-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E4CAA64-E594-4941-9830-03D15081DD9A}"/>
              </a:ext>
            </a:extLst>
          </p:cNvPr>
          <p:cNvSpPr/>
          <p:nvPr userDrawn="1"/>
        </p:nvSpPr>
        <p:spPr>
          <a:xfrm>
            <a:off x="0" y="0"/>
            <a:ext cx="9142389"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64" name="TextBox 63">
            <a:extLst>
              <a:ext uri="{FF2B5EF4-FFF2-40B4-BE49-F238E27FC236}">
                <a16:creationId xmlns:a16="http://schemas.microsoft.com/office/drawing/2014/main" id="{415AF317-B9FB-444E-8EFF-15B3DE5489E0}"/>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alpha val="50000"/>
                  </a:schemeClr>
                </a:solidFill>
                <a:latin typeface="Neue Haas Grotesk Text Pro" panose="020B0504020202020204" pitchFamily="34" charset="77"/>
              </a:rPr>
              <a:pPr/>
              <a:t>‹#›</a:t>
            </a:fld>
            <a:endParaRPr lang="en-US" sz="800" b="0" i="0">
              <a:solidFill>
                <a:schemeClr val="bg1">
                  <a:alpha val="50000"/>
                </a:schemeClr>
              </a:solidFill>
              <a:latin typeface="Neue Haas Grotesk Text Pro" panose="020B0504020202020204" pitchFamily="34" charset="77"/>
            </a:endParaRPr>
          </a:p>
        </p:txBody>
      </p:sp>
      <p:sp>
        <p:nvSpPr>
          <p:cNvPr id="31" name="Footer">
            <a:extLst>
              <a:ext uri="{FF2B5EF4-FFF2-40B4-BE49-F238E27FC236}">
                <a16:creationId xmlns:a16="http://schemas.microsoft.com/office/drawing/2014/main" id="{BD27E840-8293-F64D-B8DF-DD1AAFA953D0}"/>
              </a:ext>
            </a:extLst>
          </p:cNvPr>
          <p:cNvSpPr txBox="1"/>
          <p:nvPr userDrawn="1"/>
        </p:nvSpPr>
        <p:spPr>
          <a:xfrm>
            <a:off x="7157962" y="4911221"/>
            <a:ext cx="1946366"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latin typeface="Neue Haas Grotesk Text Pro" panose="020B0504020202020204" pitchFamily="34" charset="77"/>
                <a:ea typeface="+mn-ea"/>
                <a:cs typeface="+mn-cs"/>
              </a:rPr>
              <a:t>© Hitachi Vantara LLC 2023. All Rights Reserved.</a:t>
            </a:r>
          </a:p>
        </p:txBody>
      </p:sp>
      <p:sp>
        <p:nvSpPr>
          <p:cNvPr id="32" name="Title 1">
            <a:extLst>
              <a:ext uri="{FF2B5EF4-FFF2-40B4-BE49-F238E27FC236}">
                <a16:creationId xmlns:a16="http://schemas.microsoft.com/office/drawing/2014/main" id="{072A9594-4465-7047-9A63-36BE8BE0655E}"/>
              </a:ext>
            </a:extLst>
          </p:cNvPr>
          <p:cNvSpPr>
            <a:spLocks noGrp="1"/>
          </p:cNvSpPr>
          <p:nvPr>
            <p:ph type="ctrTitle" hasCustomPrompt="1"/>
          </p:nvPr>
        </p:nvSpPr>
        <p:spPr>
          <a:xfrm>
            <a:off x="725952" y="1571934"/>
            <a:ext cx="4405885" cy="2598850"/>
          </a:xfrm>
          <a:prstGeom prst="rect">
            <a:avLst/>
          </a:prstGeom>
          <a:effectLst/>
        </p:spPr>
        <p:txBody>
          <a:bodyPr anchor="t">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Divider Slide</a:t>
            </a:r>
          </a:p>
        </p:txBody>
      </p:sp>
      <p:pic>
        <p:nvPicPr>
          <p:cNvPr id="3" name="Graphic 2">
            <a:extLst>
              <a:ext uri="{FF2B5EF4-FFF2-40B4-BE49-F238E27FC236}">
                <a16:creationId xmlns:a16="http://schemas.microsoft.com/office/drawing/2014/main" id="{49D738FC-687A-1328-567E-0550995FE86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23236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pic>
        <p:nvPicPr>
          <p:cNvPr id="7" name="Graphic 6">
            <a:extLst>
              <a:ext uri="{FF2B5EF4-FFF2-40B4-BE49-F238E27FC236}">
                <a16:creationId xmlns:a16="http://schemas.microsoft.com/office/drawing/2014/main" id="{C55F3592-D62F-6B3C-5CC9-F7A3EAE5A56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6707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Rectangle 3">
            <a:extLst>
              <a:ext uri="{FF2B5EF4-FFF2-40B4-BE49-F238E27FC236}">
                <a16:creationId xmlns:a16="http://schemas.microsoft.com/office/drawing/2014/main" id="{5B679B15-1D0E-7641-8CA6-B04E612E0CD6}"/>
              </a:ext>
            </a:extLst>
          </p:cNvPr>
          <p:cNvSpPr/>
          <p:nvPr userDrawn="1"/>
        </p:nvSpPr>
        <p:spPr>
          <a:xfrm>
            <a:off x="0" y="816349"/>
            <a:ext cx="9144000" cy="4327151"/>
          </a:xfrm>
          <a:prstGeom prst="rect">
            <a:avLst/>
          </a:prstGeom>
          <a:solidFill>
            <a:srgbClr val="B4B4BC"/>
          </a:solidFill>
          <a:ln>
            <a:noFill/>
          </a:ln>
        </p:spPr>
        <p:style>
          <a:lnRef idx="1">
            <a:schemeClr val="accent4"/>
          </a:lnRef>
          <a:fillRef idx="3">
            <a:schemeClr val="accent4"/>
          </a:fillRef>
          <a:effectRef idx="2">
            <a:schemeClr val="accent4"/>
          </a:effectRef>
          <a:fontRef idx="minor">
            <a:schemeClr val="lt1"/>
          </a:fontRef>
        </p:style>
        <p:txBody>
          <a:bodyPr lIns="34281" tIns="17140" rIns="34281" bIns="17140" rtlCol="0" anchor="ctr"/>
          <a:lstStyle/>
          <a:p>
            <a:pPr algn="ctr"/>
            <a:endParaRPr lang="en-US">
              <a:latin typeface="Neue Haas Grotesk Text Pro" panose="020B0504020202020204" pitchFamily="34" charset="77"/>
            </a:endParaRPr>
          </a:p>
        </p:txBody>
      </p:sp>
      <p:sp>
        <p:nvSpPr>
          <p:cNvPr id="6" name="TextBox 5">
            <a:extLst>
              <a:ext uri="{FF2B5EF4-FFF2-40B4-BE49-F238E27FC236}">
                <a16:creationId xmlns:a16="http://schemas.microsoft.com/office/drawing/2014/main" id="{B14BB551-F599-A348-BC78-117BBA10942A}"/>
              </a:ext>
            </a:extLst>
          </p:cNvPr>
          <p:cNvSpPr txBox="1"/>
          <p:nvPr userDrawn="1"/>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bg1">
                    <a:alpha val="50000"/>
                  </a:schemeClr>
                </a:solidFill>
                <a:latin typeface="Neue Haas Grotesk Text Pro" panose="020B0504020202020204" pitchFamily="34" charset="77"/>
              </a:rPr>
              <a:pPr algn="l"/>
              <a:t>‹#›</a:t>
            </a:fld>
            <a:endParaRPr lang="en-US" sz="800" b="0" i="0">
              <a:solidFill>
                <a:schemeClr val="bg1">
                  <a:alpha val="50000"/>
                </a:schemeClr>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8B54EB0-686E-934D-9EB9-3A3485212DA5}"/>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85000"/>
                  </a:schemeClr>
                </a:solidFill>
                <a:latin typeface="Neue Haas Grotesk Text Pro" panose="020B0504020202020204" pitchFamily="34" charset="77"/>
                <a:ea typeface="+mn-ea"/>
                <a:cs typeface="+mn-cs"/>
              </a:rPr>
              <a:t>© Hitachi Vantara LLC 2023. All Rights Reserved.</a:t>
            </a:r>
          </a:p>
        </p:txBody>
      </p:sp>
      <p:pic>
        <p:nvPicPr>
          <p:cNvPr id="5" name="Graphic 4">
            <a:extLst>
              <a:ext uri="{FF2B5EF4-FFF2-40B4-BE49-F238E27FC236}">
                <a16:creationId xmlns:a16="http://schemas.microsoft.com/office/drawing/2014/main" id="{DFCCA39B-0BB0-EBD6-6DEB-251DE3821B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91075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7D1C6A-C63A-3640-B43E-70306768DA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0" y="812800"/>
            <a:ext cx="9144000" cy="4330700"/>
          </a:xfrm>
          <a:prstGeom prst="rect">
            <a:avLst/>
          </a:prstGeom>
        </p:spPr>
      </p:pic>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6" name="TextBox 5">
            <a:extLst>
              <a:ext uri="{FF2B5EF4-FFF2-40B4-BE49-F238E27FC236}">
                <a16:creationId xmlns:a16="http://schemas.microsoft.com/office/drawing/2014/main" id="{B14BB551-F599-A348-BC78-117BBA10942A}"/>
              </a:ext>
            </a:extLst>
          </p:cNvPr>
          <p:cNvSpPr txBox="1"/>
          <p:nvPr userDrawn="1"/>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bg1">
                    <a:alpha val="50000"/>
                  </a:schemeClr>
                </a:solidFill>
                <a:latin typeface="Neue Haas Grotesk Text Pro" panose="020B0504020202020204" pitchFamily="34" charset="77"/>
              </a:rPr>
              <a:pPr algn="l"/>
              <a:t>‹#›</a:t>
            </a:fld>
            <a:endParaRPr lang="en-US" sz="800" b="0" i="0">
              <a:solidFill>
                <a:schemeClr val="bg1">
                  <a:alpha val="50000"/>
                </a:schemeClr>
              </a:solidFill>
              <a:latin typeface="Neue Haas Grotesk Text Pro" panose="020B0504020202020204" pitchFamily="34" charset="77"/>
            </a:endParaRPr>
          </a:p>
        </p:txBody>
      </p:sp>
      <p:sp>
        <p:nvSpPr>
          <p:cNvPr id="7" name="Footer">
            <a:extLst>
              <a:ext uri="{FF2B5EF4-FFF2-40B4-BE49-F238E27FC236}">
                <a16:creationId xmlns:a16="http://schemas.microsoft.com/office/drawing/2014/main" id="{BDB1C471-51C1-C94A-89DA-93D78758C302}"/>
              </a:ext>
            </a:extLst>
          </p:cNvPr>
          <p:cNvSpPr txBox="1"/>
          <p:nvPr userDrawn="1"/>
        </p:nvSpPr>
        <p:spPr>
          <a:xfrm>
            <a:off x="7157962" y="4911221"/>
            <a:ext cx="1946366"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50000"/>
                  </a:schemeClr>
                </a:solidFill>
                <a:effectLst/>
                <a:latin typeface="Neue Haas Grotesk Text Pro" panose="020B0504020202020204" pitchFamily="34" charset="77"/>
                <a:ea typeface="+mn-ea"/>
                <a:cs typeface="+mn-cs"/>
              </a:rPr>
              <a:t>© Hitachi Vantara LLC 2023. All Rights Reserved.</a:t>
            </a:r>
          </a:p>
        </p:txBody>
      </p:sp>
      <p:pic>
        <p:nvPicPr>
          <p:cNvPr id="4" name="Graphic 3">
            <a:extLst>
              <a:ext uri="{FF2B5EF4-FFF2-40B4-BE49-F238E27FC236}">
                <a16:creationId xmlns:a16="http://schemas.microsoft.com/office/drawing/2014/main" id="{A436024D-5D7F-507C-9369-3C802E47DFA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6090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AE9CF0-007C-1645-8593-EB0B17BB43A8}"/>
              </a:ext>
            </a:extLst>
          </p:cNvPr>
          <p:cNvSpPr/>
          <p:nvPr userDrawn="1"/>
        </p:nvSpPr>
        <p:spPr>
          <a:xfrm>
            <a:off x="-1" y="0"/>
            <a:ext cx="9144000" cy="5157216"/>
          </a:xfrm>
          <a:prstGeom prst="rect">
            <a:avLst/>
          </a:prstGeom>
          <a:solidFill>
            <a:srgbClr val="001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5157216"/>
          </a:xfrm>
          <a:prstGeom prst="rect">
            <a:avLst/>
          </a:prstGeom>
          <a:solidFill>
            <a:srgbClr val="001933"/>
          </a:solidFill>
          <a:effectLst/>
        </p:spPr>
        <p:txBody>
          <a:bodyPr/>
          <a:lstStyle>
            <a:lvl1pPr marL="0" indent="0">
              <a:buNone/>
              <a:defRPr/>
            </a:lvl1pPr>
          </a:lstStyle>
          <a:p>
            <a:r>
              <a:rPr lang="en-GB"/>
              <a:t>Click icon to add picture</a:t>
            </a:r>
            <a:endParaRPr lang="en-US"/>
          </a:p>
        </p:txBody>
      </p:sp>
      <p:sp>
        <p:nvSpPr>
          <p:cNvPr id="5" name="Image Shade">
            <a:extLst>
              <a:ext uri="{FF2B5EF4-FFF2-40B4-BE49-F238E27FC236}">
                <a16:creationId xmlns:a16="http://schemas.microsoft.com/office/drawing/2014/main" id="{CF8F6A63-7FD1-8C48-BB6D-D03BBDF2DC2C}"/>
              </a:ext>
            </a:extLst>
          </p:cNvPr>
          <p:cNvSpPr/>
          <p:nvPr userDrawn="1"/>
        </p:nvSpPr>
        <p:spPr>
          <a:xfrm>
            <a:off x="4571999" y="0"/>
            <a:ext cx="4572000" cy="5157216"/>
          </a:xfrm>
          <a:prstGeom prst="rect">
            <a:avLst/>
          </a:prstGeom>
          <a:gradFill flip="none" rotWithShape="1">
            <a:gsLst>
              <a:gs pos="0">
                <a:schemeClr val="accent3"/>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Text Placeholder 53">
            <a:extLst>
              <a:ext uri="{FF2B5EF4-FFF2-40B4-BE49-F238E27FC236}">
                <a16:creationId xmlns:a16="http://schemas.microsoft.com/office/drawing/2014/main" id="{9ABE0446-C118-C842-AB69-271DEB892D40}"/>
              </a:ext>
            </a:extLst>
          </p:cNvPr>
          <p:cNvSpPr>
            <a:spLocks noGrp="1"/>
          </p:cNvSpPr>
          <p:nvPr>
            <p:ph idx="1" hasCustomPrompt="1"/>
          </p:nvPr>
        </p:nvSpPr>
        <p:spPr>
          <a:xfrm>
            <a:off x="4935371" y="1408355"/>
            <a:ext cx="3997446" cy="1163395"/>
          </a:xfrm>
          <a:prstGeom prst="rect">
            <a:avLst/>
          </a:prstGeom>
        </p:spPr>
        <p:txBody>
          <a:bodyPr vert="horz" wrap="square" lIns="0" tIns="45720" rIns="91440" bIns="45720" rtlCol="0">
            <a:spAutoFit/>
          </a:bodyPr>
          <a:lstStyle>
            <a:lvl1pPr>
              <a:spcBef>
                <a:spcPts val="500"/>
              </a:spcBef>
              <a:defRPr>
                <a:solidFill>
                  <a:schemeClr val="bg1"/>
                </a:solidFill>
              </a:defRPr>
            </a:lvl1pPr>
            <a:lvl2pPr>
              <a:spcBef>
                <a:spcPts val="300"/>
              </a:spcBef>
              <a:defRPr>
                <a:solidFill>
                  <a:schemeClr val="bg1"/>
                </a:solidFill>
              </a:defRPr>
            </a:lvl2pPr>
            <a:lvl3pPr>
              <a:spcBef>
                <a:spcPts val="200"/>
              </a:spcBef>
              <a:defRPr>
                <a:solidFill>
                  <a:schemeClr val="bg1"/>
                </a:solidFill>
              </a:defRPr>
            </a:lvl3pPr>
            <a:lvl4pPr>
              <a:defRPr>
                <a:solidFill>
                  <a:schemeClr val="bg1"/>
                </a:solidFill>
              </a:defRPr>
            </a:lvl4pPr>
            <a:lvl5pPr>
              <a:defRPr sz="800" b="0" i="0">
                <a:solidFill>
                  <a:schemeClr val="bg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3" name="TextBox 32">
            <a:extLst>
              <a:ext uri="{FF2B5EF4-FFF2-40B4-BE49-F238E27FC236}">
                <a16:creationId xmlns:a16="http://schemas.microsoft.com/office/drawing/2014/main" id="{00C71E9F-CDE8-5249-BBF7-9BDE9C5D3DCF}"/>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latin typeface="Neue Haas Grotesk Text Pro" panose="020B0504020202020204" pitchFamily="34" charset="77"/>
                <a:ea typeface="+mn-ea"/>
                <a:cs typeface="+mn-cs"/>
              </a:rPr>
              <a:t>© Hitachi Vantara LLC 2023. All Rights Reserved.</a:t>
            </a:r>
          </a:p>
        </p:txBody>
      </p:sp>
      <p:pic>
        <p:nvPicPr>
          <p:cNvPr id="4" name="Graphic 3">
            <a:extLst>
              <a:ext uri="{FF2B5EF4-FFF2-40B4-BE49-F238E27FC236}">
                <a16:creationId xmlns:a16="http://schemas.microsoft.com/office/drawing/2014/main" id="{70899ED5-CBA5-20FA-EDFC-1E09D0B40D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414757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7" name="Picture Placeholder 7">
            <a:extLst>
              <a:ext uri="{FF2B5EF4-FFF2-40B4-BE49-F238E27FC236}">
                <a16:creationId xmlns:a16="http://schemas.microsoft.com/office/drawing/2014/main" id="{E991EEF5-A734-4649-AC3A-ABADC1B0399A}"/>
              </a:ext>
            </a:extLst>
          </p:cNvPr>
          <p:cNvSpPr>
            <a:spLocks noGrp="1"/>
          </p:cNvSpPr>
          <p:nvPr>
            <p:ph type="pic" sz="quarter" idx="17"/>
          </p:nvPr>
        </p:nvSpPr>
        <p:spPr>
          <a:xfrm>
            <a:off x="4580467" y="0"/>
            <a:ext cx="4571999" cy="5157216"/>
          </a:xfrm>
          <a:prstGeom prst="rect">
            <a:avLst/>
          </a:prstGeom>
          <a:solidFill>
            <a:srgbClr val="001933"/>
          </a:solidFill>
          <a:effectLst/>
        </p:spPr>
        <p:txBody>
          <a:bodyPr/>
          <a:lstStyle>
            <a:lvl1pPr marL="0" indent="0">
              <a:buNone/>
              <a:defRPr/>
            </a:lvl1pPr>
          </a:lstStyle>
          <a:p>
            <a:r>
              <a:rPr lang="en-GB"/>
              <a:t>Click icon to add picture</a:t>
            </a:r>
            <a:endParaRPr lang="en-US"/>
          </a:p>
        </p:txBody>
      </p:sp>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5157216"/>
          </a:xfrm>
          <a:prstGeom prst="rect">
            <a:avLst/>
          </a:prstGeom>
          <a:solidFill>
            <a:srgbClr val="001933"/>
          </a:solidFill>
          <a:effectLst/>
        </p:spPr>
        <p:txBody>
          <a:bodyPr/>
          <a:lstStyle>
            <a:lvl1pPr marL="0" indent="0">
              <a:buNone/>
              <a:defRPr/>
            </a:lvl1pPr>
          </a:lstStyle>
          <a:p>
            <a:r>
              <a:rPr lang="en-GB"/>
              <a:t>Click icon to add picture</a:t>
            </a:r>
            <a:endParaRPr lang="en-US"/>
          </a:p>
        </p:txBody>
      </p:sp>
      <p:sp>
        <p:nvSpPr>
          <p:cNvPr id="32" name="Text Placeholder 53">
            <a:extLst>
              <a:ext uri="{FF2B5EF4-FFF2-40B4-BE49-F238E27FC236}">
                <a16:creationId xmlns:a16="http://schemas.microsoft.com/office/drawing/2014/main" id="{9ABE0446-C118-C842-AB69-271DEB892D40}"/>
              </a:ext>
            </a:extLst>
          </p:cNvPr>
          <p:cNvSpPr>
            <a:spLocks noGrp="1"/>
          </p:cNvSpPr>
          <p:nvPr>
            <p:ph idx="1" hasCustomPrompt="1"/>
          </p:nvPr>
        </p:nvSpPr>
        <p:spPr>
          <a:xfrm>
            <a:off x="4935371" y="1408355"/>
            <a:ext cx="3997446" cy="1163395"/>
          </a:xfrm>
          <a:prstGeom prst="rect">
            <a:avLst/>
          </a:prstGeom>
        </p:spPr>
        <p:txBody>
          <a:bodyPr vert="horz" wrap="square" lIns="0" tIns="45720" rIns="91440" bIns="45720" rtlCol="0">
            <a:spAutoFit/>
          </a:bodyPr>
          <a:lstStyle>
            <a:lvl1pPr>
              <a:spcBef>
                <a:spcPts val="500"/>
              </a:spcBef>
              <a:defRPr>
                <a:solidFill>
                  <a:schemeClr val="bg1"/>
                </a:solidFill>
              </a:defRPr>
            </a:lvl1pPr>
            <a:lvl2pPr>
              <a:spcBef>
                <a:spcPts val="300"/>
              </a:spcBef>
              <a:defRPr>
                <a:solidFill>
                  <a:schemeClr val="bg1"/>
                </a:solidFill>
              </a:defRPr>
            </a:lvl2pPr>
            <a:lvl3pPr>
              <a:spcBef>
                <a:spcPts val="200"/>
              </a:spcBef>
              <a:defRPr>
                <a:solidFill>
                  <a:schemeClr val="bg1"/>
                </a:solidFill>
              </a:defRPr>
            </a:lvl3pPr>
            <a:lvl4pPr>
              <a:defRPr>
                <a:solidFill>
                  <a:schemeClr val="bg1"/>
                </a:solidFill>
              </a:defRPr>
            </a:lvl4pPr>
            <a:lvl5pPr>
              <a:defRPr sz="800" b="0" i="0">
                <a:solidFill>
                  <a:schemeClr val="bg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3" name="TextBox 32">
            <a:extLst>
              <a:ext uri="{FF2B5EF4-FFF2-40B4-BE49-F238E27FC236}">
                <a16:creationId xmlns:a16="http://schemas.microsoft.com/office/drawing/2014/main" id="{00C71E9F-CDE8-5249-BBF7-9BDE9C5D3DCF}"/>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latin typeface="Neue Haas Grotesk Text Pro" panose="020B0504020202020204" pitchFamily="34" charset="77"/>
                <a:ea typeface="+mn-ea"/>
                <a:cs typeface="+mn-cs"/>
              </a:rPr>
              <a:t>© Hitachi Vantara LLC 2023. All Rights Reserved.</a:t>
            </a:r>
          </a:p>
        </p:txBody>
      </p:sp>
      <p:sp>
        <p:nvSpPr>
          <p:cNvPr id="36" name="Text Placeholder 53">
            <a:extLst>
              <a:ext uri="{FF2B5EF4-FFF2-40B4-BE49-F238E27FC236}">
                <a16:creationId xmlns:a16="http://schemas.microsoft.com/office/drawing/2014/main" id="{668044C6-C934-9C4A-9FD7-E424C5CA7410}"/>
              </a:ext>
            </a:extLst>
          </p:cNvPr>
          <p:cNvSpPr>
            <a:spLocks noGrp="1"/>
          </p:cNvSpPr>
          <p:nvPr>
            <p:ph idx="16" hasCustomPrompt="1"/>
          </p:nvPr>
        </p:nvSpPr>
        <p:spPr>
          <a:xfrm>
            <a:off x="456504" y="1408355"/>
            <a:ext cx="3997446" cy="1163395"/>
          </a:xfrm>
          <a:prstGeom prst="rect">
            <a:avLst/>
          </a:prstGeom>
        </p:spPr>
        <p:txBody>
          <a:bodyPr vert="horz" wrap="square" lIns="0" tIns="45720" rIns="91440" bIns="45720" rtlCol="0">
            <a:spAutoFit/>
          </a:bodyPr>
          <a:lstStyle>
            <a:lvl1pPr>
              <a:spcBef>
                <a:spcPts val="500"/>
              </a:spcBef>
              <a:defRPr>
                <a:solidFill>
                  <a:schemeClr val="bg1"/>
                </a:solidFill>
              </a:defRPr>
            </a:lvl1pPr>
            <a:lvl2pPr>
              <a:spcBef>
                <a:spcPts val="300"/>
              </a:spcBef>
              <a:defRPr>
                <a:solidFill>
                  <a:schemeClr val="bg1"/>
                </a:solidFill>
              </a:defRPr>
            </a:lvl2pPr>
            <a:lvl3pPr>
              <a:spcBef>
                <a:spcPts val="200"/>
              </a:spcBef>
              <a:defRPr>
                <a:solidFill>
                  <a:schemeClr val="bg1"/>
                </a:solidFill>
              </a:defRPr>
            </a:lvl3pPr>
            <a:lvl4pPr>
              <a:defRPr>
                <a:solidFill>
                  <a:schemeClr val="bg1"/>
                </a:solidFill>
              </a:defRPr>
            </a:lvl4pPr>
            <a:lvl5pPr>
              <a:defRPr sz="800" b="0" i="0">
                <a:solidFill>
                  <a:schemeClr val="bg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149C4F8A-88F8-BA09-D46F-6350BDDA501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38764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7" name="Picture Placeholder 7">
            <a:extLst>
              <a:ext uri="{FF2B5EF4-FFF2-40B4-BE49-F238E27FC236}">
                <a16:creationId xmlns:a16="http://schemas.microsoft.com/office/drawing/2014/main" id="{E991EEF5-A734-4649-AC3A-ABADC1B0399A}"/>
              </a:ext>
            </a:extLst>
          </p:cNvPr>
          <p:cNvSpPr>
            <a:spLocks noGrp="1"/>
          </p:cNvSpPr>
          <p:nvPr>
            <p:ph type="pic" sz="quarter" idx="17"/>
          </p:nvPr>
        </p:nvSpPr>
        <p:spPr>
          <a:xfrm>
            <a:off x="4580467" y="0"/>
            <a:ext cx="4571999" cy="5157216"/>
          </a:xfrm>
          <a:prstGeom prst="rect">
            <a:avLst/>
          </a:prstGeom>
          <a:solidFill>
            <a:schemeClr val="bg1"/>
          </a:solidFill>
          <a:effectLst/>
        </p:spPr>
        <p:txBody>
          <a:bodyPr/>
          <a:lstStyle>
            <a:lvl1pPr marL="0" indent="0">
              <a:buNone/>
              <a:defRPr/>
            </a:lvl1pPr>
          </a:lstStyle>
          <a:p>
            <a:r>
              <a:rPr lang="en-GB"/>
              <a:t>Click icon to add picture</a:t>
            </a:r>
            <a:endParaRPr lang="en-US"/>
          </a:p>
        </p:txBody>
      </p:sp>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5157216"/>
          </a:xfrm>
          <a:prstGeom prst="rect">
            <a:avLst/>
          </a:prstGeom>
          <a:solidFill>
            <a:schemeClr val="bg1"/>
          </a:solidFill>
          <a:effectLst/>
        </p:spPr>
        <p:txBody>
          <a:bodyPr/>
          <a:lstStyle>
            <a:lvl1pPr marL="0" indent="0">
              <a:buNone/>
              <a:defRPr/>
            </a:lvl1pPr>
          </a:lstStyle>
          <a:p>
            <a:r>
              <a:rPr lang="en-GB"/>
              <a:t>Click icon to add picture</a:t>
            </a:r>
            <a:endParaRPr lang="en-US"/>
          </a:p>
        </p:txBody>
      </p:sp>
      <p:sp>
        <p:nvSpPr>
          <p:cNvPr id="32" name="Text Placeholder 53">
            <a:extLst>
              <a:ext uri="{FF2B5EF4-FFF2-40B4-BE49-F238E27FC236}">
                <a16:creationId xmlns:a16="http://schemas.microsoft.com/office/drawing/2014/main" id="{9ABE0446-C118-C842-AB69-271DEB892D40}"/>
              </a:ext>
            </a:extLst>
          </p:cNvPr>
          <p:cNvSpPr>
            <a:spLocks noGrp="1"/>
          </p:cNvSpPr>
          <p:nvPr>
            <p:ph idx="1" hasCustomPrompt="1"/>
          </p:nvPr>
        </p:nvSpPr>
        <p:spPr>
          <a:xfrm>
            <a:off x="4935371" y="1408355"/>
            <a:ext cx="399744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3" name="TextBox 32">
            <a:extLst>
              <a:ext uri="{FF2B5EF4-FFF2-40B4-BE49-F238E27FC236}">
                <a16:creationId xmlns:a16="http://schemas.microsoft.com/office/drawing/2014/main" id="{00C71E9F-CDE8-5249-BBF7-9BDE9C5D3DCF}"/>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latin typeface="Neue Haas Grotesk Text Pro" panose="020B0504020202020204" pitchFamily="34" charset="77"/>
                <a:ea typeface="+mn-ea"/>
                <a:cs typeface="+mn-cs"/>
              </a:rPr>
              <a:t>© Hitachi Vantara LLC 2023. All Rights Reserved.</a:t>
            </a:r>
          </a:p>
        </p:txBody>
      </p:sp>
      <p:sp>
        <p:nvSpPr>
          <p:cNvPr id="36" name="Text Placeholder 53">
            <a:extLst>
              <a:ext uri="{FF2B5EF4-FFF2-40B4-BE49-F238E27FC236}">
                <a16:creationId xmlns:a16="http://schemas.microsoft.com/office/drawing/2014/main" id="{668044C6-C934-9C4A-9FD7-E424C5CA7410}"/>
              </a:ext>
            </a:extLst>
          </p:cNvPr>
          <p:cNvSpPr>
            <a:spLocks noGrp="1"/>
          </p:cNvSpPr>
          <p:nvPr>
            <p:ph idx="16" hasCustomPrompt="1"/>
          </p:nvPr>
        </p:nvSpPr>
        <p:spPr>
          <a:xfrm>
            <a:off x="456504" y="1408355"/>
            <a:ext cx="399744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78C0A3E-DAC1-12E0-C620-D0540F03BF1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8999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pic>
        <p:nvPicPr>
          <p:cNvPr id="5" name="Picture 4" descr="A group of red cubes with light coming out of them&#10;&#10;Description automatically generated">
            <a:extLst>
              <a:ext uri="{FF2B5EF4-FFF2-40B4-BE49-F238E27FC236}">
                <a16:creationId xmlns:a16="http://schemas.microsoft.com/office/drawing/2014/main" id="{90DEC5C5-2D2B-612A-DE83-25387F0946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24" y="1"/>
            <a:ext cx="9147324" cy="5143500"/>
          </a:xfrm>
          <a:prstGeom prst="rect">
            <a:avLst/>
          </a:prstGeom>
        </p:spPr>
      </p:pic>
      <p:sp>
        <p:nvSpPr>
          <p:cNvPr id="58" name="Text Placeholder 6"/>
          <p:cNvSpPr>
            <a:spLocks noGrp="1"/>
          </p:cNvSpPr>
          <p:nvPr>
            <p:ph type="body" sz="quarter" idx="11" hasCustomPrompt="1"/>
          </p:nvPr>
        </p:nvSpPr>
        <p:spPr>
          <a:xfrm>
            <a:off x="1674627" y="3691409"/>
            <a:ext cx="3544411" cy="246221"/>
          </a:xfrm>
        </p:spPr>
        <p:txBody>
          <a:bodyPr anchor="t"/>
          <a:lstStyle>
            <a:lvl1pPr marL="0" indent="0">
              <a:spcBef>
                <a:spcPts val="0"/>
              </a:spcBef>
              <a:spcAft>
                <a:spcPts val="300"/>
              </a:spcAft>
              <a:buNone/>
              <a:defRPr sz="1600" b="1" baseline="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79" name="Text Placeholder 8"/>
          <p:cNvSpPr>
            <a:spLocks noGrp="1"/>
          </p:cNvSpPr>
          <p:nvPr>
            <p:ph type="body" sz="quarter" idx="12" hasCustomPrompt="1"/>
          </p:nvPr>
        </p:nvSpPr>
        <p:spPr>
          <a:xfrm>
            <a:off x="1674627" y="3930602"/>
            <a:ext cx="3544411" cy="369332"/>
          </a:xfrm>
        </p:spPr>
        <p:txBody>
          <a:bodyPr anchor="t"/>
          <a:lstStyle>
            <a:lvl1pPr marL="0" indent="0">
              <a:spcBef>
                <a:spcPts val="0"/>
              </a:spcBef>
              <a:spcAft>
                <a:spcPts val="300"/>
              </a:spcAft>
              <a:buNone/>
              <a:defRPr sz="120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Neue Haas Grotesk Text Pro" panose="020B0504020202020204" pitchFamily="34" charset="77"/>
                <a:ea typeface="+mn-ea"/>
                <a:cs typeface="+mn-cs"/>
              </a:rPr>
              <a:t>© Hitachi Vantara LLC 2023. All Rights Reserved.</a:t>
            </a:r>
          </a:p>
        </p:txBody>
      </p:sp>
      <p:sp>
        <p:nvSpPr>
          <p:cNvPr id="3" name="Title 1">
            <a:extLst>
              <a:ext uri="{FF2B5EF4-FFF2-40B4-BE49-F238E27FC236}">
                <a16:creationId xmlns:a16="http://schemas.microsoft.com/office/drawing/2014/main" id="{FDFAF5E1-AB97-288F-7635-5604F60BE962}"/>
              </a:ext>
            </a:extLst>
          </p:cNvPr>
          <p:cNvSpPr>
            <a:spLocks noGrp="1"/>
          </p:cNvSpPr>
          <p:nvPr>
            <p:ph type="ctrTitle" hasCustomPrompt="1"/>
          </p:nvPr>
        </p:nvSpPr>
        <p:spPr>
          <a:xfrm>
            <a:off x="1614919" y="827362"/>
            <a:ext cx="4749401" cy="2497258"/>
          </a:xfrm>
          <a:prstGeom prst="rect">
            <a:avLst/>
          </a:prstGeom>
          <a:effectLst/>
        </p:spPr>
        <p:txBody>
          <a:bodyPr lIns="0" rIns="0" anchor="b" anchorCtr="0">
            <a:normAutofit/>
          </a:bodyPr>
          <a:lstStyle>
            <a:lvl1pPr>
              <a:lnSpc>
                <a:spcPct val="88000"/>
              </a:lnSpc>
              <a:defRPr sz="4600" b="1" i="0" cap="none" spc="-90" baseline="0">
                <a:solidFill>
                  <a:schemeClr val="tx2"/>
                </a:solidFill>
                <a:latin typeface="Neue Haas Grotesk Text Pro" panose="020B0504020202020204" pitchFamily="34" charset="77"/>
              </a:defRPr>
            </a:lvl1pPr>
          </a:lstStyle>
          <a:p>
            <a:r>
              <a:rPr lang="en-US"/>
              <a:t>Virtual Storage Platform One</a:t>
            </a:r>
          </a:p>
        </p:txBody>
      </p:sp>
    </p:spTree>
    <p:extLst>
      <p:ext uri="{BB962C8B-B14F-4D97-AF65-F5344CB8AC3E}">
        <p14:creationId xmlns:p14="http://schemas.microsoft.com/office/powerpoint/2010/main" val="252763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able Placeholder 3">
            <a:extLst>
              <a:ext uri="{FF2B5EF4-FFF2-40B4-BE49-F238E27FC236}">
                <a16:creationId xmlns:a16="http://schemas.microsoft.com/office/drawing/2014/main" id="{72E238BF-A2C0-C94D-9521-BC69A95CBD52}"/>
              </a:ext>
            </a:extLst>
          </p:cNvPr>
          <p:cNvSpPr>
            <a:spLocks noGrp="1"/>
          </p:cNvSpPr>
          <p:nvPr>
            <p:ph type="tbl" sz="quarter" idx="10"/>
          </p:nvPr>
        </p:nvSpPr>
        <p:spPr>
          <a:xfrm>
            <a:off x="2251422" y="1128304"/>
            <a:ext cx="6628418" cy="3235325"/>
          </a:xfrm>
          <a:solidFill>
            <a:srgbClr val="B4B4BC"/>
          </a:solidFill>
        </p:spPr>
        <p:txBody>
          <a:bodyPr/>
          <a:lstStyle/>
          <a:p>
            <a:r>
              <a:rPr lang="en-GB"/>
              <a:t>Click icon to add table</a:t>
            </a:r>
            <a:endParaRPr lang="en-US"/>
          </a:p>
        </p:txBody>
      </p:sp>
      <p:sp>
        <p:nvSpPr>
          <p:cNvPr id="5" name="Text Placeholder 53">
            <a:extLst>
              <a:ext uri="{FF2B5EF4-FFF2-40B4-BE49-F238E27FC236}">
                <a16:creationId xmlns:a16="http://schemas.microsoft.com/office/drawing/2014/main" id="{8A904D47-BE89-9242-8FAA-EEAF730B2BA8}"/>
              </a:ext>
            </a:extLst>
          </p:cNvPr>
          <p:cNvSpPr>
            <a:spLocks noGrp="1"/>
          </p:cNvSpPr>
          <p:nvPr>
            <p:ph idx="1" hasCustomPrompt="1"/>
          </p:nvPr>
        </p:nvSpPr>
        <p:spPr>
          <a:xfrm>
            <a:off x="264160" y="1128304"/>
            <a:ext cx="1987262"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3786BEF2-0F42-D2C8-318C-1D845206D06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7551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1"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7" name="Text Placeholder 53">
            <a:extLst>
              <a:ext uri="{FF2B5EF4-FFF2-40B4-BE49-F238E27FC236}">
                <a16:creationId xmlns:a16="http://schemas.microsoft.com/office/drawing/2014/main" id="{34A239C9-4494-0548-8502-19C73911F643}"/>
              </a:ext>
            </a:extLst>
          </p:cNvPr>
          <p:cNvSpPr>
            <a:spLocks noGrp="1"/>
          </p:cNvSpPr>
          <p:nvPr>
            <p:ph idx="11" hasCustomPrompt="1"/>
          </p:nvPr>
        </p:nvSpPr>
        <p:spPr>
          <a:xfrm>
            <a:off x="6186246" y="1143653"/>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53">
            <a:extLst>
              <a:ext uri="{FF2B5EF4-FFF2-40B4-BE49-F238E27FC236}">
                <a16:creationId xmlns:a16="http://schemas.microsoft.com/office/drawing/2014/main" id="{08DC579F-A1A9-5A43-878A-431450FE78C5}"/>
              </a:ext>
            </a:extLst>
          </p:cNvPr>
          <p:cNvSpPr>
            <a:spLocks noGrp="1"/>
          </p:cNvSpPr>
          <p:nvPr>
            <p:ph idx="12" hasCustomPrompt="1"/>
          </p:nvPr>
        </p:nvSpPr>
        <p:spPr>
          <a:xfrm>
            <a:off x="3241040"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E8074289-7291-9949-5488-A9D5C1AEC29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7514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59" y="990259"/>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721626" y="990259"/>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64159" y="2880908"/>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721626" y="2880908"/>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07B91F40-6542-3F41-A69D-AF808E5847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495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166626" y="990258"/>
            <a:ext cx="1882693" cy="3576593"/>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2469352" y="990259"/>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4772078" y="998757"/>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7074803" y="998757"/>
            <a:ext cx="1882693" cy="3568095"/>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8EAD07A-F045-0D52-8A22-FFE9A3C74B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6680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4390331" y="990259"/>
            <a:ext cx="214545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6719050" y="990259"/>
            <a:ext cx="2129116"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4390331" y="2880908"/>
            <a:ext cx="214545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6719050" y="2880908"/>
            <a:ext cx="2129116"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D0781EF8-7587-E0AB-E1EE-8DB30E90E6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41785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pic>
        <p:nvPicPr>
          <p:cNvPr id="3" name="Graphic 2">
            <a:extLst>
              <a:ext uri="{FF2B5EF4-FFF2-40B4-BE49-F238E27FC236}">
                <a16:creationId xmlns:a16="http://schemas.microsoft.com/office/drawing/2014/main" id="{5FC52AB7-8275-910D-553C-FD5E86632EC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6527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78B976-D29E-32AA-455B-636AA5747951}"/>
              </a:ext>
            </a:extLst>
          </p:cNvPr>
          <p:cNvSpPr/>
          <p:nvPr userDrawn="1"/>
        </p:nvSpPr>
        <p:spPr>
          <a:xfrm>
            <a:off x="0" y="812801"/>
            <a:ext cx="9144000" cy="4043679"/>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Rectangle 1">
            <a:extLst>
              <a:ext uri="{FF2B5EF4-FFF2-40B4-BE49-F238E27FC236}">
                <a16:creationId xmlns:a16="http://schemas.microsoft.com/office/drawing/2014/main" id="{00368F33-2A9C-1A29-2BB2-2C1A9F5E4E98}"/>
              </a:ext>
            </a:extLst>
          </p:cNvPr>
          <p:cNvSpPr/>
          <p:nvPr userDrawn="1"/>
        </p:nvSpPr>
        <p:spPr>
          <a:xfrm rot="10800000">
            <a:off x="-1612" y="-2"/>
            <a:ext cx="9145599" cy="812802"/>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88E8934F-C461-6AA4-3A86-965F74F01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6802" y="0"/>
            <a:ext cx="1627198" cy="813599"/>
          </a:xfrm>
          <a:prstGeom prst="rect">
            <a:avLst/>
          </a:prstGeom>
        </p:spPr>
      </p:pic>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a:t>Click to add title</a:t>
            </a:r>
          </a:p>
        </p:txBody>
      </p:sp>
    </p:spTree>
    <p:extLst>
      <p:ext uri="{BB962C8B-B14F-4D97-AF65-F5344CB8AC3E}">
        <p14:creationId xmlns:p14="http://schemas.microsoft.com/office/powerpoint/2010/main" val="27593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427914" y="1128304"/>
            <a:ext cx="858400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dirty="0"/>
              <a:t>Click to add title</a:t>
            </a:r>
          </a:p>
        </p:txBody>
      </p:sp>
    </p:spTree>
    <p:extLst>
      <p:ext uri="{BB962C8B-B14F-4D97-AF65-F5344CB8AC3E}">
        <p14:creationId xmlns:p14="http://schemas.microsoft.com/office/powerpoint/2010/main" val="29065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2" name="Picture 1" descr="A red and yellow background&#10;&#10;Description automatically generated">
            <a:extLst>
              <a:ext uri="{FF2B5EF4-FFF2-40B4-BE49-F238E27FC236}">
                <a16:creationId xmlns:a16="http://schemas.microsoft.com/office/drawing/2014/main" id="{F6AB2295-CDE0-1E53-CD9D-B3744E516F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856480"/>
          </a:xfrm>
          <a:prstGeom prst="rect">
            <a:avLst/>
          </a:prstGeom>
        </p:spPr>
      </p:pic>
      <p:sp>
        <p:nvSpPr>
          <p:cNvPr id="10" name="Text Placeholder 53"/>
          <p:cNvSpPr>
            <a:spLocks noGrp="1"/>
          </p:cNvSpPr>
          <p:nvPr>
            <p:ph idx="1" hasCustomPrompt="1"/>
          </p:nvPr>
        </p:nvSpPr>
        <p:spPr>
          <a:xfrm>
            <a:off x="427914" y="1128304"/>
            <a:ext cx="8584006" cy="1163395"/>
          </a:xfrm>
          <a:prstGeom prst="rect">
            <a:avLst/>
          </a:prstGeom>
        </p:spPr>
        <p:txBody>
          <a:bodyPr vert="horz" wrap="square" lIns="0" tIns="45720" rIns="91440" bIns="45720" rtlCol="0">
            <a:spAutoFit/>
          </a:bodyPr>
          <a:lstStyle>
            <a:lvl1pPr>
              <a:spcBef>
                <a:spcPts val="500"/>
              </a:spcBef>
              <a:defRPr>
                <a:solidFill>
                  <a:schemeClr val="bg1"/>
                </a:solidFill>
              </a:defRPr>
            </a:lvl1pPr>
            <a:lvl2pPr>
              <a:spcBef>
                <a:spcPts val="300"/>
              </a:spcBef>
              <a:defRPr>
                <a:solidFill>
                  <a:schemeClr val="bg1"/>
                </a:solidFill>
              </a:defRPr>
            </a:lvl2pPr>
            <a:lvl3pPr>
              <a:spcBef>
                <a:spcPts val="200"/>
              </a:spcBef>
              <a:defRPr>
                <a:solidFill>
                  <a:schemeClr val="bg1"/>
                </a:solidFill>
              </a:defRPr>
            </a:lvl3pPr>
            <a:lvl4pPr>
              <a:defRPr>
                <a:solidFill>
                  <a:schemeClr val="bg1"/>
                </a:solidFill>
              </a:defRPr>
            </a:lvl4pPr>
            <a:lvl5pPr>
              <a:defRPr sz="800" b="0" i="0">
                <a:solidFill>
                  <a:schemeClr val="bg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a:t>Click to add title</a:t>
            </a:r>
          </a:p>
        </p:txBody>
      </p:sp>
      <p:pic>
        <p:nvPicPr>
          <p:cNvPr id="16" name="Graphic 15">
            <a:extLst>
              <a:ext uri="{FF2B5EF4-FFF2-40B4-BE49-F238E27FC236}">
                <a16:creationId xmlns:a16="http://schemas.microsoft.com/office/drawing/2014/main" id="{9221437E-A0D7-24F2-E7A8-8C4F4D94896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252462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descr="A group of red and pink cubes&#10;&#10;Description automatically generated">
            <a:extLst>
              <a:ext uri="{FF2B5EF4-FFF2-40B4-BE49-F238E27FC236}">
                <a16:creationId xmlns:a16="http://schemas.microsoft.com/office/drawing/2014/main" id="{93F5CF4A-7D64-3C89-0D83-C3D426A4DE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4856480"/>
          </a:xfrm>
          <a:prstGeom prst="rect">
            <a:avLst/>
          </a:prstGeom>
        </p:spPr>
      </p:pic>
      <p:sp>
        <p:nvSpPr>
          <p:cNvPr id="10" name="Text Placeholder 53"/>
          <p:cNvSpPr>
            <a:spLocks noGrp="1"/>
          </p:cNvSpPr>
          <p:nvPr>
            <p:ph idx="1" hasCustomPrompt="1"/>
          </p:nvPr>
        </p:nvSpPr>
        <p:spPr>
          <a:xfrm>
            <a:off x="2713914" y="2404709"/>
            <a:ext cx="5488792" cy="1163395"/>
          </a:xfrm>
          <a:prstGeom prst="rect">
            <a:avLst/>
          </a:prstGeom>
        </p:spPr>
        <p:txBody>
          <a:bodyPr vert="horz" wrap="square" lIns="0" tIns="45720" rIns="91440" bIns="45720" rtlCol="0">
            <a:spAutoFit/>
          </a:bodyPr>
          <a:lstStyle>
            <a:lvl1pPr>
              <a:spcBef>
                <a:spcPts val="500"/>
              </a:spcBef>
              <a:defRPr>
                <a:solidFill>
                  <a:schemeClr val="tx2"/>
                </a:solidFill>
              </a:defRPr>
            </a:lvl1pPr>
            <a:lvl2pPr>
              <a:spcBef>
                <a:spcPts val="300"/>
              </a:spcBef>
              <a:defRPr>
                <a:solidFill>
                  <a:schemeClr val="tx2"/>
                </a:solidFill>
              </a:defRPr>
            </a:lvl2pPr>
            <a:lvl3pPr>
              <a:spcBef>
                <a:spcPts val="200"/>
              </a:spcBef>
              <a:defRPr>
                <a:solidFill>
                  <a:schemeClr val="tx2"/>
                </a:solidFill>
              </a:defRPr>
            </a:lvl3pPr>
            <a:lvl4pPr>
              <a:defRPr>
                <a:solidFill>
                  <a:schemeClr val="tx2"/>
                </a:solidFill>
              </a:defRPr>
            </a:lvl4pPr>
            <a:lvl5pPr>
              <a:defRPr sz="800" b="0" i="0">
                <a:solidFill>
                  <a:schemeClr val="tx2"/>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1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pic>
        <p:nvPicPr>
          <p:cNvPr id="5" name="Picture 4" descr="A group of red cubes with light coming out of them&#10;&#10;Description automatically generated">
            <a:extLst>
              <a:ext uri="{FF2B5EF4-FFF2-40B4-BE49-F238E27FC236}">
                <a16:creationId xmlns:a16="http://schemas.microsoft.com/office/drawing/2014/main" id="{90DEC5C5-2D2B-612A-DE83-25387F0946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24" y="0"/>
            <a:ext cx="9147324" cy="5095887"/>
          </a:xfrm>
          <a:prstGeom prst="rect">
            <a:avLst/>
          </a:prstGeom>
        </p:spPr>
      </p:pic>
      <p:pic>
        <p:nvPicPr>
          <p:cNvPr id="6" name="Picture 5" descr="A close up of a red and blue light&#10;&#10;Description automatically generated">
            <a:extLst>
              <a:ext uri="{FF2B5EF4-FFF2-40B4-BE49-F238E27FC236}">
                <a16:creationId xmlns:a16="http://schemas.microsoft.com/office/drawing/2014/main" id="{9EE4BCA1-EC6C-EA36-765C-EC0CA35701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66"/>
            <a:ext cx="9147324" cy="5141633"/>
          </a:xfrm>
          <a:prstGeom prst="rect">
            <a:avLst/>
          </a:prstGeom>
        </p:spPr>
      </p:pic>
      <p:sp>
        <p:nvSpPr>
          <p:cNvPr id="58" name="Text Placeholder 6"/>
          <p:cNvSpPr>
            <a:spLocks noGrp="1"/>
          </p:cNvSpPr>
          <p:nvPr>
            <p:ph type="body" sz="quarter" idx="11" hasCustomPrompt="1"/>
          </p:nvPr>
        </p:nvSpPr>
        <p:spPr>
          <a:xfrm>
            <a:off x="3847479" y="4097682"/>
            <a:ext cx="3544411" cy="246221"/>
          </a:xfrm>
        </p:spPr>
        <p:txBody>
          <a:bodyPr anchor="t"/>
          <a:lstStyle>
            <a:lvl1pPr marL="0" indent="0">
              <a:spcBef>
                <a:spcPts val="0"/>
              </a:spcBef>
              <a:spcAft>
                <a:spcPts val="300"/>
              </a:spcAft>
              <a:buNone/>
              <a:defRPr sz="1600" b="1" baseline="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79" name="Text Placeholder 8"/>
          <p:cNvSpPr>
            <a:spLocks noGrp="1"/>
          </p:cNvSpPr>
          <p:nvPr>
            <p:ph type="body" sz="quarter" idx="12" hasCustomPrompt="1"/>
          </p:nvPr>
        </p:nvSpPr>
        <p:spPr>
          <a:xfrm>
            <a:off x="3847479" y="4336875"/>
            <a:ext cx="3544411" cy="369332"/>
          </a:xfrm>
        </p:spPr>
        <p:txBody>
          <a:bodyPr anchor="t"/>
          <a:lstStyle>
            <a:lvl1pPr marL="0" indent="0">
              <a:spcBef>
                <a:spcPts val="0"/>
              </a:spcBef>
              <a:spcAft>
                <a:spcPts val="300"/>
              </a:spcAft>
              <a:buNone/>
              <a:defRPr sz="120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Neue Haas Grotesk Text Pro" panose="020B0504020202020204" pitchFamily="34" charset="77"/>
                <a:ea typeface="+mn-ea"/>
                <a:cs typeface="+mn-cs"/>
              </a:rPr>
              <a:t>© Hitachi Vantara LLC 2023. All Rights Reserved.</a:t>
            </a:r>
          </a:p>
        </p:txBody>
      </p:sp>
      <p:sp>
        <p:nvSpPr>
          <p:cNvPr id="3" name="Title 1">
            <a:extLst>
              <a:ext uri="{FF2B5EF4-FFF2-40B4-BE49-F238E27FC236}">
                <a16:creationId xmlns:a16="http://schemas.microsoft.com/office/drawing/2014/main" id="{FDFAF5E1-AB97-288F-7635-5604F60BE962}"/>
              </a:ext>
            </a:extLst>
          </p:cNvPr>
          <p:cNvSpPr>
            <a:spLocks noGrp="1"/>
          </p:cNvSpPr>
          <p:nvPr>
            <p:ph type="ctrTitle" hasCustomPrompt="1"/>
          </p:nvPr>
        </p:nvSpPr>
        <p:spPr>
          <a:xfrm>
            <a:off x="3787771" y="1233635"/>
            <a:ext cx="4749401" cy="2497258"/>
          </a:xfrm>
          <a:prstGeom prst="rect">
            <a:avLst/>
          </a:prstGeom>
          <a:effectLst/>
        </p:spPr>
        <p:txBody>
          <a:bodyPr lIns="0" rIns="0" anchor="b" anchorCtr="0">
            <a:normAutofit/>
          </a:bodyPr>
          <a:lstStyle>
            <a:lvl1pPr>
              <a:lnSpc>
                <a:spcPct val="88000"/>
              </a:lnSpc>
              <a:defRPr sz="4600" b="1" i="0" cap="none" spc="-90" baseline="0">
                <a:solidFill>
                  <a:schemeClr val="tx2"/>
                </a:solidFill>
                <a:latin typeface="Neue Haas Grotesk Text Pro" panose="020B0504020202020204" pitchFamily="34" charset="77"/>
              </a:defRPr>
            </a:lvl1pPr>
          </a:lstStyle>
          <a:p>
            <a:r>
              <a:rPr lang="en-US"/>
              <a:t>Virtual Storage Platform One</a:t>
            </a:r>
          </a:p>
        </p:txBody>
      </p:sp>
      <p:pic>
        <p:nvPicPr>
          <p:cNvPr id="4" name="Graphic 3">
            <a:extLst>
              <a:ext uri="{FF2B5EF4-FFF2-40B4-BE49-F238E27FC236}">
                <a16:creationId xmlns:a16="http://schemas.microsoft.com/office/drawing/2014/main" id="{D33888A9-9457-EF2C-5A23-2F9C809324E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140" y="4269887"/>
            <a:ext cx="2570307" cy="734374"/>
          </a:xfrm>
          <a:prstGeom prst="rect">
            <a:avLst/>
          </a:prstGeom>
        </p:spPr>
      </p:pic>
    </p:spTree>
    <p:extLst>
      <p:ext uri="{BB962C8B-B14F-4D97-AF65-F5344CB8AC3E}">
        <p14:creationId xmlns:p14="http://schemas.microsoft.com/office/powerpoint/2010/main" val="14075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A group of red and pink cubes&#10;&#10;Description automatically generated">
            <a:extLst>
              <a:ext uri="{FF2B5EF4-FFF2-40B4-BE49-F238E27FC236}">
                <a16:creationId xmlns:a16="http://schemas.microsoft.com/office/drawing/2014/main" id="{93F5CF4A-7D64-3C89-0D83-C3D426A4DE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
          <a:stretch/>
        </p:blipFill>
        <p:spPr>
          <a:xfrm flipH="1">
            <a:off x="0" y="1"/>
            <a:ext cx="9144000" cy="4856480"/>
          </a:xfrm>
          <a:prstGeom prst="rect">
            <a:avLst/>
          </a:prstGeom>
        </p:spPr>
      </p:pic>
      <p:sp>
        <p:nvSpPr>
          <p:cNvPr id="10" name="Text Placeholder 53"/>
          <p:cNvSpPr>
            <a:spLocks noGrp="1"/>
          </p:cNvSpPr>
          <p:nvPr>
            <p:ph idx="1" hasCustomPrompt="1"/>
          </p:nvPr>
        </p:nvSpPr>
        <p:spPr>
          <a:xfrm>
            <a:off x="3233867" y="1264846"/>
            <a:ext cx="5488792" cy="1163395"/>
          </a:xfrm>
          <a:prstGeom prst="rect">
            <a:avLst/>
          </a:prstGeom>
        </p:spPr>
        <p:txBody>
          <a:bodyPr vert="horz" wrap="square" lIns="0" tIns="45720" rIns="91440" bIns="45720" rtlCol="0">
            <a:spAutoFit/>
          </a:bodyPr>
          <a:lstStyle>
            <a:lvl1pPr>
              <a:spcBef>
                <a:spcPts val="500"/>
              </a:spcBef>
              <a:defRPr>
                <a:solidFill>
                  <a:schemeClr val="tx2"/>
                </a:solidFill>
              </a:defRPr>
            </a:lvl1pPr>
            <a:lvl2pPr>
              <a:spcBef>
                <a:spcPts val="300"/>
              </a:spcBef>
              <a:defRPr>
                <a:solidFill>
                  <a:schemeClr val="tx2"/>
                </a:solidFill>
              </a:defRPr>
            </a:lvl2pPr>
            <a:lvl3pPr>
              <a:spcBef>
                <a:spcPts val="200"/>
              </a:spcBef>
              <a:defRPr>
                <a:solidFill>
                  <a:schemeClr val="tx2"/>
                </a:solidFill>
              </a:defRPr>
            </a:lvl3pPr>
            <a:lvl4pPr>
              <a:defRPr>
                <a:solidFill>
                  <a:schemeClr val="tx2"/>
                </a:solidFill>
              </a:defRPr>
            </a:lvl4pPr>
            <a:lvl5pPr>
              <a:defRPr sz="800" b="0" i="0">
                <a:solidFill>
                  <a:schemeClr val="tx2"/>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B14ACC2F-8ADB-D8C5-F41F-5C8D45B60AEC}"/>
              </a:ext>
            </a:extLst>
          </p:cNvPr>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a:t>Click to add title</a:t>
            </a:r>
          </a:p>
        </p:txBody>
      </p:sp>
    </p:spTree>
    <p:extLst>
      <p:ext uri="{BB962C8B-B14F-4D97-AF65-F5344CB8AC3E}">
        <p14:creationId xmlns:p14="http://schemas.microsoft.com/office/powerpoint/2010/main" val="47709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Byline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163551"/>
            <a:ext cx="7051040" cy="384241"/>
          </a:xfrm>
          <a:prstGeom prst="rect">
            <a:avLst/>
          </a:prstGeom>
        </p:spPr>
        <p:txBody>
          <a:bodyPr vert="horz" lIns="72000" tIns="0" rIns="91440" bIns="0" rtlCol="0" anchor="ctr">
            <a:normAutofit/>
          </a:bodyPr>
          <a:lstStyle/>
          <a:p>
            <a:pPr lvl="0"/>
            <a:r>
              <a:rPr lang="en-US"/>
              <a:t>Click to add title</a:t>
            </a:r>
          </a:p>
        </p:txBody>
      </p:sp>
      <p:pic>
        <p:nvPicPr>
          <p:cNvPr id="3" name="Graphic 2">
            <a:extLst>
              <a:ext uri="{FF2B5EF4-FFF2-40B4-BE49-F238E27FC236}">
                <a16:creationId xmlns:a16="http://schemas.microsoft.com/office/drawing/2014/main" id="{5FC52AB7-8275-910D-553C-FD5E86632EC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
        <p:nvSpPr>
          <p:cNvPr id="5" name="Text Placeholder 4">
            <a:extLst>
              <a:ext uri="{FF2B5EF4-FFF2-40B4-BE49-F238E27FC236}">
                <a16:creationId xmlns:a16="http://schemas.microsoft.com/office/drawing/2014/main" id="{F0DA03DC-ECC5-D464-6736-7E1B0A83EA5C}"/>
              </a:ext>
            </a:extLst>
          </p:cNvPr>
          <p:cNvSpPr>
            <a:spLocks noGrp="1"/>
          </p:cNvSpPr>
          <p:nvPr>
            <p:ph type="body" sz="quarter" idx="10" hasCustomPrompt="1"/>
          </p:nvPr>
        </p:nvSpPr>
        <p:spPr>
          <a:xfrm>
            <a:off x="349250" y="480886"/>
            <a:ext cx="6965950" cy="153888"/>
          </a:xfrm>
        </p:spPr>
        <p:txBody>
          <a:bodyPr/>
          <a:lstStyle>
            <a:lvl1pPr marL="0" indent="0">
              <a:spcAft>
                <a:spcPts val="0"/>
              </a:spcAft>
              <a:buNone/>
              <a:defRPr sz="1000" b="1"/>
            </a:lvl1pPr>
          </a:lstStyle>
          <a:p>
            <a:pPr lvl="0"/>
            <a:r>
              <a:rPr lang="en-GB" err="1"/>
              <a:t>Byline</a:t>
            </a:r>
            <a:r>
              <a:rPr lang="en-GB"/>
              <a:t> 10pt Bold Neue Haas </a:t>
            </a:r>
            <a:r>
              <a:rPr lang="en-GB" err="1"/>
              <a:t>Grotesk</a:t>
            </a:r>
            <a:r>
              <a:rPr lang="en-GB"/>
              <a:t> Text Pro font</a:t>
            </a:r>
            <a:endParaRPr lang="en-US"/>
          </a:p>
        </p:txBody>
      </p:sp>
    </p:spTree>
    <p:extLst>
      <p:ext uri="{BB962C8B-B14F-4D97-AF65-F5344CB8AC3E}">
        <p14:creationId xmlns:p14="http://schemas.microsoft.com/office/powerpoint/2010/main" val="16562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Bylin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BD9C6B-E9EA-50EE-8F6D-E79EAE0FB4BF}"/>
              </a:ext>
            </a:extLst>
          </p:cNvPr>
          <p:cNvSpPr/>
          <p:nvPr userDrawn="1"/>
        </p:nvSpPr>
        <p:spPr>
          <a:xfrm>
            <a:off x="0" y="812801"/>
            <a:ext cx="9144000" cy="4043679"/>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Rectangle 1">
            <a:extLst>
              <a:ext uri="{FF2B5EF4-FFF2-40B4-BE49-F238E27FC236}">
                <a16:creationId xmlns:a16="http://schemas.microsoft.com/office/drawing/2014/main" id="{A32AD457-4965-ED28-E445-A162940160C4}"/>
              </a:ext>
            </a:extLst>
          </p:cNvPr>
          <p:cNvSpPr/>
          <p:nvPr userDrawn="1"/>
        </p:nvSpPr>
        <p:spPr>
          <a:xfrm rot="10800000">
            <a:off x="-1612" y="-2"/>
            <a:ext cx="9145599" cy="812802"/>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163551"/>
            <a:ext cx="7051040" cy="384241"/>
          </a:xfrm>
          <a:prstGeom prst="rect">
            <a:avLst/>
          </a:prstGeom>
        </p:spPr>
        <p:txBody>
          <a:bodyPr vert="horz" lIns="72000" tIns="0" rIns="91440" bIns="0" rtlCol="0" anchor="ctr">
            <a:normAutofit/>
          </a:bodyPr>
          <a:lstStyle>
            <a:lvl1pPr>
              <a:defRPr>
                <a:solidFill>
                  <a:schemeClr val="bg1"/>
                </a:solidFill>
              </a:defRPr>
            </a:lvl1pPr>
          </a:lstStyle>
          <a:p>
            <a:pPr lvl="0"/>
            <a:r>
              <a:rPr lang="en-US"/>
              <a:t>Click to add title</a:t>
            </a:r>
          </a:p>
        </p:txBody>
      </p:sp>
      <p:sp>
        <p:nvSpPr>
          <p:cNvPr id="5" name="Text Placeholder 4">
            <a:extLst>
              <a:ext uri="{FF2B5EF4-FFF2-40B4-BE49-F238E27FC236}">
                <a16:creationId xmlns:a16="http://schemas.microsoft.com/office/drawing/2014/main" id="{F0DA03DC-ECC5-D464-6736-7E1B0A83EA5C}"/>
              </a:ext>
            </a:extLst>
          </p:cNvPr>
          <p:cNvSpPr>
            <a:spLocks noGrp="1"/>
          </p:cNvSpPr>
          <p:nvPr>
            <p:ph type="body" sz="quarter" idx="10" hasCustomPrompt="1"/>
          </p:nvPr>
        </p:nvSpPr>
        <p:spPr>
          <a:xfrm>
            <a:off x="349250" y="480886"/>
            <a:ext cx="6965950" cy="153888"/>
          </a:xfrm>
        </p:spPr>
        <p:txBody>
          <a:bodyPr/>
          <a:lstStyle>
            <a:lvl1pPr marL="0" indent="0">
              <a:spcAft>
                <a:spcPts val="0"/>
              </a:spcAft>
              <a:buNone/>
              <a:defRPr sz="1000" b="1">
                <a:solidFill>
                  <a:schemeClr val="bg1"/>
                </a:solidFill>
              </a:defRPr>
            </a:lvl1pPr>
          </a:lstStyle>
          <a:p>
            <a:pPr lvl="0"/>
            <a:r>
              <a:rPr lang="en-GB" err="1"/>
              <a:t>Byline</a:t>
            </a:r>
            <a:r>
              <a:rPr lang="en-GB"/>
              <a:t> 10pt Bold Neue Haas </a:t>
            </a:r>
            <a:r>
              <a:rPr lang="en-GB" err="1"/>
              <a:t>Grotesk</a:t>
            </a:r>
            <a:r>
              <a:rPr lang="en-GB"/>
              <a:t> Text Pro font</a:t>
            </a:r>
            <a:endParaRPr lang="en-US"/>
          </a:p>
        </p:txBody>
      </p:sp>
      <p:pic>
        <p:nvPicPr>
          <p:cNvPr id="4" name="Graphic 3">
            <a:extLst>
              <a:ext uri="{FF2B5EF4-FFF2-40B4-BE49-F238E27FC236}">
                <a16:creationId xmlns:a16="http://schemas.microsoft.com/office/drawing/2014/main" id="{650ACC24-43C4-A481-E4A2-2EA85C7C977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172701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with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812800"/>
            <a:ext cx="4572000" cy="4330700"/>
          </a:xfrm>
          <a:prstGeom prst="rect">
            <a:avLst/>
          </a:prstGeom>
          <a:noFill/>
          <a:effectLst/>
        </p:spPr>
        <p:txBody>
          <a:bodyPr/>
          <a:lstStyle>
            <a:lvl1pPr marL="0" indent="0">
              <a:buNone/>
              <a:defRPr/>
            </a:lvl1pPr>
          </a:lstStyle>
          <a:p>
            <a:r>
              <a:rPr lang="en-GB"/>
              <a:t>Click icon to add picture</a:t>
            </a:r>
            <a:endParaRPr lang="en-US"/>
          </a:p>
        </p:txBody>
      </p:sp>
      <p:sp>
        <p:nvSpPr>
          <p:cNvPr id="7"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5" name="Text Placeholder 53">
            <a:extLst>
              <a:ext uri="{FF2B5EF4-FFF2-40B4-BE49-F238E27FC236}">
                <a16:creationId xmlns:a16="http://schemas.microsoft.com/office/drawing/2014/main" id="{E2CFE7CB-9993-F94F-ABAA-E164A8D3C94C}"/>
              </a:ext>
            </a:extLst>
          </p:cNvPr>
          <p:cNvSpPr>
            <a:spLocks noGrp="1"/>
          </p:cNvSpPr>
          <p:nvPr>
            <p:ph idx="16" hasCustomPrompt="1"/>
          </p:nvPr>
        </p:nvSpPr>
        <p:spPr>
          <a:xfrm>
            <a:off x="4783015" y="1128304"/>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9B0E6AC-B2FA-EDF6-21E9-08CBF9AB48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29584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ices and scree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grpSp>
        <p:nvGrpSpPr>
          <p:cNvPr id="60" name="Group 59">
            <a:extLst>
              <a:ext uri="{FF2B5EF4-FFF2-40B4-BE49-F238E27FC236}">
                <a16:creationId xmlns:a16="http://schemas.microsoft.com/office/drawing/2014/main" id="{9A7000C7-6E78-AA45-9884-4D4DB0F7AB7D}"/>
              </a:ext>
            </a:extLst>
          </p:cNvPr>
          <p:cNvGrpSpPr/>
          <p:nvPr userDrawn="1"/>
        </p:nvGrpSpPr>
        <p:grpSpPr>
          <a:xfrm>
            <a:off x="4106853" y="1933495"/>
            <a:ext cx="2916299" cy="2348470"/>
            <a:chOff x="2732225" y="2151497"/>
            <a:chExt cx="2916299" cy="2348470"/>
          </a:xfrm>
        </p:grpSpPr>
        <p:sp>
          <p:nvSpPr>
            <p:cNvPr id="61" name="Freeform 5">
              <a:extLst>
                <a:ext uri="{FF2B5EF4-FFF2-40B4-BE49-F238E27FC236}">
                  <a16:creationId xmlns:a16="http://schemas.microsoft.com/office/drawing/2014/main" id="{5DAECE9D-5829-8547-873C-5CA6F81BE383}"/>
                </a:ext>
              </a:extLst>
            </p:cNvPr>
            <p:cNvSpPr>
              <a:spLocks/>
            </p:cNvSpPr>
            <p:nvPr/>
          </p:nvSpPr>
          <p:spPr bwMode="auto">
            <a:xfrm>
              <a:off x="2732225" y="2151497"/>
              <a:ext cx="2916299" cy="1762965"/>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2" name="Freeform 6">
              <a:extLst>
                <a:ext uri="{FF2B5EF4-FFF2-40B4-BE49-F238E27FC236}">
                  <a16:creationId xmlns:a16="http://schemas.microsoft.com/office/drawing/2014/main" id="{52AC28E0-D460-1749-9133-EFEE7C84B6E7}"/>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3" name="Freeform 7">
              <a:extLst>
                <a:ext uri="{FF2B5EF4-FFF2-40B4-BE49-F238E27FC236}">
                  <a16:creationId xmlns:a16="http://schemas.microsoft.com/office/drawing/2014/main" id="{C44813B2-E1CA-D442-9A93-2EE526193ED0}"/>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4" name="Rectangle 8">
              <a:extLst>
                <a:ext uri="{FF2B5EF4-FFF2-40B4-BE49-F238E27FC236}">
                  <a16:creationId xmlns:a16="http://schemas.microsoft.com/office/drawing/2014/main" id="{350585A1-16EC-4841-8921-32AA95D934B5}"/>
                </a:ext>
              </a:extLst>
            </p:cNvPr>
            <p:cNvSpPr>
              <a:spLocks noChangeArrowheads="1"/>
            </p:cNvSpPr>
            <p:nvPr/>
          </p:nvSpPr>
          <p:spPr bwMode="auto">
            <a:xfrm>
              <a:off x="2858628" y="2284332"/>
              <a:ext cx="2663493" cy="1496005"/>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5" name="Freeform 9">
              <a:extLst>
                <a:ext uri="{FF2B5EF4-FFF2-40B4-BE49-F238E27FC236}">
                  <a16:creationId xmlns:a16="http://schemas.microsoft.com/office/drawing/2014/main" id="{EA66194B-20DF-E146-BD82-41DAD63F1A02}"/>
                </a:ext>
              </a:extLst>
            </p:cNvPr>
            <p:cNvSpPr>
              <a:spLocks/>
            </p:cNvSpPr>
            <p:nvPr/>
          </p:nvSpPr>
          <p:spPr bwMode="auto">
            <a:xfrm>
              <a:off x="3694436" y="4459987"/>
              <a:ext cx="981559" cy="39980"/>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6" name="Freeform 10">
              <a:extLst>
                <a:ext uri="{FF2B5EF4-FFF2-40B4-BE49-F238E27FC236}">
                  <a16:creationId xmlns:a16="http://schemas.microsoft.com/office/drawing/2014/main" id="{534B2525-8C1C-EF47-972B-B3EA14270E21}"/>
                </a:ext>
              </a:extLst>
            </p:cNvPr>
            <p:cNvSpPr>
              <a:spLocks/>
            </p:cNvSpPr>
            <p:nvPr/>
          </p:nvSpPr>
          <p:spPr bwMode="auto">
            <a:xfrm>
              <a:off x="3689277" y="4151759"/>
              <a:ext cx="990587" cy="339181"/>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7" name="Oval 11">
              <a:extLst>
                <a:ext uri="{FF2B5EF4-FFF2-40B4-BE49-F238E27FC236}">
                  <a16:creationId xmlns:a16="http://schemas.microsoft.com/office/drawing/2014/main" id="{2428EF70-44C4-9045-BECF-DB89E3EE6D70}"/>
                </a:ext>
              </a:extLst>
            </p:cNvPr>
            <p:cNvSpPr>
              <a:spLocks noChangeArrowheads="1"/>
            </p:cNvSpPr>
            <p:nvPr/>
          </p:nvSpPr>
          <p:spPr bwMode="auto">
            <a:xfrm>
              <a:off x="4170382" y="2200504"/>
              <a:ext cx="39985" cy="39980"/>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8" name="Oval 12">
              <a:extLst>
                <a:ext uri="{FF2B5EF4-FFF2-40B4-BE49-F238E27FC236}">
                  <a16:creationId xmlns:a16="http://schemas.microsoft.com/office/drawing/2014/main" id="{F3E56140-7DE2-8B49-B52F-FC565DD0DBA5}"/>
                </a:ext>
              </a:extLst>
            </p:cNvPr>
            <p:cNvSpPr>
              <a:spLocks noChangeArrowheads="1"/>
            </p:cNvSpPr>
            <p:nvPr/>
          </p:nvSpPr>
          <p:spPr bwMode="auto">
            <a:xfrm>
              <a:off x="4170382" y="2197925"/>
              <a:ext cx="39985" cy="39980"/>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9" name="Oval 13">
              <a:extLst>
                <a:ext uri="{FF2B5EF4-FFF2-40B4-BE49-F238E27FC236}">
                  <a16:creationId xmlns:a16="http://schemas.microsoft.com/office/drawing/2014/main" id="{A527A6D5-2BC6-204C-9380-6A478544142C}"/>
                </a:ext>
              </a:extLst>
            </p:cNvPr>
            <p:cNvSpPr>
              <a:spLocks noChangeArrowheads="1"/>
            </p:cNvSpPr>
            <p:nvPr/>
          </p:nvSpPr>
          <p:spPr bwMode="auto">
            <a:xfrm>
              <a:off x="4176831" y="2204373"/>
              <a:ext cx="27087" cy="2579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0" name="Oval 14">
              <a:extLst>
                <a:ext uri="{FF2B5EF4-FFF2-40B4-BE49-F238E27FC236}">
                  <a16:creationId xmlns:a16="http://schemas.microsoft.com/office/drawing/2014/main" id="{8351ED78-87E3-4F47-9CCB-66049973812D}"/>
                </a:ext>
              </a:extLst>
            </p:cNvPr>
            <p:cNvSpPr>
              <a:spLocks noChangeArrowheads="1"/>
            </p:cNvSpPr>
            <p:nvPr/>
          </p:nvSpPr>
          <p:spPr bwMode="auto">
            <a:xfrm>
              <a:off x="4184570" y="2209532"/>
              <a:ext cx="12898" cy="15476"/>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1" name="Oval 15">
              <a:extLst>
                <a:ext uri="{FF2B5EF4-FFF2-40B4-BE49-F238E27FC236}">
                  <a16:creationId xmlns:a16="http://schemas.microsoft.com/office/drawing/2014/main" id="{19F9B13B-39F0-594E-B5E4-5C0F80BACF26}"/>
                </a:ext>
              </a:extLst>
            </p:cNvPr>
            <p:cNvSpPr>
              <a:spLocks noChangeArrowheads="1"/>
            </p:cNvSpPr>
            <p:nvPr/>
          </p:nvSpPr>
          <p:spPr bwMode="auto">
            <a:xfrm>
              <a:off x="4188440" y="2215980"/>
              <a:ext cx="3870" cy="386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2" name="Freeform 16">
              <a:extLst>
                <a:ext uri="{FF2B5EF4-FFF2-40B4-BE49-F238E27FC236}">
                  <a16:creationId xmlns:a16="http://schemas.microsoft.com/office/drawing/2014/main" id="{A0BE6006-51BB-1746-BB25-7B92EA36365B}"/>
                </a:ext>
              </a:extLst>
            </p:cNvPr>
            <p:cNvSpPr>
              <a:spLocks/>
            </p:cNvSpPr>
            <p:nvPr/>
          </p:nvSpPr>
          <p:spPr bwMode="auto">
            <a:xfrm>
              <a:off x="3689277" y="4151759"/>
              <a:ext cx="800983" cy="339181"/>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3" name="Freeform 17">
              <a:extLst>
                <a:ext uri="{FF2B5EF4-FFF2-40B4-BE49-F238E27FC236}">
                  <a16:creationId xmlns:a16="http://schemas.microsoft.com/office/drawing/2014/main" id="{902DB871-EEAE-8145-B13B-EC68139F5061}"/>
                </a:ext>
              </a:extLst>
            </p:cNvPr>
            <p:cNvSpPr>
              <a:spLocks/>
            </p:cNvSpPr>
            <p:nvPr/>
          </p:nvSpPr>
          <p:spPr bwMode="auto">
            <a:xfrm>
              <a:off x="2732225" y="3914462"/>
              <a:ext cx="2916299" cy="277277"/>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grpSp>
        <p:nvGrpSpPr>
          <p:cNvPr id="74" name="Group 73">
            <a:extLst>
              <a:ext uri="{FF2B5EF4-FFF2-40B4-BE49-F238E27FC236}">
                <a16:creationId xmlns:a16="http://schemas.microsoft.com/office/drawing/2014/main" id="{63D9FBA5-EF82-8843-B305-BF950A3BF86E}"/>
              </a:ext>
            </a:extLst>
          </p:cNvPr>
          <p:cNvGrpSpPr/>
          <p:nvPr userDrawn="1"/>
        </p:nvGrpSpPr>
        <p:grpSpPr>
          <a:xfrm>
            <a:off x="7136657" y="2922899"/>
            <a:ext cx="989913" cy="1405660"/>
            <a:chOff x="5898060" y="3140901"/>
            <a:chExt cx="989913" cy="1405660"/>
          </a:xfrm>
        </p:grpSpPr>
        <p:sp>
          <p:nvSpPr>
            <p:cNvPr id="75" name="Freeform 33">
              <a:extLst>
                <a:ext uri="{FF2B5EF4-FFF2-40B4-BE49-F238E27FC236}">
                  <a16:creationId xmlns:a16="http://schemas.microsoft.com/office/drawing/2014/main" id="{89F5C0AA-5CE7-8C49-BC0D-25F0D791BA52}"/>
                </a:ext>
              </a:extLst>
            </p:cNvPr>
            <p:cNvSpPr>
              <a:spLocks/>
            </p:cNvSpPr>
            <p:nvPr/>
          </p:nvSpPr>
          <p:spPr bwMode="auto">
            <a:xfrm>
              <a:off x="5898060" y="3140901"/>
              <a:ext cx="989913" cy="1405660"/>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6" name="Freeform 34">
              <a:extLst>
                <a:ext uri="{FF2B5EF4-FFF2-40B4-BE49-F238E27FC236}">
                  <a16:creationId xmlns:a16="http://schemas.microsoft.com/office/drawing/2014/main" id="{ECC83979-8600-1D47-951F-39755B6EC20F}"/>
                </a:ext>
              </a:extLst>
            </p:cNvPr>
            <p:cNvSpPr>
              <a:spLocks/>
            </p:cNvSpPr>
            <p:nvPr/>
          </p:nvSpPr>
          <p:spPr bwMode="auto">
            <a:xfrm>
              <a:off x="5904002" y="3145654"/>
              <a:ext cx="979217" cy="1394966"/>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7" name="Oval 35">
              <a:extLst>
                <a:ext uri="{FF2B5EF4-FFF2-40B4-BE49-F238E27FC236}">
                  <a16:creationId xmlns:a16="http://schemas.microsoft.com/office/drawing/2014/main" id="{5E3693C4-C2A1-3540-BC77-85C6DC91A850}"/>
                </a:ext>
              </a:extLst>
            </p:cNvPr>
            <p:cNvSpPr>
              <a:spLocks noChangeArrowheads="1"/>
            </p:cNvSpPr>
            <p:nvPr/>
          </p:nvSpPr>
          <p:spPr bwMode="auto">
            <a:xfrm>
              <a:off x="6384104" y="3197935"/>
              <a:ext cx="17826" cy="17824"/>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8" name="Oval 36">
              <a:extLst>
                <a:ext uri="{FF2B5EF4-FFF2-40B4-BE49-F238E27FC236}">
                  <a16:creationId xmlns:a16="http://schemas.microsoft.com/office/drawing/2014/main" id="{5DBF9C45-D5AF-C74D-BC65-A7B610599A7B}"/>
                </a:ext>
              </a:extLst>
            </p:cNvPr>
            <p:cNvSpPr>
              <a:spLocks noChangeArrowheads="1"/>
            </p:cNvSpPr>
            <p:nvPr/>
          </p:nvSpPr>
          <p:spPr bwMode="auto">
            <a:xfrm>
              <a:off x="6384104" y="3196748"/>
              <a:ext cx="17826" cy="17824"/>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9" name="Oval 37">
              <a:extLst>
                <a:ext uri="{FF2B5EF4-FFF2-40B4-BE49-F238E27FC236}">
                  <a16:creationId xmlns:a16="http://schemas.microsoft.com/office/drawing/2014/main" id="{ACAD4D56-4C60-6B44-A33A-04B5B08B8AFB}"/>
                </a:ext>
              </a:extLst>
            </p:cNvPr>
            <p:cNvSpPr>
              <a:spLocks noChangeArrowheads="1"/>
            </p:cNvSpPr>
            <p:nvPr/>
          </p:nvSpPr>
          <p:spPr bwMode="auto">
            <a:xfrm>
              <a:off x="6387669" y="3200312"/>
              <a:ext cx="10696" cy="1069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0" name="Oval 38">
              <a:extLst>
                <a:ext uri="{FF2B5EF4-FFF2-40B4-BE49-F238E27FC236}">
                  <a16:creationId xmlns:a16="http://schemas.microsoft.com/office/drawing/2014/main" id="{B9F5B4F2-E37B-0847-92EF-6E257D4C6FDB}"/>
                </a:ext>
              </a:extLst>
            </p:cNvPr>
            <p:cNvSpPr>
              <a:spLocks noChangeArrowheads="1"/>
            </p:cNvSpPr>
            <p:nvPr/>
          </p:nvSpPr>
          <p:spPr bwMode="auto">
            <a:xfrm>
              <a:off x="6390045" y="3202688"/>
              <a:ext cx="5942" cy="5941"/>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1" name="Freeform 39">
              <a:extLst>
                <a:ext uri="{FF2B5EF4-FFF2-40B4-BE49-F238E27FC236}">
                  <a16:creationId xmlns:a16="http://schemas.microsoft.com/office/drawing/2014/main" id="{FB49BD13-8D08-2C4B-A76F-747B704A80C0}"/>
                </a:ext>
              </a:extLst>
            </p:cNvPr>
            <p:cNvSpPr>
              <a:spLocks/>
            </p:cNvSpPr>
            <p:nvPr/>
          </p:nvSpPr>
          <p:spPr bwMode="auto">
            <a:xfrm>
              <a:off x="6392422" y="3205065"/>
              <a:ext cx="1189" cy="1189"/>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2" name="Rectangle 40">
              <a:extLst>
                <a:ext uri="{FF2B5EF4-FFF2-40B4-BE49-F238E27FC236}">
                  <a16:creationId xmlns:a16="http://schemas.microsoft.com/office/drawing/2014/main" id="{828BB75A-C63B-3F44-9027-2B98D762B71B}"/>
                </a:ext>
              </a:extLst>
            </p:cNvPr>
            <p:cNvSpPr>
              <a:spLocks noChangeArrowheads="1"/>
            </p:cNvSpPr>
            <p:nvPr/>
          </p:nvSpPr>
          <p:spPr bwMode="auto">
            <a:xfrm>
              <a:off x="6365090" y="3202688"/>
              <a:ext cx="8319" cy="8318"/>
            </a:xfrm>
            <a:prstGeom prst="rect">
              <a:avLst/>
            </a:prstGeom>
            <a:solidFill>
              <a:srgbClr val="4646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3" name="Rectangle 41">
              <a:extLst>
                <a:ext uri="{FF2B5EF4-FFF2-40B4-BE49-F238E27FC236}">
                  <a16:creationId xmlns:a16="http://schemas.microsoft.com/office/drawing/2014/main" id="{A369226E-4AA5-C043-8B82-93F48728A799}"/>
                </a:ext>
              </a:extLst>
            </p:cNvPr>
            <p:cNvSpPr>
              <a:spLocks noChangeArrowheads="1"/>
            </p:cNvSpPr>
            <p:nvPr/>
          </p:nvSpPr>
          <p:spPr bwMode="auto">
            <a:xfrm>
              <a:off x="5957479" y="3258535"/>
              <a:ext cx="872264" cy="1163264"/>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4" name="Rectangle 42">
              <a:extLst>
                <a:ext uri="{FF2B5EF4-FFF2-40B4-BE49-F238E27FC236}">
                  <a16:creationId xmlns:a16="http://schemas.microsoft.com/office/drawing/2014/main" id="{9C65FCE6-F4E9-9B4C-AADA-E1F43403F32C}"/>
                </a:ext>
              </a:extLst>
            </p:cNvPr>
            <p:cNvSpPr>
              <a:spLocks noChangeArrowheads="1"/>
            </p:cNvSpPr>
            <p:nvPr userDrawn="1"/>
          </p:nvSpPr>
          <p:spPr bwMode="auto">
            <a:xfrm>
              <a:off x="5962232" y="3263288"/>
              <a:ext cx="862757" cy="1153758"/>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5" name="Oval 43">
              <a:extLst>
                <a:ext uri="{FF2B5EF4-FFF2-40B4-BE49-F238E27FC236}">
                  <a16:creationId xmlns:a16="http://schemas.microsoft.com/office/drawing/2014/main" id="{6EB6E566-7A54-0445-A635-2885BD29EA12}"/>
                </a:ext>
              </a:extLst>
            </p:cNvPr>
            <p:cNvSpPr>
              <a:spLocks noChangeArrowheads="1"/>
            </p:cNvSpPr>
            <p:nvPr/>
          </p:nvSpPr>
          <p:spPr bwMode="auto">
            <a:xfrm>
              <a:off x="6356771" y="4446751"/>
              <a:ext cx="73679" cy="74858"/>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6" name="Freeform 44">
              <a:extLst>
                <a:ext uri="{FF2B5EF4-FFF2-40B4-BE49-F238E27FC236}">
                  <a16:creationId xmlns:a16="http://schemas.microsoft.com/office/drawing/2014/main" id="{29E92D98-D846-F947-8978-D9882F2A6DAB}"/>
                </a:ext>
              </a:extLst>
            </p:cNvPr>
            <p:cNvSpPr>
              <a:spLocks/>
            </p:cNvSpPr>
            <p:nvPr/>
          </p:nvSpPr>
          <p:spPr bwMode="auto">
            <a:xfrm>
              <a:off x="6374597" y="4464574"/>
              <a:ext cx="38028" cy="38023"/>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pic>
        <p:nvPicPr>
          <p:cNvPr id="87" name="Picture 86" descr="iPhone6_mockup_front_black.png">
            <a:extLst>
              <a:ext uri="{FF2B5EF4-FFF2-40B4-BE49-F238E27FC236}">
                <a16:creationId xmlns:a16="http://schemas.microsoft.com/office/drawing/2014/main" id="{16F1EA30-8381-274D-850D-FE27EBB0BC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59524" y="3284332"/>
            <a:ext cx="629293" cy="1101532"/>
          </a:xfrm>
          <a:prstGeom prst="rect">
            <a:avLst/>
          </a:prstGeom>
        </p:spPr>
      </p:pic>
      <p:grpSp>
        <p:nvGrpSpPr>
          <p:cNvPr id="88" name="Group 87">
            <a:extLst>
              <a:ext uri="{FF2B5EF4-FFF2-40B4-BE49-F238E27FC236}">
                <a16:creationId xmlns:a16="http://schemas.microsoft.com/office/drawing/2014/main" id="{52D67F62-28FD-4F49-951C-40C116D1FC1F}"/>
              </a:ext>
            </a:extLst>
          </p:cNvPr>
          <p:cNvGrpSpPr/>
          <p:nvPr userDrawn="1"/>
        </p:nvGrpSpPr>
        <p:grpSpPr>
          <a:xfrm>
            <a:off x="1997545" y="2999820"/>
            <a:ext cx="2258162" cy="1312023"/>
            <a:chOff x="622917" y="3217822"/>
            <a:chExt cx="2258162" cy="1312023"/>
          </a:xfrm>
        </p:grpSpPr>
        <p:sp>
          <p:nvSpPr>
            <p:cNvPr id="89" name="Freeform 45">
              <a:extLst>
                <a:ext uri="{FF2B5EF4-FFF2-40B4-BE49-F238E27FC236}">
                  <a16:creationId xmlns:a16="http://schemas.microsoft.com/office/drawing/2014/main" id="{AD819DA0-C92D-F043-8B74-1C1DA4E19812}"/>
                </a:ext>
              </a:extLst>
            </p:cNvPr>
            <p:cNvSpPr>
              <a:spLocks/>
            </p:cNvSpPr>
            <p:nvPr/>
          </p:nvSpPr>
          <p:spPr bwMode="auto">
            <a:xfrm>
              <a:off x="622917" y="4479182"/>
              <a:ext cx="1137444" cy="50663"/>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0" name="Freeform 46">
              <a:extLst>
                <a:ext uri="{FF2B5EF4-FFF2-40B4-BE49-F238E27FC236}">
                  <a16:creationId xmlns:a16="http://schemas.microsoft.com/office/drawing/2014/main" id="{DB3140D4-9873-8548-9D1E-3FFA9E2DCA1C}"/>
                </a:ext>
              </a:extLst>
            </p:cNvPr>
            <p:cNvSpPr>
              <a:spLocks/>
            </p:cNvSpPr>
            <p:nvPr/>
          </p:nvSpPr>
          <p:spPr bwMode="auto">
            <a:xfrm>
              <a:off x="1743634" y="4479182"/>
              <a:ext cx="1137444" cy="50663"/>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1" name="Freeform 47">
              <a:extLst>
                <a:ext uri="{FF2B5EF4-FFF2-40B4-BE49-F238E27FC236}">
                  <a16:creationId xmlns:a16="http://schemas.microsoft.com/office/drawing/2014/main" id="{39476591-42E3-3B4F-9FDC-83D518D749FD}"/>
                </a:ext>
              </a:extLst>
            </p:cNvPr>
            <p:cNvSpPr>
              <a:spLocks/>
            </p:cNvSpPr>
            <p:nvPr/>
          </p:nvSpPr>
          <p:spPr bwMode="auto">
            <a:xfrm>
              <a:off x="845516" y="3217822"/>
              <a:ext cx="1829690" cy="1265258"/>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2" name="Freeform 48">
              <a:extLst>
                <a:ext uri="{FF2B5EF4-FFF2-40B4-BE49-F238E27FC236}">
                  <a16:creationId xmlns:a16="http://schemas.microsoft.com/office/drawing/2014/main" id="{7F5ECD13-9466-C040-B8D6-879EEF695192}"/>
                </a:ext>
              </a:extLst>
            </p:cNvPr>
            <p:cNvSpPr>
              <a:spLocks/>
            </p:cNvSpPr>
            <p:nvPr/>
          </p:nvSpPr>
          <p:spPr bwMode="auto">
            <a:xfrm>
              <a:off x="851950" y="3224317"/>
              <a:ext cx="1818110" cy="125226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3" name="Freeform 49">
              <a:extLst>
                <a:ext uri="{FF2B5EF4-FFF2-40B4-BE49-F238E27FC236}">
                  <a16:creationId xmlns:a16="http://schemas.microsoft.com/office/drawing/2014/main" id="{3517DF62-F45D-1648-8592-D8CDD29DD845}"/>
                </a:ext>
              </a:extLst>
            </p:cNvPr>
            <p:cNvSpPr>
              <a:spLocks/>
            </p:cNvSpPr>
            <p:nvPr/>
          </p:nvSpPr>
          <p:spPr bwMode="auto">
            <a:xfrm>
              <a:off x="851950" y="4423324"/>
              <a:ext cx="1818110" cy="53261"/>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4" name="Rectangle 50">
              <a:extLst>
                <a:ext uri="{FF2B5EF4-FFF2-40B4-BE49-F238E27FC236}">
                  <a16:creationId xmlns:a16="http://schemas.microsoft.com/office/drawing/2014/main" id="{FDD790C7-6020-DC47-9B87-963C377E6A73}"/>
                </a:ext>
              </a:extLst>
            </p:cNvPr>
            <p:cNvSpPr>
              <a:spLocks noChangeArrowheads="1"/>
            </p:cNvSpPr>
            <p:nvPr/>
          </p:nvSpPr>
          <p:spPr bwMode="auto">
            <a:xfrm>
              <a:off x="622917" y="4458398"/>
              <a:ext cx="2258162" cy="41569"/>
            </a:xfrm>
            <a:prstGeom prst="rect">
              <a:avLst/>
            </a:prstGeom>
            <a:solidFill>
              <a:srgbClr val="D2D6D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5" name="Freeform 51">
              <a:extLst>
                <a:ext uri="{FF2B5EF4-FFF2-40B4-BE49-F238E27FC236}">
                  <a16:creationId xmlns:a16="http://schemas.microsoft.com/office/drawing/2014/main" id="{35740EB7-1537-A244-BDE1-CD51DB7F6509}"/>
                </a:ext>
              </a:extLst>
            </p:cNvPr>
            <p:cNvSpPr>
              <a:spLocks/>
            </p:cNvSpPr>
            <p:nvPr/>
          </p:nvSpPr>
          <p:spPr bwMode="auto">
            <a:xfrm>
              <a:off x="1589230" y="4458398"/>
              <a:ext cx="324249" cy="23383"/>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6" name="Rectangle 52">
              <a:extLst>
                <a:ext uri="{FF2B5EF4-FFF2-40B4-BE49-F238E27FC236}">
                  <a16:creationId xmlns:a16="http://schemas.microsoft.com/office/drawing/2014/main" id="{4FDE8072-4425-A044-B7E3-0872AD49E92A}"/>
                </a:ext>
              </a:extLst>
            </p:cNvPr>
            <p:cNvSpPr>
              <a:spLocks noChangeArrowheads="1"/>
            </p:cNvSpPr>
            <p:nvPr/>
          </p:nvSpPr>
          <p:spPr bwMode="auto">
            <a:xfrm>
              <a:off x="912424" y="3303558"/>
              <a:ext cx="1697160" cy="1082095"/>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7" name="Rectangle 53">
              <a:extLst>
                <a:ext uri="{FF2B5EF4-FFF2-40B4-BE49-F238E27FC236}">
                  <a16:creationId xmlns:a16="http://schemas.microsoft.com/office/drawing/2014/main" id="{3005E086-146D-FC42-B69F-36B547FF51F9}"/>
                </a:ext>
              </a:extLst>
            </p:cNvPr>
            <p:cNvSpPr>
              <a:spLocks noChangeArrowheads="1"/>
            </p:cNvSpPr>
            <p:nvPr/>
          </p:nvSpPr>
          <p:spPr bwMode="auto">
            <a:xfrm>
              <a:off x="917571" y="3310053"/>
              <a:ext cx="1685579" cy="1070403"/>
            </a:xfrm>
            <a:prstGeom prst="rect">
              <a:avLst/>
            </a:prstGeom>
            <a:solidFill>
              <a:srgbClr val="C6C6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8" name="Oval 54">
              <a:extLst>
                <a:ext uri="{FF2B5EF4-FFF2-40B4-BE49-F238E27FC236}">
                  <a16:creationId xmlns:a16="http://schemas.microsoft.com/office/drawing/2014/main" id="{A0124525-3FC4-1F47-AF49-70773EEE50EB}"/>
                </a:ext>
              </a:extLst>
            </p:cNvPr>
            <p:cNvSpPr>
              <a:spLocks noChangeArrowheads="1"/>
            </p:cNvSpPr>
            <p:nvPr/>
          </p:nvSpPr>
          <p:spPr bwMode="auto">
            <a:xfrm>
              <a:off x="1750068" y="3258092"/>
              <a:ext cx="19301" cy="19486"/>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9" name="Oval 55">
              <a:extLst>
                <a:ext uri="{FF2B5EF4-FFF2-40B4-BE49-F238E27FC236}">
                  <a16:creationId xmlns:a16="http://schemas.microsoft.com/office/drawing/2014/main" id="{9B450707-1926-3441-8E91-C2FE5B2D3CDD}"/>
                </a:ext>
              </a:extLst>
            </p:cNvPr>
            <p:cNvSpPr>
              <a:spLocks noChangeArrowheads="1"/>
            </p:cNvSpPr>
            <p:nvPr/>
          </p:nvSpPr>
          <p:spPr bwMode="auto">
            <a:xfrm>
              <a:off x="1750068" y="3256793"/>
              <a:ext cx="19301" cy="18186"/>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00" name="Oval 56">
              <a:extLst>
                <a:ext uri="{FF2B5EF4-FFF2-40B4-BE49-F238E27FC236}">
                  <a16:creationId xmlns:a16="http://schemas.microsoft.com/office/drawing/2014/main" id="{30B37FB4-A763-8940-B679-C42D4DDFC752}"/>
                </a:ext>
              </a:extLst>
            </p:cNvPr>
            <p:cNvSpPr>
              <a:spLocks noChangeArrowheads="1"/>
            </p:cNvSpPr>
            <p:nvPr/>
          </p:nvSpPr>
          <p:spPr bwMode="auto">
            <a:xfrm>
              <a:off x="1753927" y="3259391"/>
              <a:ext cx="11581" cy="1299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01" name="Oval 57">
              <a:extLst>
                <a:ext uri="{FF2B5EF4-FFF2-40B4-BE49-F238E27FC236}">
                  <a16:creationId xmlns:a16="http://schemas.microsoft.com/office/drawing/2014/main" id="{7BDC3F98-657A-E742-A057-120B164BA6CE}"/>
                </a:ext>
              </a:extLst>
            </p:cNvPr>
            <p:cNvSpPr>
              <a:spLocks noChangeArrowheads="1"/>
            </p:cNvSpPr>
            <p:nvPr/>
          </p:nvSpPr>
          <p:spPr bwMode="auto">
            <a:xfrm>
              <a:off x="1756501" y="3263288"/>
              <a:ext cx="6434" cy="6496"/>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02" name="Freeform 58">
              <a:extLst>
                <a:ext uri="{FF2B5EF4-FFF2-40B4-BE49-F238E27FC236}">
                  <a16:creationId xmlns:a16="http://schemas.microsoft.com/office/drawing/2014/main" id="{98568962-4676-794C-B69A-1D130C82006C}"/>
                </a:ext>
              </a:extLst>
            </p:cNvPr>
            <p:cNvSpPr>
              <a:spLocks/>
            </p:cNvSpPr>
            <p:nvPr/>
          </p:nvSpPr>
          <p:spPr bwMode="auto">
            <a:xfrm>
              <a:off x="1759074" y="3264587"/>
              <a:ext cx="1287" cy="2598"/>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sp>
        <p:nvSpPr>
          <p:cNvPr id="104" name="Picture Placeholder 103">
            <a:extLst>
              <a:ext uri="{FF2B5EF4-FFF2-40B4-BE49-F238E27FC236}">
                <a16:creationId xmlns:a16="http://schemas.microsoft.com/office/drawing/2014/main" id="{B9AB478D-A56F-2941-8E3D-42E747953272}"/>
              </a:ext>
            </a:extLst>
          </p:cNvPr>
          <p:cNvSpPr>
            <a:spLocks noGrp="1"/>
          </p:cNvSpPr>
          <p:nvPr>
            <p:ph type="pic" sz="quarter" idx="10"/>
          </p:nvPr>
        </p:nvSpPr>
        <p:spPr>
          <a:xfrm>
            <a:off x="4233863" y="2066330"/>
            <a:ext cx="2662237" cy="1496020"/>
          </a:xfrm>
          <a:solidFill>
            <a:srgbClr val="B4B4BC"/>
          </a:solidFill>
        </p:spPr>
        <p:txBody>
          <a:bodyPr/>
          <a:lstStyle/>
          <a:p>
            <a:r>
              <a:rPr lang="en-GB"/>
              <a:t>Click icon to add picture</a:t>
            </a:r>
            <a:endParaRPr lang="en-US"/>
          </a:p>
        </p:txBody>
      </p:sp>
      <p:sp>
        <p:nvSpPr>
          <p:cNvPr id="105" name="Picture Placeholder 103">
            <a:extLst>
              <a:ext uri="{FF2B5EF4-FFF2-40B4-BE49-F238E27FC236}">
                <a16:creationId xmlns:a16="http://schemas.microsoft.com/office/drawing/2014/main" id="{253718E8-AEEF-9845-8E84-8662BFC82658}"/>
              </a:ext>
            </a:extLst>
          </p:cNvPr>
          <p:cNvSpPr>
            <a:spLocks noGrp="1"/>
          </p:cNvSpPr>
          <p:nvPr>
            <p:ph type="pic" sz="quarter" idx="11"/>
          </p:nvPr>
        </p:nvSpPr>
        <p:spPr>
          <a:xfrm>
            <a:off x="2297285" y="3095949"/>
            <a:ext cx="1680494" cy="1066505"/>
          </a:xfrm>
          <a:solidFill>
            <a:srgbClr val="B4B4BC"/>
          </a:solidFill>
        </p:spPr>
        <p:txBody>
          <a:bodyPr/>
          <a:lstStyle/>
          <a:p>
            <a:r>
              <a:rPr lang="en-GB"/>
              <a:t>Click icon to add picture</a:t>
            </a:r>
            <a:endParaRPr lang="en-US"/>
          </a:p>
        </p:txBody>
      </p:sp>
      <p:sp>
        <p:nvSpPr>
          <p:cNvPr id="106" name="Picture Placeholder 103">
            <a:extLst>
              <a:ext uri="{FF2B5EF4-FFF2-40B4-BE49-F238E27FC236}">
                <a16:creationId xmlns:a16="http://schemas.microsoft.com/office/drawing/2014/main" id="{BE087058-4D21-D04D-AD53-13186B88A618}"/>
              </a:ext>
            </a:extLst>
          </p:cNvPr>
          <p:cNvSpPr>
            <a:spLocks noGrp="1"/>
          </p:cNvSpPr>
          <p:nvPr>
            <p:ph type="pic" sz="quarter" idx="12"/>
          </p:nvPr>
        </p:nvSpPr>
        <p:spPr>
          <a:xfrm>
            <a:off x="7196075" y="3054034"/>
            <a:ext cx="853374" cy="1145010"/>
          </a:xfrm>
          <a:solidFill>
            <a:srgbClr val="B4B4BC"/>
          </a:solidFill>
        </p:spPr>
        <p:txBody>
          <a:bodyPr>
            <a:noAutofit/>
          </a:bodyPr>
          <a:lstStyle>
            <a:lvl1pPr marL="144000" indent="0">
              <a:buNone/>
              <a:defRPr sz="1400"/>
            </a:lvl1pPr>
          </a:lstStyle>
          <a:p>
            <a:r>
              <a:rPr lang="en-GB"/>
              <a:t>Click icon to add picture</a:t>
            </a:r>
            <a:endParaRPr lang="en-US"/>
          </a:p>
        </p:txBody>
      </p:sp>
      <p:sp>
        <p:nvSpPr>
          <p:cNvPr id="107" name="Picture Placeholder 103">
            <a:extLst>
              <a:ext uri="{FF2B5EF4-FFF2-40B4-BE49-F238E27FC236}">
                <a16:creationId xmlns:a16="http://schemas.microsoft.com/office/drawing/2014/main" id="{F3DF9909-C276-A746-A09A-77BAF8B77D4E}"/>
              </a:ext>
            </a:extLst>
          </p:cNvPr>
          <p:cNvSpPr>
            <a:spLocks noGrp="1"/>
          </p:cNvSpPr>
          <p:nvPr>
            <p:ph type="pic" sz="quarter" idx="13"/>
          </p:nvPr>
        </p:nvSpPr>
        <p:spPr>
          <a:xfrm>
            <a:off x="8296211" y="3472881"/>
            <a:ext cx="377633" cy="726163"/>
          </a:xfrm>
          <a:solidFill>
            <a:srgbClr val="B4B4BC"/>
          </a:solidFill>
        </p:spPr>
        <p:txBody>
          <a:bodyPr>
            <a:noAutofit/>
          </a:bodyPr>
          <a:lstStyle>
            <a:lvl1pPr marL="144000" indent="0">
              <a:buNone/>
              <a:defRPr sz="400"/>
            </a:lvl1pPr>
          </a:lstStyle>
          <a:p>
            <a:r>
              <a:rPr lang="en-GB"/>
              <a:t>Click icon to add picture</a:t>
            </a:r>
            <a:endParaRPr lang="en-US"/>
          </a:p>
        </p:txBody>
      </p:sp>
      <p:pic>
        <p:nvPicPr>
          <p:cNvPr id="3" name="Graphic 2">
            <a:extLst>
              <a:ext uri="{FF2B5EF4-FFF2-40B4-BE49-F238E27FC236}">
                <a16:creationId xmlns:a16="http://schemas.microsoft.com/office/drawing/2014/main" id="{8E794144-8860-5258-905C-D07861B5EB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85765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3330596" y="99025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6025266" y="99025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3330596" y="275283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6025266" y="275283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grpSp>
        <p:nvGrpSpPr>
          <p:cNvPr id="7" name="Group 1104">
            <a:extLst>
              <a:ext uri="{FF2B5EF4-FFF2-40B4-BE49-F238E27FC236}">
                <a16:creationId xmlns:a16="http://schemas.microsoft.com/office/drawing/2014/main" id="{B24A768A-86E6-3044-A75C-208AA73DC2A0}"/>
              </a:ext>
            </a:extLst>
          </p:cNvPr>
          <p:cNvGrpSpPr>
            <a:grpSpLocks noChangeAspect="1"/>
          </p:cNvGrpSpPr>
          <p:nvPr userDrawn="1"/>
        </p:nvGrpSpPr>
        <p:grpSpPr>
          <a:xfrm>
            <a:off x="504506" y="984606"/>
            <a:ext cx="2560122" cy="3792604"/>
            <a:chOff x="0" y="0"/>
            <a:chExt cx="6591305" cy="9765731"/>
          </a:xfrm>
        </p:grpSpPr>
        <p:grpSp>
          <p:nvGrpSpPr>
            <p:cNvPr id="8" name="Group 1102">
              <a:extLst>
                <a:ext uri="{FF2B5EF4-FFF2-40B4-BE49-F238E27FC236}">
                  <a16:creationId xmlns:a16="http://schemas.microsoft.com/office/drawing/2014/main" id="{C0FF1E0C-4814-F94A-B066-2549FAEF9392}"/>
                </a:ext>
              </a:extLst>
            </p:cNvPr>
            <p:cNvGrpSpPr/>
            <p:nvPr/>
          </p:nvGrpSpPr>
          <p:grpSpPr>
            <a:xfrm>
              <a:off x="0" y="0"/>
              <a:ext cx="6591305" cy="9765731"/>
              <a:chOff x="0" y="0"/>
              <a:chExt cx="6591304" cy="9765730"/>
            </a:xfrm>
          </p:grpSpPr>
          <p:pic>
            <p:nvPicPr>
              <p:cNvPr id="12" name="Mini-iPad-B&amp;W-Mockup.png">
                <a:extLst>
                  <a:ext uri="{FF2B5EF4-FFF2-40B4-BE49-F238E27FC236}">
                    <a16:creationId xmlns:a16="http://schemas.microsoft.com/office/drawing/2014/main" id="{24E4EAFC-3A5E-064D-962F-4F951DABB2BD}"/>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6591304" cy="9765730"/>
              </a:xfrm>
              <a:prstGeom prst="rect">
                <a:avLst/>
              </a:prstGeom>
              <a:ln w="12700" cap="flat">
                <a:noFill/>
                <a:miter lim="400000"/>
              </a:ln>
              <a:effectLst/>
            </p:spPr>
          </p:pic>
          <p:sp>
            <p:nvSpPr>
              <p:cNvPr id="13" name="Shape 1101">
                <a:extLst>
                  <a:ext uri="{FF2B5EF4-FFF2-40B4-BE49-F238E27FC236}">
                    <a16:creationId xmlns:a16="http://schemas.microsoft.com/office/drawing/2014/main" id="{8762BEC3-504B-C744-B0A4-953E71A7F740}"/>
                  </a:ext>
                </a:extLst>
              </p:cNvPr>
              <p:cNvSpPr/>
              <p:nvPr/>
            </p:nvSpPr>
            <p:spPr>
              <a:xfrm>
                <a:off x="363079" y="954047"/>
                <a:ext cx="5879097" cy="7806214"/>
              </a:xfrm>
              <a:prstGeom prst="rect">
                <a:avLst/>
              </a:prstGeom>
              <a:solidFill>
                <a:srgbClr val="606060"/>
              </a:solidFill>
              <a:ln w="25400" cap="flat">
                <a:solidFill>
                  <a:srgbClr val="000000">
                    <a:alpha val="0"/>
                  </a:srgbClr>
                </a:solidFill>
                <a:prstDash val="solid"/>
                <a:miter lim="400000"/>
              </a:ln>
              <a:effectLst/>
            </p:spPr>
            <p:txBody>
              <a:bodyPr wrap="square" lIns="0" tIns="0" rIns="0" bIns="0" numCol="1" anchor="ctr">
                <a:noAutofit/>
              </a:bodyPr>
              <a:lstStyle/>
              <a:p>
                <a:pPr defTabSz="583966">
                  <a:defRPr sz="4000">
                    <a:solidFill>
                      <a:srgbClr val="FFFFFF"/>
                    </a:solidFill>
                    <a:effectLst>
                      <a:outerShdw blurRad="38100" dist="12700" dir="5400000" rotWithShape="0">
                        <a:srgbClr val="000000">
                          <a:alpha val="50000"/>
                        </a:srgbClr>
                      </a:outerShdw>
                    </a:effectLst>
                  </a:defRPr>
                </a:pPr>
                <a:endParaRPr sz="3998">
                  <a:latin typeface="Montserrat Thin" pitchFamily="2" charset="77"/>
                </a:endParaRPr>
              </a:p>
            </p:txBody>
          </p:sp>
        </p:grpSp>
        <p:pic>
          <p:nvPicPr>
            <p:cNvPr id="9" name="placeholder.png">
              <a:extLst>
                <a:ext uri="{FF2B5EF4-FFF2-40B4-BE49-F238E27FC236}">
                  <a16:creationId xmlns:a16="http://schemas.microsoft.com/office/drawing/2014/main" id="{A236B18D-F89E-0744-B0BC-567762C85966}"/>
                </a:ext>
              </a:extLst>
            </p:cNvPr>
            <p:cNvPicPr/>
            <p:nvPr/>
          </p:nvPicPr>
          <p:blipFill>
            <a:blip r:embed="rId3" cstate="email">
              <a:extLst>
                <a:ext uri="{28A0092B-C50C-407E-A947-70E740481C1C}">
                  <a14:useLocalDpi xmlns:a14="http://schemas.microsoft.com/office/drawing/2010/main"/>
                </a:ext>
              </a:extLst>
            </a:blip>
            <a:srcRect/>
            <a:stretch>
              <a:fillRect/>
            </a:stretch>
          </p:blipFill>
          <p:spPr>
            <a:xfrm>
              <a:off x="337669" y="969500"/>
              <a:ext cx="5911543" cy="7924801"/>
            </a:xfrm>
            <a:prstGeom prst="rect">
              <a:avLst/>
            </a:prstGeom>
            <a:ln w="12700" cap="flat">
              <a:noFill/>
              <a:miter lim="400000"/>
            </a:ln>
            <a:effectLst/>
          </p:spPr>
        </p:pic>
      </p:grpSp>
      <p:sp>
        <p:nvSpPr>
          <p:cNvPr id="17" name="Picture Placeholder 1">
            <a:extLst>
              <a:ext uri="{FF2B5EF4-FFF2-40B4-BE49-F238E27FC236}">
                <a16:creationId xmlns:a16="http://schemas.microsoft.com/office/drawing/2014/main" id="{20F52276-3242-6F41-82E2-EB08615D99F2}"/>
              </a:ext>
            </a:extLst>
          </p:cNvPr>
          <p:cNvSpPr>
            <a:spLocks noGrp="1" noChangeAspect="1"/>
          </p:cNvSpPr>
          <p:nvPr>
            <p:ph type="pic" sz="quarter" idx="14"/>
          </p:nvPr>
        </p:nvSpPr>
        <p:spPr>
          <a:xfrm>
            <a:off x="633323" y="1358855"/>
            <a:ext cx="2304995" cy="3082191"/>
          </a:xfrm>
          <a:solidFill>
            <a:srgbClr val="B4B4BC"/>
          </a:solidFill>
        </p:spPr>
      </p:sp>
      <p:pic>
        <p:nvPicPr>
          <p:cNvPr id="3" name="Graphic 2">
            <a:extLst>
              <a:ext uri="{FF2B5EF4-FFF2-40B4-BE49-F238E27FC236}">
                <a16:creationId xmlns:a16="http://schemas.microsoft.com/office/drawing/2014/main" id="{64D3BD55-3417-6300-ABBC-71BC52C4E9C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9083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32243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E1016632-20CD-6A4E-8B8F-892DD6A0F0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0" y="0"/>
            <a:ext cx="9144000" cy="5143500"/>
          </a:xfrm>
          <a:prstGeom prst="rect">
            <a:avLst/>
          </a:prstGeom>
        </p:spPr>
      </p:pic>
      <p:pic>
        <p:nvPicPr>
          <p:cNvPr id="3" name="Picture 2">
            <a:extLst>
              <a:ext uri="{FF2B5EF4-FFF2-40B4-BE49-F238E27FC236}">
                <a16:creationId xmlns:a16="http://schemas.microsoft.com/office/drawing/2014/main" id="{57854FEE-A4D1-2A4F-BA84-6962A717F94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5954048" y="-1"/>
            <a:ext cx="3189952" cy="5143500"/>
          </a:xfrm>
          <a:prstGeom prst="rect">
            <a:avLst/>
          </a:prstGeom>
        </p:spPr>
      </p:pic>
      <p:sp>
        <p:nvSpPr>
          <p:cNvPr id="57" name="Title 1"/>
          <p:cNvSpPr>
            <a:spLocks noGrp="1"/>
          </p:cNvSpPr>
          <p:nvPr>
            <p:ph type="ctrTitle" hasCustomPrompt="1"/>
          </p:nvPr>
        </p:nvSpPr>
        <p:spPr>
          <a:xfrm>
            <a:off x="681349" y="1407160"/>
            <a:ext cx="4506472" cy="1942530"/>
          </a:xfrm>
          <a:prstGeom prst="rect">
            <a:avLst/>
          </a:prstGeom>
          <a:effectLst/>
        </p:spPr>
        <p:txBody>
          <a:bodyPr anchor="t">
            <a:noAutofit/>
          </a:bodyPr>
          <a:lstStyle>
            <a:lvl1pPr>
              <a:lnSpc>
                <a:spcPct val="80000"/>
              </a:lnSpc>
              <a:defRPr sz="7200" b="1" i="0" cap="none" baseline="0">
                <a:solidFill>
                  <a:schemeClr val="bg1"/>
                </a:solidFill>
                <a:latin typeface="Neue Haas Grotesk Text Pro" panose="020B0504020202020204" pitchFamily="34" charset="77"/>
              </a:defRPr>
            </a:lvl1pPr>
          </a:lstStyle>
          <a:p>
            <a:r>
              <a:rPr lang="en-US"/>
              <a:t>Thank You</a:t>
            </a: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35" name="TextBox 34">
            <a:extLst>
              <a:ext uri="{FF2B5EF4-FFF2-40B4-BE49-F238E27FC236}">
                <a16:creationId xmlns:a16="http://schemas.microsoft.com/office/drawing/2014/main" id="{E24E6933-AA3C-9349-9D7E-A02F851A0968}"/>
              </a:ext>
            </a:extLst>
          </p:cNvPr>
          <p:cNvSpPr txBox="1"/>
          <p:nvPr userDrawn="1"/>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bg1">
                    <a:lumMod val="50000"/>
                  </a:schemeClr>
                </a:solidFill>
                <a:latin typeface="Neue Haas Grotesk Text Pro" panose="020B0504020202020204" pitchFamily="34" charset="77"/>
              </a:rPr>
              <a:pPr algn="l"/>
              <a:t>‹#›</a:t>
            </a:fld>
            <a:endParaRPr lang="en-US" sz="800" b="0" i="0">
              <a:solidFill>
                <a:schemeClr val="bg1">
                  <a:lumMod val="50000"/>
                </a:schemeClr>
              </a:solidFill>
              <a:latin typeface="Neue Haas Grotesk Text Pro" panose="020B0504020202020204" pitchFamily="34" charset="77"/>
            </a:endParaRPr>
          </a:p>
        </p:txBody>
      </p:sp>
      <p:sp>
        <p:nvSpPr>
          <p:cNvPr id="68" name="TextBox 67">
            <a:extLst>
              <a:ext uri="{FF2B5EF4-FFF2-40B4-BE49-F238E27FC236}">
                <a16:creationId xmlns:a16="http://schemas.microsoft.com/office/drawing/2014/main" id="{90CAB566-3A5D-7546-985C-6AA7DB2C6F02}"/>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pic>
        <p:nvPicPr>
          <p:cNvPr id="4" name="Graphic 3">
            <a:extLst>
              <a:ext uri="{FF2B5EF4-FFF2-40B4-BE49-F238E27FC236}">
                <a16:creationId xmlns:a16="http://schemas.microsoft.com/office/drawing/2014/main" id="{07D11C3A-5E7E-8586-C98D-848442D5CBE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33783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34" name="Picture 33" descr="Background pattern&#10;&#10;Description automatically generated with low confidence">
            <a:extLst>
              <a:ext uri="{FF2B5EF4-FFF2-40B4-BE49-F238E27FC236}">
                <a16:creationId xmlns:a16="http://schemas.microsoft.com/office/drawing/2014/main" id="{FA0EA918-3BFD-FB43-BD65-48B788AE28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0" y="0"/>
            <a:ext cx="9144000" cy="5143500"/>
          </a:xfrm>
          <a:prstGeom prst="rect">
            <a:avLst/>
          </a:prstGeom>
        </p:spPr>
      </p:pic>
      <p:sp>
        <p:nvSpPr>
          <p:cNvPr id="57" name="Title 1"/>
          <p:cNvSpPr>
            <a:spLocks noGrp="1"/>
          </p:cNvSpPr>
          <p:nvPr>
            <p:ph type="ctrTitle" hasCustomPrompt="1"/>
          </p:nvPr>
        </p:nvSpPr>
        <p:spPr>
          <a:xfrm>
            <a:off x="681348" y="1705740"/>
            <a:ext cx="3163279" cy="1755918"/>
          </a:xfrm>
          <a:prstGeom prst="rect">
            <a:avLst/>
          </a:prstGeom>
          <a:effectLst/>
        </p:spPr>
        <p:txBody>
          <a:bodyPr anchor="t">
            <a:noAutofit/>
          </a:bodyPr>
          <a:lstStyle>
            <a:lvl1pPr>
              <a:lnSpc>
                <a:spcPct val="80000"/>
              </a:lnSpc>
              <a:defRPr sz="7200" b="1" i="0" cap="none" baseline="0">
                <a:solidFill>
                  <a:schemeClr val="bg1"/>
                </a:solidFill>
                <a:latin typeface="Neue Haas Grotesk Text Pro" panose="020B0504020202020204" pitchFamily="34" charset="77"/>
              </a:defRPr>
            </a:lvl1pPr>
          </a:lstStyle>
          <a:p>
            <a:r>
              <a:rPr lang="en-US"/>
              <a:t>Thank You</a:t>
            </a: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70" name="TextBox 69">
            <a:extLst>
              <a:ext uri="{FF2B5EF4-FFF2-40B4-BE49-F238E27FC236}">
                <a16:creationId xmlns:a16="http://schemas.microsoft.com/office/drawing/2014/main" id="{9B43855F-559F-4FC6-A35A-91D3B1494462}"/>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outerShdw blurRad="38100" dist="38100" dir="2700000" algn="tl">
                    <a:srgbClr val="000000">
                      <a:alpha val="43137"/>
                    </a:srgbClr>
                  </a:outerShdw>
                </a:effectLst>
                <a:latin typeface="Neue Haas Grotesk Text Pro" panose="020B0504020202020204" pitchFamily="34" charset="77"/>
                <a:ea typeface="+mn-ea"/>
                <a:cs typeface="+mn-cs"/>
              </a:rPr>
              <a:t>© Hitachi Vantara LLC 2023. All Rights Reserved.</a:t>
            </a:r>
          </a:p>
        </p:txBody>
      </p:sp>
      <p:pic>
        <p:nvPicPr>
          <p:cNvPr id="2" name="Graphic 1">
            <a:extLst>
              <a:ext uri="{FF2B5EF4-FFF2-40B4-BE49-F238E27FC236}">
                <a16:creationId xmlns:a16="http://schemas.microsoft.com/office/drawing/2014/main" id="{D3064F4F-6520-135D-30C6-FB2F9F48D3F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55703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6" name="Graphic 5">
            <a:extLst>
              <a:ext uri="{FF2B5EF4-FFF2-40B4-BE49-F238E27FC236}">
                <a16:creationId xmlns:a16="http://schemas.microsoft.com/office/drawing/2014/main" id="{80CE9C37-83D6-A186-3D0C-A611AFFE2A1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38250" y="1619250"/>
            <a:ext cx="6667500" cy="1905000"/>
          </a:xfrm>
          <a:prstGeom prst="rect">
            <a:avLst/>
          </a:prstGeom>
        </p:spPr>
      </p:pic>
    </p:spTree>
    <p:extLst>
      <p:ext uri="{BB962C8B-B14F-4D97-AF65-F5344CB8AC3E}">
        <p14:creationId xmlns:p14="http://schemas.microsoft.com/office/powerpoint/2010/main" val="199070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pic>
        <p:nvPicPr>
          <p:cNvPr id="4" name="black grey gradient">
            <a:extLst>
              <a:ext uri="{FF2B5EF4-FFF2-40B4-BE49-F238E27FC236}">
                <a16:creationId xmlns:a16="http://schemas.microsoft.com/office/drawing/2014/main" id="{C2BDBC01-CB5E-614E-96CD-7877ADB838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9144000" cy="5143500"/>
          </a:xfrm>
          <a:prstGeom prst="rect">
            <a:avLst/>
          </a:prstGeom>
        </p:spPr>
      </p:pic>
      <p:sp>
        <p:nvSpPr>
          <p:cNvPr id="57" name="Title 1"/>
          <p:cNvSpPr>
            <a:spLocks noGrp="1"/>
          </p:cNvSpPr>
          <p:nvPr>
            <p:ph type="ctrTitle" hasCustomPrompt="1"/>
          </p:nvPr>
        </p:nvSpPr>
        <p:spPr>
          <a:xfrm>
            <a:off x="607715" y="1048425"/>
            <a:ext cx="6912232" cy="2497258"/>
          </a:xfrm>
          <a:prstGeom prst="rect">
            <a:avLst/>
          </a:prstGeom>
          <a:effectLst/>
        </p:spPr>
        <p:txBody>
          <a:bodyPr lIns="0" rIns="0" anchor="b" anchorCtr="0">
            <a:normAutofit/>
          </a:bodyPr>
          <a:lstStyle>
            <a:lvl1pPr>
              <a:lnSpc>
                <a:spcPct val="88000"/>
              </a:lnSpc>
              <a:defRPr sz="6000" b="1" i="0" cap="none" spc="-50" baseline="0">
                <a:solidFill>
                  <a:schemeClr val="bg1"/>
                </a:solidFill>
                <a:latin typeface="Neue Haas Grotesk Text Pro" panose="020B0504020202020204" pitchFamily="34" charset="77"/>
              </a:defRPr>
            </a:lvl1pPr>
          </a:lstStyle>
          <a:p>
            <a:r>
              <a:rPr lang="en-US"/>
              <a:t>Presentation </a:t>
            </a:r>
            <a:br>
              <a:rPr lang="en-US"/>
            </a:br>
            <a:r>
              <a:rPr lang="en-US"/>
              <a:t>Title on 3 Lines</a:t>
            </a:r>
            <a:br>
              <a:rPr lang="en-US"/>
            </a:br>
            <a:r>
              <a:rPr lang="en-US"/>
              <a:t>Bold 60pt</a:t>
            </a:r>
          </a:p>
        </p:txBody>
      </p:sp>
      <p:sp>
        <p:nvSpPr>
          <p:cNvPr id="58" name="Text Placeholder 6"/>
          <p:cNvSpPr>
            <a:spLocks noGrp="1"/>
          </p:cNvSpPr>
          <p:nvPr>
            <p:ph type="body" sz="quarter" idx="11" hasCustomPrompt="1"/>
          </p:nvPr>
        </p:nvSpPr>
        <p:spPr>
          <a:xfrm>
            <a:off x="634770" y="3843682"/>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79" name="Text Placeholder 8"/>
          <p:cNvSpPr>
            <a:spLocks noGrp="1"/>
          </p:cNvSpPr>
          <p:nvPr>
            <p:ph type="body" sz="quarter" idx="12" hasCustomPrompt="1"/>
          </p:nvPr>
        </p:nvSpPr>
        <p:spPr>
          <a:xfrm>
            <a:off x="634770" y="4082875"/>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cxnSp>
        <p:nvCxnSpPr>
          <p:cNvPr id="10" name="Straight Connector 9">
            <a:extLst>
              <a:ext uri="{FF2B5EF4-FFF2-40B4-BE49-F238E27FC236}">
                <a16:creationId xmlns:a16="http://schemas.microsoft.com/office/drawing/2014/main" id="{4D01928F-597D-EE45-ADA7-3D256ED9F2E3}"/>
              </a:ext>
            </a:extLst>
          </p:cNvPr>
          <p:cNvCxnSpPr>
            <a:cxnSpLocks/>
          </p:cNvCxnSpPr>
          <p:nvPr userDrawn="1"/>
        </p:nvCxnSpPr>
        <p:spPr>
          <a:xfrm flipH="1">
            <a:off x="634770" y="3581850"/>
            <a:ext cx="7790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effectLst/>
                <a:latin typeface="Neue Haas Grotesk Text Pro" panose="020B0504020202020204" pitchFamily="34" charset="77"/>
                <a:ea typeface="+mn-ea"/>
                <a:cs typeface="+mn-cs"/>
              </a:rPr>
              <a:t>© Hitachi Vantara LLC 2023. All Rights Reserved.</a:t>
            </a:r>
          </a:p>
        </p:txBody>
      </p:sp>
      <p:pic>
        <p:nvPicPr>
          <p:cNvPr id="3" name="Graphic 2">
            <a:extLst>
              <a:ext uri="{FF2B5EF4-FFF2-40B4-BE49-F238E27FC236}">
                <a16:creationId xmlns:a16="http://schemas.microsoft.com/office/drawing/2014/main" id="{45C6F824-1BE8-C24A-E993-2816184120B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6324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grpSp>
        <p:nvGrpSpPr>
          <p:cNvPr id="4" name="Group 3">
            <a:extLst>
              <a:ext uri="{FF2B5EF4-FFF2-40B4-BE49-F238E27FC236}">
                <a16:creationId xmlns:a16="http://schemas.microsoft.com/office/drawing/2014/main" id="{4FF32021-29D2-9C47-8045-974010C91D87}"/>
              </a:ext>
            </a:extLst>
          </p:cNvPr>
          <p:cNvGrpSpPr/>
          <p:nvPr userDrawn="1"/>
        </p:nvGrpSpPr>
        <p:grpSpPr>
          <a:xfrm>
            <a:off x="3220799" y="2167157"/>
            <a:ext cx="2702403" cy="772379"/>
            <a:chOff x="2751138" y="3262313"/>
            <a:chExt cx="4665662" cy="1333500"/>
          </a:xfrm>
          <a:solidFill>
            <a:schemeClr val="tx2"/>
          </a:solidFill>
        </p:grpSpPr>
        <p:sp>
          <p:nvSpPr>
            <p:cNvPr id="7" name="Freeform 1">
              <a:extLst>
                <a:ext uri="{FF2B5EF4-FFF2-40B4-BE49-F238E27FC236}">
                  <a16:creationId xmlns:a16="http://schemas.microsoft.com/office/drawing/2014/main" id="{83CE6286-25E3-5C4E-A402-875F996A19AF}"/>
                </a:ext>
              </a:extLst>
            </p:cNvPr>
            <p:cNvSpPr>
              <a:spLocks noChangeArrowheads="1"/>
            </p:cNvSpPr>
            <p:nvPr/>
          </p:nvSpPr>
          <p:spPr bwMode="auto">
            <a:xfrm>
              <a:off x="618013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4" y="0"/>
                    <a:pt x="0" y="0"/>
                  </a:cubicBezTo>
                  <a:lnTo>
                    <a:pt x="46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8" name="Freeform 2">
              <a:extLst>
                <a:ext uri="{FF2B5EF4-FFF2-40B4-BE49-F238E27FC236}">
                  <a16:creationId xmlns:a16="http://schemas.microsoft.com/office/drawing/2014/main" id="{2EC2A32F-DAB4-A34C-BECE-3159FE0ED229}"/>
                </a:ext>
              </a:extLst>
            </p:cNvPr>
            <p:cNvSpPr>
              <a:spLocks noChangeArrowheads="1"/>
            </p:cNvSpPr>
            <p:nvPr/>
          </p:nvSpPr>
          <p:spPr bwMode="auto">
            <a:xfrm>
              <a:off x="4083050" y="3275013"/>
              <a:ext cx="677863" cy="631825"/>
            </a:xfrm>
            <a:custGeom>
              <a:avLst/>
              <a:gdLst>
                <a:gd name="T0" fmla="*/ 1883 w 1884"/>
                <a:gd name="T1" fmla="*/ 0 h 1755"/>
                <a:gd name="T2" fmla="*/ 1883 w 1884"/>
                <a:gd name="T3" fmla="*/ 298 h 1755"/>
                <a:gd name="T4" fmla="*/ 1174 w 1884"/>
                <a:gd name="T5" fmla="*/ 298 h 1755"/>
                <a:gd name="T6" fmla="*/ 1174 w 1884"/>
                <a:gd name="T7" fmla="*/ 1754 h 1755"/>
                <a:gd name="T8" fmla="*/ 709 w 1884"/>
                <a:gd name="T9" fmla="*/ 1754 h 1755"/>
                <a:gd name="T10" fmla="*/ 709 w 1884"/>
                <a:gd name="T11" fmla="*/ 298 h 1755"/>
                <a:gd name="T12" fmla="*/ 0 w 1884"/>
                <a:gd name="T13" fmla="*/ 298 h 1755"/>
                <a:gd name="T14" fmla="*/ 0 w 1884"/>
                <a:gd name="T15" fmla="*/ 0 h 1755"/>
                <a:gd name="T16" fmla="*/ 1883 w 1884"/>
                <a:gd name="T17"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4" h="1755">
                  <a:moveTo>
                    <a:pt x="1883" y="0"/>
                  </a:moveTo>
                  <a:cubicBezTo>
                    <a:pt x="1883" y="4"/>
                    <a:pt x="1883" y="298"/>
                    <a:pt x="1883" y="298"/>
                  </a:cubicBezTo>
                  <a:lnTo>
                    <a:pt x="1174" y="298"/>
                  </a:lnTo>
                  <a:lnTo>
                    <a:pt x="1174" y="1754"/>
                  </a:lnTo>
                  <a:lnTo>
                    <a:pt x="709" y="1754"/>
                  </a:lnTo>
                  <a:lnTo>
                    <a:pt x="709" y="298"/>
                  </a:lnTo>
                  <a:lnTo>
                    <a:pt x="0" y="298"/>
                  </a:lnTo>
                  <a:lnTo>
                    <a:pt x="0" y="0"/>
                  </a:lnTo>
                  <a:lnTo>
                    <a:pt x="188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9" name="Freeform 3">
              <a:extLst>
                <a:ext uri="{FF2B5EF4-FFF2-40B4-BE49-F238E27FC236}">
                  <a16:creationId xmlns:a16="http://schemas.microsoft.com/office/drawing/2014/main" id="{CFABE890-91A1-A04E-9227-E7CB6243BC7F}"/>
                </a:ext>
              </a:extLst>
            </p:cNvPr>
            <p:cNvSpPr>
              <a:spLocks noChangeArrowheads="1"/>
            </p:cNvSpPr>
            <p:nvPr/>
          </p:nvSpPr>
          <p:spPr bwMode="auto">
            <a:xfrm>
              <a:off x="4614863" y="3275013"/>
              <a:ext cx="796925" cy="631825"/>
            </a:xfrm>
            <a:custGeom>
              <a:avLst/>
              <a:gdLst>
                <a:gd name="T0" fmla="*/ 2214 w 2215"/>
                <a:gd name="T1" fmla="*/ 1754 h 1755"/>
                <a:gd name="T2" fmla="*/ 1695 w 2215"/>
                <a:gd name="T3" fmla="*/ 1754 h 1755"/>
                <a:gd name="T4" fmla="*/ 1542 w 2215"/>
                <a:gd name="T5" fmla="*/ 1377 h 1755"/>
                <a:gd name="T6" fmla="*/ 672 w 2215"/>
                <a:gd name="T7" fmla="*/ 1377 h 1755"/>
                <a:gd name="T8" fmla="*/ 518 w 2215"/>
                <a:gd name="T9" fmla="*/ 1754 h 1755"/>
                <a:gd name="T10" fmla="*/ 0 w 2215"/>
                <a:gd name="T11" fmla="*/ 1754 h 1755"/>
                <a:gd name="T12" fmla="*/ 825 w 2215"/>
                <a:gd name="T13" fmla="*/ 0 h 1755"/>
                <a:gd name="T14" fmla="*/ 1392 w 2215"/>
                <a:gd name="T15" fmla="*/ 0 h 1755"/>
                <a:gd name="T16" fmla="*/ 2214 w 2215"/>
                <a:gd name="T17" fmla="*/ 1754 h 1755"/>
                <a:gd name="T18" fmla="*/ 788 w 2215"/>
                <a:gd name="T19" fmla="*/ 1095 h 1755"/>
                <a:gd name="T20" fmla="*/ 1434 w 2215"/>
                <a:gd name="T21" fmla="*/ 1095 h 1755"/>
                <a:gd name="T22" fmla="*/ 1107 w 2215"/>
                <a:gd name="T23" fmla="*/ 298 h 1755"/>
                <a:gd name="T24" fmla="*/ 788 w 2215"/>
                <a:gd name="T25" fmla="*/ 1095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5" h="1755">
                  <a:moveTo>
                    <a:pt x="2214" y="1754"/>
                  </a:moveTo>
                  <a:cubicBezTo>
                    <a:pt x="2214" y="1754"/>
                    <a:pt x="1691" y="1754"/>
                    <a:pt x="1695" y="1754"/>
                  </a:cubicBezTo>
                  <a:lnTo>
                    <a:pt x="1542" y="1377"/>
                  </a:lnTo>
                  <a:lnTo>
                    <a:pt x="672" y="1377"/>
                  </a:lnTo>
                  <a:cubicBezTo>
                    <a:pt x="672" y="1377"/>
                    <a:pt x="522" y="1754"/>
                    <a:pt x="518" y="1754"/>
                  </a:cubicBezTo>
                  <a:lnTo>
                    <a:pt x="0" y="1754"/>
                  </a:lnTo>
                  <a:lnTo>
                    <a:pt x="825" y="0"/>
                  </a:lnTo>
                  <a:lnTo>
                    <a:pt x="1392" y="0"/>
                  </a:lnTo>
                  <a:lnTo>
                    <a:pt x="2214" y="1754"/>
                  </a:lnTo>
                  <a:close/>
                  <a:moveTo>
                    <a:pt x="788" y="1095"/>
                  </a:moveTo>
                  <a:lnTo>
                    <a:pt x="1434" y="1095"/>
                  </a:lnTo>
                  <a:lnTo>
                    <a:pt x="1107" y="298"/>
                  </a:lnTo>
                  <a:lnTo>
                    <a:pt x="788" y="1095"/>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0" name="Freeform 4">
              <a:extLst>
                <a:ext uri="{FF2B5EF4-FFF2-40B4-BE49-F238E27FC236}">
                  <a16:creationId xmlns:a16="http://schemas.microsoft.com/office/drawing/2014/main" id="{8E064252-4A22-6A4E-8BBD-75A62A08BA78}"/>
                </a:ext>
              </a:extLst>
            </p:cNvPr>
            <p:cNvSpPr>
              <a:spLocks noChangeArrowheads="1"/>
            </p:cNvSpPr>
            <p:nvPr/>
          </p:nvSpPr>
          <p:spPr bwMode="auto">
            <a:xfrm>
              <a:off x="6985000" y="3275013"/>
              <a:ext cx="166688" cy="631825"/>
            </a:xfrm>
            <a:custGeom>
              <a:avLst/>
              <a:gdLst>
                <a:gd name="T0" fmla="*/ 232 w 465"/>
                <a:gd name="T1" fmla="*/ 1754 h 1755"/>
                <a:gd name="T2" fmla="*/ 0 w 465"/>
                <a:gd name="T3" fmla="*/ 1754 h 1755"/>
                <a:gd name="T4" fmla="*/ 0 w 465"/>
                <a:gd name="T5" fmla="*/ 0 h 1755"/>
                <a:gd name="T6" fmla="*/ 464 w 465"/>
                <a:gd name="T7" fmla="*/ 0 h 1755"/>
                <a:gd name="T8" fmla="*/ 464 w 465"/>
                <a:gd name="T9" fmla="*/ 1754 h 1755"/>
                <a:gd name="T10" fmla="*/ 232 w 465"/>
                <a:gd name="T11" fmla="*/ 1754 h 1755"/>
              </a:gdLst>
              <a:ahLst/>
              <a:cxnLst>
                <a:cxn ang="0">
                  <a:pos x="T0" y="T1"/>
                </a:cxn>
                <a:cxn ang="0">
                  <a:pos x="T2" y="T3"/>
                </a:cxn>
                <a:cxn ang="0">
                  <a:pos x="T4" y="T5"/>
                </a:cxn>
                <a:cxn ang="0">
                  <a:pos x="T6" y="T7"/>
                </a:cxn>
                <a:cxn ang="0">
                  <a:pos x="T8" y="T9"/>
                </a:cxn>
                <a:cxn ang="0">
                  <a:pos x="T10" y="T11"/>
                </a:cxn>
              </a:cxnLst>
              <a:rect l="0" t="0" r="r" b="b"/>
              <a:pathLst>
                <a:path w="465" h="1755">
                  <a:moveTo>
                    <a:pt x="232" y="1754"/>
                  </a:moveTo>
                  <a:lnTo>
                    <a:pt x="0" y="1754"/>
                  </a:lnTo>
                  <a:lnTo>
                    <a:pt x="0" y="0"/>
                  </a:lnTo>
                  <a:lnTo>
                    <a:pt x="464" y="0"/>
                  </a:lnTo>
                  <a:lnTo>
                    <a:pt x="464" y="1754"/>
                  </a:lnTo>
                  <a:lnTo>
                    <a:pt x="232" y="175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1" name="Freeform 5">
              <a:extLst>
                <a:ext uri="{FF2B5EF4-FFF2-40B4-BE49-F238E27FC236}">
                  <a16:creationId xmlns:a16="http://schemas.microsoft.com/office/drawing/2014/main" id="{7108F8D7-9972-EC43-941C-8F985F4440C8}"/>
                </a:ext>
              </a:extLst>
            </p:cNvPr>
            <p:cNvSpPr>
              <a:spLocks noChangeArrowheads="1"/>
            </p:cNvSpPr>
            <p:nvPr/>
          </p:nvSpPr>
          <p:spPr bwMode="auto">
            <a:xfrm>
              <a:off x="304958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5" y="0"/>
                    <a:pt x="0" y="0"/>
                  </a:cubicBezTo>
                  <a:lnTo>
                    <a:pt x="46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2" name="Freeform 6">
              <a:extLst>
                <a:ext uri="{FF2B5EF4-FFF2-40B4-BE49-F238E27FC236}">
                  <a16:creationId xmlns:a16="http://schemas.microsoft.com/office/drawing/2014/main" id="{10D7BD6F-B44E-EF4C-83B8-E49C990AC56B}"/>
                </a:ext>
              </a:extLst>
            </p:cNvPr>
            <p:cNvSpPr>
              <a:spLocks noChangeArrowheads="1"/>
            </p:cNvSpPr>
            <p:nvPr/>
          </p:nvSpPr>
          <p:spPr bwMode="auto">
            <a:xfrm>
              <a:off x="3854450" y="3275013"/>
              <a:ext cx="168275" cy="631825"/>
            </a:xfrm>
            <a:custGeom>
              <a:avLst/>
              <a:gdLst>
                <a:gd name="T0" fmla="*/ 233 w 466"/>
                <a:gd name="T1" fmla="*/ 1754 h 1755"/>
                <a:gd name="T2" fmla="*/ 0 w 466"/>
                <a:gd name="T3" fmla="*/ 1754 h 1755"/>
                <a:gd name="T4" fmla="*/ 0 w 466"/>
                <a:gd name="T5" fmla="*/ 0 h 1755"/>
                <a:gd name="T6" fmla="*/ 465 w 466"/>
                <a:gd name="T7" fmla="*/ 0 h 1755"/>
                <a:gd name="T8" fmla="*/ 465 w 466"/>
                <a:gd name="T9" fmla="*/ 1754 h 1755"/>
                <a:gd name="T10" fmla="*/ 233 w 466"/>
                <a:gd name="T11" fmla="*/ 1754 h 1755"/>
              </a:gdLst>
              <a:ahLst/>
              <a:cxnLst>
                <a:cxn ang="0">
                  <a:pos x="T0" y="T1"/>
                </a:cxn>
                <a:cxn ang="0">
                  <a:pos x="T2" y="T3"/>
                </a:cxn>
                <a:cxn ang="0">
                  <a:pos x="T4" y="T5"/>
                </a:cxn>
                <a:cxn ang="0">
                  <a:pos x="T6" y="T7"/>
                </a:cxn>
                <a:cxn ang="0">
                  <a:pos x="T8" y="T9"/>
                </a:cxn>
                <a:cxn ang="0">
                  <a:pos x="T10" y="T11"/>
                </a:cxn>
              </a:cxnLst>
              <a:rect l="0" t="0" r="r" b="b"/>
              <a:pathLst>
                <a:path w="466" h="1755">
                  <a:moveTo>
                    <a:pt x="233" y="1754"/>
                  </a:moveTo>
                  <a:lnTo>
                    <a:pt x="0" y="1754"/>
                  </a:lnTo>
                  <a:lnTo>
                    <a:pt x="0" y="0"/>
                  </a:lnTo>
                  <a:lnTo>
                    <a:pt x="465" y="0"/>
                  </a:lnTo>
                  <a:lnTo>
                    <a:pt x="465" y="1754"/>
                  </a:lnTo>
                  <a:lnTo>
                    <a:pt x="233" y="175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3" name="Freeform 7">
              <a:extLst>
                <a:ext uri="{FF2B5EF4-FFF2-40B4-BE49-F238E27FC236}">
                  <a16:creationId xmlns:a16="http://schemas.microsoft.com/office/drawing/2014/main" id="{E06C8074-B6A4-D343-A411-79AE8E570DA9}"/>
                </a:ext>
              </a:extLst>
            </p:cNvPr>
            <p:cNvSpPr>
              <a:spLocks noChangeArrowheads="1"/>
            </p:cNvSpPr>
            <p:nvPr/>
          </p:nvSpPr>
          <p:spPr bwMode="auto">
            <a:xfrm>
              <a:off x="5383213" y="3262313"/>
              <a:ext cx="715962" cy="663575"/>
            </a:xfrm>
            <a:custGeom>
              <a:avLst/>
              <a:gdLst>
                <a:gd name="T0" fmla="*/ 62 w 1988"/>
                <a:gd name="T1" fmla="*/ 1307 h 1842"/>
                <a:gd name="T2" fmla="*/ 0 w 1988"/>
                <a:gd name="T3" fmla="*/ 933 h 1842"/>
                <a:gd name="T4" fmla="*/ 120 w 1988"/>
                <a:gd name="T5" fmla="*/ 423 h 1842"/>
                <a:gd name="T6" fmla="*/ 518 w 1988"/>
                <a:gd name="T7" fmla="*/ 91 h 1842"/>
                <a:gd name="T8" fmla="*/ 1033 w 1988"/>
                <a:gd name="T9" fmla="*/ 0 h 1842"/>
                <a:gd name="T10" fmla="*/ 1618 w 1988"/>
                <a:gd name="T11" fmla="*/ 125 h 1842"/>
                <a:gd name="T12" fmla="*/ 1950 w 1988"/>
                <a:gd name="T13" fmla="*/ 531 h 1842"/>
                <a:gd name="T14" fmla="*/ 1966 w 1988"/>
                <a:gd name="T15" fmla="*/ 643 h 1842"/>
                <a:gd name="T16" fmla="*/ 1481 w 1988"/>
                <a:gd name="T17" fmla="*/ 643 h 1842"/>
                <a:gd name="T18" fmla="*/ 1456 w 1988"/>
                <a:gd name="T19" fmla="*/ 506 h 1842"/>
                <a:gd name="T20" fmla="*/ 1240 w 1988"/>
                <a:gd name="T21" fmla="*/ 303 h 1842"/>
                <a:gd name="T22" fmla="*/ 1037 w 1988"/>
                <a:gd name="T23" fmla="*/ 274 h 1842"/>
                <a:gd name="T24" fmla="*/ 809 w 1988"/>
                <a:gd name="T25" fmla="*/ 315 h 1842"/>
                <a:gd name="T26" fmla="*/ 556 w 1988"/>
                <a:gd name="T27" fmla="*/ 573 h 1842"/>
                <a:gd name="T28" fmla="*/ 494 w 1988"/>
                <a:gd name="T29" fmla="*/ 942 h 1842"/>
                <a:gd name="T30" fmla="*/ 539 w 1988"/>
                <a:gd name="T31" fmla="*/ 1249 h 1842"/>
                <a:gd name="T32" fmla="*/ 792 w 1988"/>
                <a:gd name="T33" fmla="*/ 1527 h 1842"/>
                <a:gd name="T34" fmla="*/ 1041 w 1988"/>
                <a:gd name="T35" fmla="*/ 1572 h 1842"/>
                <a:gd name="T36" fmla="*/ 1257 w 1988"/>
                <a:gd name="T37" fmla="*/ 1539 h 1842"/>
                <a:gd name="T38" fmla="*/ 1460 w 1988"/>
                <a:gd name="T39" fmla="*/ 1356 h 1842"/>
                <a:gd name="T40" fmla="*/ 1497 w 1988"/>
                <a:gd name="T41" fmla="*/ 1170 h 1842"/>
                <a:gd name="T42" fmla="*/ 1987 w 1988"/>
                <a:gd name="T43" fmla="*/ 1170 h 1842"/>
                <a:gd name="T44" fmla="*/ 1962 w 1988"/>
                <a:gd name="T45" fmla="*/ 1336 h 1842"/>
                <a:gd name="T46" fmla="*/ 1638 w 1988"/>
                <a:gd name="T47" fmla="*/ 1721 h 1842"/>
                <a:gd name="T48" fmla="*/ 1041 w 1988"/>
                <a:gd name="T49" fmla="*/ 1841 h 1842"/>
                <a:gd name="T50" fmla="*/ 568 w 1988"/>
                <a:gd name="T51" fmla="*/ 1771 h 1842"/>
                <a:gd name="T52" fmla="*/ 62 w 1988"/>
                <a:gd name="T53" fmla="*/ 1307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88" h="1842">
                  <a:moveTo>
                    <a:pt x="62" y="1307"/>
                  </a:moveTo>
                  <a:cubicBezTo>
                    <a:pt x="21" y="1191"/>
                    <a:pt x="0" y="1066"/>
                    <a:pt x="0" y="933"/>
                  </a:cubicBezTo>
                  <a:cubicBezTo>
                    <a:pt x="0" y="751"/>
                    <a:pt x="33" y="573"/>
                    <a:pt x="120" y="423"/>
                  </a:cubicBezTo>
                  <a:cubicBezTo>
                    <a:pt x="211" y="270"/>
                    <a:pt x="348" y="154"/>
                    <a:pt x="518" y="91"/>
                  </a:cubicBezTo>
                  <a:cubicBezTo>
                    <a:pt x="680" y="33"/>
                    <a:pt x="850" y="0"/>
                    <a:pt x="1033" y="0"/>
                  </a:cubicBezTo>
                  <a:cubicBezTo>
                    <a:pt x="1240" y="0"/>
                    <a:pt x="1439" y="46"/>
                    <a:pt x="1618" y="125"/>
                  </a:cubicBezTo>
                  <a:cubicBezTo>
                    <a:pt x="1784" y="195"/>
                    <a:pt x="1912" y="349"/>
                    <a:pt x="1950" y="531"/>
                  </a:cubicBezTo>
                  <a:cubicBezTo>
                    <a:pt x="1958" y="568"/>
                    <a:pt x="1962" y="606"/>
                    <a:pt x="1966" y="643"/>
                  </a:cubicBezTo>
                  <a:lnTo>
                    <a:pt x="1481" y="643"/>
                  </a:lnTo>
                  <a:cubicBezTo>
                    <a:pt x="1481" y="597"/>
                    <a:pt x="1472" y="552"/>
                    <a:pt x="1456" y="506"/>
                  </a:cubicBezTo>
                  <a:cubicBezTo>
                    <a:pt x="1419" y="411"/>
                    <a:pt x="1340" y="332"/>
                    <a:pt x="1240" y="303"/>
                  </a:cubicBezTo>
                  <a:cubicBezTo>
                    <a:pt x="1174" y="282"/>
                    <a:pt x="1107" y="274"/>
                    <a:pt x="1037" y="274"/>
                  </a:cubicBezTo>
                  <a:cubicBezTo>
                    <a:pt x="958" y="274"/>
                    <a:pt x="879" y="286"/>
                    <a:pt x="809" y="315"/>
                  </a:cubicBezTo>
                  <a:cubicBezTo>
                    <a:pt x="688" y="357"/>
                    <a:pt x="597" y="452"/>
                    <a:pt x="556" y="573"/>
                  </a:cubicBezTo>
                  <a:cubicBezTo>
                    <a:pt x="514" y="689"/>
                    <a:pt x="494" y="813"/>
                    <a:pt x="494" y="942"/>
                  </a:cubicBezTo>
                  <a:cubicBezTo>
                    <a:pt x="494" y="1050"/>
                    <a:pt x="510" y="1153"/>
                    <a:pt x="539" y="1249"/>
                  </a:cubicBezTo>
                  <a:cubicBezTo>
                    <a:pt x="572" y="1377"/>
                    <a:pt x="672" y="1481"/>
                    <a:pt x="792" y="1527"/>
                  </a:cubicBezTo>
                  <a:cubicBezTo>
                    <a:pt x="871" y="1556"/>
                    <a:pt x="954" y="1572"/>
                    <a:pt x="1041" y="1572"/>
                  </a:cubicBezTo>
                  <a:cubicBezTo>
                    <a:pt x="1116" y="1572"/>
                    <a:pt x="1186" y="1560"/>
                    <a:pt x="1257" y="1539"/>
                  </a:cubicBezTo>
                  <a:cubicBezTo>
                    <a:pt x="1348" y="1510"/>
                    <a:pt x="1423" y="1444"/>
                    <a:pt x="1460" y="1356"/>
                  </a:cubicBezTo>
                  <a:cubicBezTo>
                    <a:pt x="1485" y="1298"/>
                    <a:pt x="1497" y="1236"/>
                    <a:pt x="1497" y="1170"/>
                  </a:cubicBezTo>
                  <a:lnTo>
                    <a:pt x="1987" y="1170"/>
                  </a:lnTo>
                  <a:cubicBezTo>
                    <a:pt x="1983" y="1228"/>
                    <a:pt x="1974" y="1282"/>
                    <a:pt x="1962" y="1336"/>
                  </a:cubicBezTo>
                  <a:cubicBezTo>
                    <a:pt x="1920" y="1510"/>
                    <a:pt x="1800" y="1655"/>
                    <a:pt x="1638" y="1721"/>
                  </a:cubicBezTo>
                  <a:cubicBezTo>
                    <a:pt x="1456" y="1800"/>
                    <a:pt x="1253" y="1841"/>
                    <a:pt x="1041" y="1841"/>
                  </a:cubicBezTo>
                  <a:cubicBezTo>
                    <a:pt x="875" y="1841"/>
                    <a:pt x="718" y="1817"/>
                    <a:pt x="568" y="1771"/>
                  </a:cubicBezTo>
                  <a:cubicBezTo>
                    <a:pt x="336" y="1692"/>
                    <a:pt x="137" y="1527"/>
                    <a:pt x="62" y="130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4" name="Freeform 8">
              <a:extLst>
                <a:ext uri="{FF2B5EF4-FFF2-40B4-BE49-F238E27FC236}">
                  <a16:creationId xmlns:a16="http://schemas.microsoft.com/office/drawing/2014/main" id="{1E4F36FC-5229-474D-A767-FDC5532A65F1}"/>
                </a:ext>
              </a:extLst>
            </p:cNvPr>
            <p:cNvSpPr>
              <a:spLocks noChangeArrowheads="1"/>
            </p:cNvSpPr>
            <p:nvPr/>
          </p:nvSpPr>
          <p:spPr bwMode="auto">
            <a:xfrm>
              <a:off x="2751138" y="4083050"/>
              <a:ext cx="153987" cy="398463"/>
            </a:xfrm>
            <a:custGeom>
              <a:avLst/>
              <a:gdLst>
                <a:gd name="T0" fmla="*/ 415 w 428"/>
                <a:gd name="T1" fmla="*/ 0 h 1109"/>
                <a:gd name="T2" fmla="*/ 0 w 428"/>
                <a:gd name="T3" fmla="*/ 38 h 1109"/>
                <a:gd name="T4" fmla="*/ 0 w 428"/>
                <a:gd name="T5" fmla="*/ 100 h 1109"/>
                <a:gd name="T6" fmla="*/ 12 w 428"/>
                <a:gd name="T7" fmla="*/ 100 h 1109"/>
                <a:gd name="T8" fmla="*/ 178 w 428"/>
                <a:gd name="T9" fmla="*/ 241 h 1109"/>
                <a:gd name="T10" fmla="*/ 178 w 428"/>
                <a:gd name="T11" fmla="*/ 1108 h 1109"/>
                <a:gd name="T12" fmla="*/ 427 w 428"/>
                <a:gd name="T13" fmla="*/ 1108 h 1109"/>
                <a:gd name="T14" fmla="*/ 427 w 428"/>
                <a:gd name="T15" fmla="*/ 0 h 1109"/>
                <a:gd name="T16" fmla="*/ 415 w 428"/>
                <a:gd name="T17"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1109">
                  <a:moveTo>
                    <a:pt x="415" y="0"/>
                  </a:moveTo>
                  <a:lnTo>
                    <a:pt x="0" y="38"/>
                  </a:lnTo>
                  <a:lnTo>
                    <a:pt x="0" y="100"/>
                  </a:lnTo>
                  <a:lnTo>
                    <a:pt x="12" y="100"/>
                  </a:lnTo>
                  <a:cubicBezTo>
                    <a:pt x="178" y="121"/>
                    <a:pt x="178" y="121"/>
                    <a:pt x="178" y="241"/>
                  </a:cubicBezTo>
                  <a:lnTo>
                    <a:pt x="178" y="1108"/>
                  </a:lnTo>
                  <a:lnTo>
                    <a:pt x="427" y="1108"/>
                  </a:lnTo>
                  <a:lnTo>
                    <a:pt x="427" y="0"/>
                  </a:lnTo>
                  <a:lnTo>
                    <a:pt x="41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5" name="Freeform 9">
              <a:extLst>
                <a:ext uri="{FF2B5EF4-FFF2-40B4-BE49-F238E27FC236}">
                  <a16:creationId xmlns:a16="http://schemas.microsoft.com/office/drawing/2014/main" id="{BA860B57-E95B-4342-A506-9A42E1803EDF}"/>
                </a:ext>
              </a:extLst>
            </p:cNvPr>
            <p:cNvSpPr>
              <a:spLocks noChangeArrowheads="1"/>
            </p:cNvSpPr>
            <p:nvPr/>
          </p:nvSpPr>
          <p:spPr bwMode="auto">
            <a:xfrm>
              <a:off x="2986088" y="4198938"/>
              <a:ext cx="315912" cy="282575"/>
            </a:xfrm>
            <a:custGeom>
              <a:avLst/>
              <a:gdLst>
                <a:gd name="T0" fmla="*/ 643 w 876"/>
                <a:gd name="T1" fmla="*/ 4 h 785"/>
                <a:gd name="T2" fmla="*/ 353 w 876"/>
                <a:gd name="T3" fmla="*/ 170 h 785"/>
                <a:gd name="T4" fmla="*/ 353 w 876"/>
                <a:gd name="T5" fmla="*/ 0 h 785"/>
                <a:gd name="T6" fmla="*/ 336 w 876"/>
                <a:gd name="T7" fmla="*/ 4 h 785"/>
                <a:gd name="T8" fmla="*/ 0 w 876"/>
                <a:gd name="T9" fmla="*/ 58 h 785"/>
                <a:gd name="T10" fmla="*/ 0 w 876"/>
                <a:gd name="T11" fmla="*/ 116 h 785"/>
                <a:gd name="T12" fmla="*/ 17 w 876"/>
                <a:gd name="T13" fmla="*/ 116 h 785"/>
                <a:gd name="T14" fmla="*/ 145 w 876"/>
                <a:gd name="T15" fmla="*/ 240 h 785"/>
                <a:gd name="T16" fmla="*/ 145 w 876"/>
                <a:gd name="T17" fmla="*/ 784 h 785"/>
                <a:gd name="T18" fmla="*/ 353 w 876"/>
                <a:gd name="T19" fmla="*/ 784 h 785"/>
                <a:gd name="T20" fmla="*/ 353 w 876"/>
                <a:gd name="T21" fmla="*/ 386 h 785"/>
                <a:gd name="T22" fmla="*/ 560 w 876"/>
                <a:gd name="T23" fmla="*/ 141 h 785"/>
                <a:gd name="T24" fmla="*/ 664 w 876"/>
                <a:gd name="T25" fmla="*/ 361 h 785"/>
                <a:gd name="T26" fmla="*/ 664 w 876"/>
                <a:gd name="T27" fmla="*/ 784 h 785"/>
                <a:gd name="T28" fmla="*/ 871 w 876"/>
                <a:gd name="T29" fmla="*/ 784 h 785"/>
                <a:gd name="T30" fmla="*/ 871 w 876"/>
                <a:gd name="T31" fmla="*/ 240 h 785"/>
                <a:gd name="T32" fmla="*/ 643 w 876"/>
                <a:gd name="T33" fmla="*/ 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785">
                  <a:moveTo>
                    <a:pt x="643" y="4"/>
                  </a:moveTo>
                  <a:cubicBezTo>
                    <a:pt x="490" y="4"/>
                    <a:pt x="398" y="108"/>
                    <a:pt x="353" y="170"/>
                  </a:cubicBezTo>
                  <a:cubicBezTo>
                    <a:pt x="353" y="112"/>
                    <a:pt x="353" y="0"/>
                    <a:pt x="353" y="0"/>
                  </a:cubicBezTo>
                  <a:lnTo>
                    <a:pt x="336" y="4"/>
                  </a:lnTo>
                  <a:lnTo>
                    <a:pt x="0" y="58"/>
                  </a:lnTo>
                  <a:lnTo>
                    <a:pt x="0" y="116"/>
                  </a:lnTo>
                  <a:lnTo>
                    <a:pt x="17" y="116"/>
                  </a:lnTo>
                  <a:cubicBezTo>
                    <a:pt x="124" y="120"/>
                    <a:pt x="145" y="141"/>
                    <a:pt x="145" y="240"/>
                  </a:cubicBezTo>
                  <a:lnTo>
                    <a:pt x="145" y="784"/>
                  </a:lnTo>
                  <a:lnTo>
                    <a:pt x="353" y="784"/>
                  </a:lnTo>
                  <a:lnTo>
                    <a:pt x="353" y="386"/>
                  </a:lnTo>
                  <a:cubicBezTo>
                    <a:pt x="353" y="278"/>
                    <a:pt x="452" y="141"/>
                    <a:pt x="560" y="141"/>
                  </a:cubicBezTo>
                  <a:cubicBezTo>
                    <a:pt x="660" y="141"/>
                    <a:pt x="664" y="224"/>
                    <a:pt x="664" y="361"/>
                  </a:cubicBezTo>
                  <a:lnTo>
                    <a:pt x="664" y="784"/>
                  </a:lnTo>
                  <a:lnTo>
                    <a:pt x="871" y="784"/>
                  </a:lnTo>
                  <a:lnTo>
                    <a:pt x="871" y="240"/>
                  </a:lnTo>
                  <a:cubicBezTo>
                    <a:pt x="875" y="87"/>
                    <a:pt x="792" y="4"/>
                    <a:pt x="643" y="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6" name="Freeform 10">
              <a:extLst>
                <a:ext uri="{FF2B5EF4-FFF2-40B4-BE49-F238E27FC236}">
                  <a16:creationId xmlns:a16="http://schemas.microsoft.com/office/drawing/2014/main" id="{897D6BB8-A7EC-C84A-8F10-580F991CADE1}"/>
                </a:ext>
              </a:extLst>
            </p:cNvPr>
            <p:cNvSpPr>
              <a:spLocks noChangeArrowheads="1"/>
            </p:cNvSpPr>
            <p:nvPr/>
          </p:nvSpPr>
          <p:spPr bwMode="auto">
            <a:xfrm>
              <a:off x="3386138" y="4200525"/>
              <a:ext cx="212725" cy="288925"/>
            </a:xfrm>
            <a:custGeom>
              <a:avLst/>
              <a:gdLst>
                <a:gd name="T0" fmla="*/ 348 w 590"/>
                <a:gd name="T1" fmla="*/ 303 h 802"/>
                <a:gd name="T2" fmla="*/ 195 w 590"/>
                <a:gd name="T3" fmla="*/ 170 h 802"/>
                <a:gd name="T4" fmla="*/ 307 w 590"/>
                <a:gd name="T5" fmla="*/ 100 h 802"/>
                <a:gd name="T6" fmla="*/ 502 w 590"/>
                <a:gd name="T7" fmla="*/ 166 h 802"/>
                <a:gd name="T8" fmla="*/ 535 w 590"/>
                <a:gd name="T9" fmla="*/ 187 h 802"/>
                <a:gd name="T10" fmla="*/ 535 w 590"/>
                <a:gd name="T11" fmla="*/ 162 h 802"/>
                <a:gd name="T12" fmla="*/ 535 w 590"/>
                <a:gd name="T13" fmla="*/ 33 h 802"/>
                <a:gd name="T14" fmla="*/ 506 w 590"/>
                <a:gd name="T15" fmla="*/ 25 h 802"/>
                <a:gd name="T16" fmla="*/ 315 w 590"/>
                <a:gd name="T17" fmla="*/ 0 h 802"/>
                <a:gd name="T18" fmla="*/ 0 w 590"/>
                <a:gd name="T19" fmla="*/ 224 h 802"/>
                <a:gd name="T20" fmla="*/ 228 w 590"/>
                <a:gd name="T21" fmla="*/ 465 h 802"/>
                <a:gd name="T22" fmla="*/ 390 w 590"/>
                <a:gd name="T23" fmla="*/ 606 h 802"/>
                <a:gd name="T24" fmla="*/ 249 w 590"/>
                <a:gd name="T25" fmla="*/ 697 h 802"/>
                <a:gd name="T26" fmla="*/ 20 w 590"/>
                <a:gd name="T27" fmla="*/ 618 h 802"/>
                <a:gd name="T28" fmla="*/ 0 w 590"/>
                <a:gd name="T29" fmla="*/ 606 h 802"/>
                <a:gd name="T30" fmla="*/ 0 w 590"/>
                <a:gd name="T31" fmla="*/ 767 h 802"/>
                <a:gd name="T32" fmla="*/ 16 w 590"/>
                <a:gd name="T33" fmla="*/ 771 h 802"/>
                <a:gd name="T34" fmla="*/ 244 w 590"/>
                <a:gd name="T35" fmla="*/ 801 h 802"/>
                <a:gd name="T36" fmla="*/ 580 w 590"/>
                <a:gd name="T37" fmla="*/ 568 h 802"/>
                <a:gd name="T38" fmla="*/ 348 w 590"/>
                <a:gd name="T39" fmla="*/ 30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802">
                  <a:moveTo>
                    <a:pt x="348" y="303"/>
                  </a:moveTo>
                  <a:cubicBezTo>
                    <a:pt x="265" y="261"/>
                    <a:pt x="195" y="228"/>
                    <a:pt x="195" y="170"/>
                  </a:cubicBezTo>
                  <a:cubicBezTo>
                    <a:pt x="195" y="104"/>
                    <a:pt x="274" y="100"/>
                    <a:pt x="307" y="100"/>
                  </a:cubicBezTo>
                  <a:cubicBezTo>
                    <a:pt x="394" y="100"/>
                    <a:pt x="468" y="145"/>
                    <a:pt x="502" y="166"/>
                  </a:cubicBezTo>
                  <a:lnTo>
                    <a:pt x="535" y="187"/>
                  </a:lnTo>
                  <a:lnTo>
                    <a:pt x="535" y="162"/>
                  </a:lnTo>
                  <a:lnTo>
                    <a:pt x="535" y="33"/>
                  </a:lnTo>
                  <a:lnTo>
                    <a:pt x="506" y="25"/>
                  </a:lnTo>
                  <a:cubicBezTo>
                    <a:pt x="468" y="17"/>
                    <a:pt x="398" y="0"/>
                    <a:pt x="315" y="0"/>
                  </a:cubicBezTo>
                  <a:cubicBezTo>
                    <a:pt x="120" y="0"/>
                    <a:pt x="0" y="83"/>
                    <a:pt x="0" y="224"/>
                  </a:cubicBezTo>
                  <a:cubicBezTo>
                    <a:pt x="0" y="353"/>
                    <a:pt x="124" y="411"/>
                    <a:pt x="228" y="465"/>
                  </a:cubicBezTo>
                  <a:cubicBezTo>
                    <a:pt x="311" y="506"/>
                    <a:pt x="390" y="543"/>
                    <a:pt x="390" y="606"/>
                  </a:cubicBezTo>
                  <a:cubicBezTo>
                    <a:pt x="390" y="664"/>
                    <a:pt x="340" y="697"/>
                    <a:pt x="249" y="697"/>
                  </a:cubicBezTo>
                  <a:cubicBezTo>
                    <a:pt x="149" y="697"/>
                    <a:pt x="70" y="647"/>
                    <a:pt x="20" y="618"/>
                  </a:cubicBezTo>
                  <a:lnTo>
                    <a:pt x="0" y="606"/>
                  </a:lnTo>
                  <a:lnTo>
                    <a:pt x="0" y="767"/>
                  </a:lnTo>
                  <a:lnTo>
                    <a:pt x="16" y="771"/>
                  </a:lnTo>
                  <a:cubicBezTo>
                    <a:pt x="58" y="780"/>
                    <a:pt x="137" y="801"/>
                    <a:pt x="244" y="801"/>
                  </a:cubicBezTo>
                  <a:cubicBezTo>
                    <a:pt x="456" y="801"/>
                    <a:pt x="580" y="713"/>
                    <a:pt x="580" y="568"/>
                  </a:cubicBezTo>
                  <a:cubicBezTo>
                    <a:pt x="589" y="419"/>
                    <a:pt x="460" y="357"/>
                    <a:pt x="348" y="30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7" name="Freeform 11">
              <a:extLst>
                <a:ext uri="{FF2B5EF4-FFF2-40B4-BE49-F238E27FC236}">
                  <a16:creationId xmlns:a16="http://schemas.microsoft.com/office/drawing/2014/main" id="{3253D0BF-D0CA-294A-87A8-6172CE8128A6}"/>
                </a:ext>
              </a:extLst>
            </p:cNvPr>
            <p:cNvSpPr>
              <a:spLocks noChangeArrowheads="1"/>
            </p:cNvSpPr>
            <p:nvPr/>
          </p:nvSpPr>
          <p:spPr bwMode="auto">
            <a:xfrm>
              <a:off x="3635375" y="4198938"/>
              <a:ext cx="325438" cy="396875"/>
            </a:xfrm>
            <a:custGeom>
              <a:avLst/>
              <a:gdLst>
                <a:gd name="T0" fmla="*/ 577 w 906"/>
                <a:gd name="T1" fmla="*/ 4 h 1104"/>
                <a:gd name="T2" fmla="*/ 357 w 906"/>
                <a:gd name="T3" fmla="*/ 112 h 1104"/>
                <a:gd name="T4" fmla="*/ 357 w 906"/>
                <a:gd name="T5" fmla="*/ 0 h 1104"/>
                <a:gd name="T6" fmla="*/ 336 w 906"/>
                <a:gd name="T7" fmla="*/ 4 h 1104"/>
                <a:gd name="T8" fmla="*/ 0 w 906"/>
                <a:gd name="T9" fmla="*/ 58 h 1104"/>
                <a:gd name="T10" fmla="*/ 0 w 906"/>
                <a:gd name="T11" fmla="*/ 116 h 1104"/>
                <a:gd name="T12" fmla="*/ 13 w 906"/>
                <a:gd name="T13" fmla="*/ 116 h 1104"/>
                <a:gd name="T14" fmla="*/ 137 w 906"/>
                <a:gd name="T15" fmla="*/ 240 h 1104"/>
                <a:gd name="T16" fmla="*/ 137 w 906"/>
                <a:gd name="T17" fmla="*/ 1103 h 1104"/>
                <a:gd name="T18" fmla="*/ 345 w 906"/>
                <a:gd name="T19" fmla="*/ 1103 h 1104"/>
                <a:gd name="T20" fmla="*/ 345 w 906"/>
                <a:gd name="T21" fmla="*/ 709 h 1104"/>
                <a:gd name="T22" fmla="*/ 560 w 906"/>
                <a:gd name="T23" fmla="*/ 800 h 1104"/>
                <a:gd name="T24" fmla="*/ 896 w 906"/>
                <a:gd name="T25" fmla="*/ 390 h 1104"/>
                <a:gd name="T26" fmla="*/ 577 w 906"/>
                <a:gd name="T27" fmla="*/ 4 h 1104"/>
                <a:gd name="T28" fmla="*/ 515 w 906"/>
                <a:gd name="T29" fmla="*/ 120 h 1104"/>
                <a:gd name="T30" fmla="*/ 672 w 906"/>
                <a:gd name="T31" fmla="*/ 394 h 1104"/>
                <a:gd name="T32" fmla="*/ 515 w 906"/>
                <a:gd name="T33" fmla="*/ 688 h 1104"/>
                <a:gd name="T34" fmla="*/ 349 w 906"/>
                <a:gd name="T35" fmla="*/ 456 h 1104"/>
                <a:gd name="T36" fmla="*/ 349 w 906"/>
                <a:gd name="T37" fmla="*/ 390 h 1104"/>
                <a:gd name="T38" fmla="*/ 515 w 906"/>
                <a:gd name="T39" fmla="*/ 12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6" h="1104">
                  <a:moveTo>
                    <a:pt x="577" y="4"/>
                  </a:moveTo>
                  <a:cubicBezTo>
                    <a:pt x="498" y="4"/>
                    <a:pt x="424" y="41"/>
                    <a:pt x="357" y="112"/>
                  </a:cubicBezTo>
                  <a:cubicBezTo>
                    <a:pt x="357" y="75"/>
                    <a:pt x="357" y="0"/>
                    <a:pt x="357" y="0"/>
                  </a:cubicBezTo>
                  <a:lnTo>
                    <a:pt x="336" y="4"/>
                  </a:lnTo>
                  <a:lnTo>
                    <a:pt x="0" y="58"/>
                  </a:lnTo>
                  <a:lnTo>
                    <a:pt x="0" y="116"/>
                  </a:lnTo>
                  <a:lnTo>
                    <a:pt x="13" y="116"/>
                  </a:lnTo>
                  <a:cubicBezTo>
                    <a:pt x="117" y="120"/>
                    <a:pt x="137" y="141"/>
                    <a:pt x="137" y="240"/>
                  </a:cubicBezTo>
                  <a:lnTo>
                    <a:pt x="137" y="1103"/>
                  </a:lnTo>
                  <a:lnTo>
                    <a:pt x="345" y="1103"/>
                  </a:lnTo>
                  <a:cubicBezTo>
                    <a:pt x="345" y="1103"/>
                    <a:pt x="345" y="775"/>
                    <a:pt x="345" y="709"/>
                  </a:cubicBezTo>
                  <a:cubicBezTo>
                    <a:pt x="382" y="755"/>
                    <a:pt x="444" y="800"/>
                    <a:pt x="560" y="800"/>
                  </a:cubicBezTo>
                  <a:cubicBezTo>
                    <a:pt x="780" y="800"/>
                    <a:pt x="896" y="659"/>
                    <a:pt x="896" y="390"/>
                  </a:cubicBezTo>
                  <a:cubicBezTo>
                    <a:pt x="905" y="145"/>
                    <a:pt x="784" y="4"/>
                    <a:pt x="577" y="4"/>
                  </a:cubicBezTo>
                  <a:close/>
                  <a:moveTo>
                    <a:pt x="515" y="120"/>
                  </a:moveTo>
                  <a:cubicBezTo>
                    <a:pt x="656" y="120"/>
                    <a:pt x="672" y="274"/>
                    <a:pt x="672" y="394"/>
                  </a:cubicBezTo>
                  <a:cubicBezTo>
                    <a:pt x="672" y="593"/>
                    <a:pt x="623" y="688"/>
                    <a:pt x="515" y="688"/>
                  </a:cubicBezTo>
                  <a:cubicBezTo>
                    <a:pt x="378" y="688"/>
                    <a:pt x="349" y="560"/>
                    <a:pt x="349" y="456"/>
                  </a:cubicBezTo>
                  <a:lnTo>
                    <a:pt x="349" y="390"/>
                  </a:lnTo>
                  <a:cubicBezTo>
                    <a:pt x="353" y="307"/>
                    <a:pt x="370" y="120"/>
                    <a:pt x="515" y="12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8" name="Freeform 12">
              <a:extLst>
                <a:ext uri="{FF2B5EF4-FFF2-40B4-BE49-F238E27FC236}">
                  <a16:creationId xmlns:a16="http://schemas.microsoft.com/office/drawing/2014/main" id="{F9D6BD53-2FE1-CE44-92D5-50802875B26C}"/>
                </a:ext>
              </a:extLst>
            </p:cNvPr>
            <p:cNvSpPr>
              <a:spLocks noChangeArrowheads="1"/>
            </p:cNvSpPr>
            <p:nvPr/>
          </p:nvSpPr>
          <p:spPr bwMode="auto">
            <a:xfrm>
              <a:off x="4013200" y="4198938"/>
              <a:ext cx="123825" cy="282575"/>
            </a:xfrm>
            <a:custGeom>
              <a:avLst/>
              <a:gdLst>
                <a:gd name="T0" fmla="*/ 0 w 345"/>
                <a:gd name="T1" fmla="*/ 58 h 785"/>
                <a:gd name="T2" fmla="*/ 0 w 345"/>
                <a:gd name="T3" fmla="*/ 116 h 785"/>
                <a:gd name="T4" fmla="*/ 12 w 345"/>
                <a:gd name="T5" fmla="*/ 116 h 785"/>
                <a:gd name="T6" fmla="*/ 137 w 345"/>
                <a:gd name="T7" fmla="*/ 240 h 785"/>
                <a:gd name="T8" fmla="*/ 137 w 345"/>
                <a:gd name="T9" fmla="*/ 784 h 785"/>
                <a:gd name="T10" fmla="*/ 344 w 345"/>
                <a:gd name="T11" fmla="*/ 784 h 785"/>
                <a:gd name="T12" fmla="*/ 344 w 345"/>
                <a:gd name="T13" fmla="*/ 0 h 785"/>
                <a:gd name="T14" fmla="*/ 328 w 345"/>
                <a:gd name="T15" fmla="*/ 4 h 785"/>
                <a:gd name="T16" fmla="*/ 0 w 345"/>
                <a:gd name="T17" fmla="*/ 5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785">
                  <a:moveTo>
                    <a:pt x="0" y="58"/>
                  </a:moveTo>
                  <a:lnTo>
                    <a:pt x="0" y="116"/>
                  </a:lnTo>
                  <a:lnTo>
                    <a:pt x="12" y="116"/>
                  </a:lnTo>
                  <a:cubicBezTo>
                    <a:pt x="116" y="120"/>
                    <a:pt x="137" y="141"/>
                    <a:pt x="137" y="240"/>
                  </a:cubicBezTo>
                  <a:lnTo>
                    <a:pt x="137" y="784"/>
                  </a:lnTo>
                  <a:lnTo>
                    <a:pt x="344" y="784"/>
                  </a:lnTo>
                  <a:lnTo>
                    <a:pt x="344" y="0"/>
                  </a:lnTo>
                  <a:lnTo>
                    <a:pt x="328" y="4"/>
                  </a:lnTo>
                  <a:lnTo>
                    <a:pt x="0" y="5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19" name="Freeform 13">
              <a:extLst>
                <a:ext uri="{FF2B5EF4-FFF2-40B4-BE49-F238E27FC236}">
                  <a16:creationId xmlns:a16="http://schemas.microsoft.com/office/drawing/2014/main" id="{432EA4C5-D602-4148-99B5-0BF331DA5DED}"/>
                </a:ext>
              </a:extLst>
            </p:cNvPr>
            <p:cNvSpPr>
              <a:spLocks noChangeArrowheads="1"/>
            </p:cNvSpPr>
            <p:nvPr/>
          </p:nvSpPr>
          <p:spPr bwMode="auto">
            <a:xfrm>
              <a:off x="4056063" y="4084638"/>
              <a:ext cx="93662" cy="82550"/>
            </a:xfrm>
            <a:custGeom>
              <a:avLst/>
              <a:gdLst>
                <a:gd name="T0" fmla="*/ 129 w 262"/>
                <a:gd name="T1" fmla="*/ 228 h 229"/>
                <a:gd name="T2" fmla="*/ 261 w 262"/>
                <a:gd name="T3" fmla="*/ 112 h 229"/>
                <a:gd name="T4" fmla="*/ 133 w 262"/>
                <a:gd name="T5" fmla="*/ 0 h 229"/>
                <a:gd name="T6" fmla="*/ 4 w 262"/>
                <a:gd name="T7" fmla="*/ 112 h 229"/>
                <a:gd name="T8" fmla="*/ 129 w 262"/>
                <a:gd name="T9" fmla="*/ 228 h 229"/>
              </a:gdLst>
              <a:ahLst/>
              <a:cxnLst>
                <a:cxn ang="0">
                  <a:pos x="T0" y="T1"/>
                </a:cxn>
                <a:cxn ang="0">
                  <a:pos x="T2" y="T3"/>
                </a:cxn>
                <a:cxn ang="0">
                  <a:pos x="T4" y="T5"/>
                </a:cxn>
                <a:cxn ang="0">
                  <a:pos x="T6" y="T7"/>
                </a:cxn>
                <a:cxn ang="0">
                  <a:pos x="T8" y="T9"/>
                </a:cxn>
              </a:cxnLst>
              <a:rect l="0" t="0" r="r" b="b"/>
              <a:pathLst>
                <a:path w="262" h="229">
                  <a:moveTo>
                    <a:pt x="129" y="228"/>
                  </a:moveTo>
                  <a:cubicBezTo>
                    <a:pt x="199" y="228"/>
                    <a:pt x="261" y="178"/>
                    <a:pt x="261" y="112"/>
                  </a:cubicBezTo>
                  <a:cubicBezTo>
                    <a:pt x="261" y="49"/>
                    <a:pt x="203" y="0"/>
                    <a:pt x="133" y="0"/>
                  </a:cubicBezTo>
                  <a:cubicBezTo>
                    <a:pt x="62" y="0"/>
                    <a:pt x="4" y="49"/>
                    <a:pt x="4" y="112"/>
                  </a:cubicBezTo>
                  <a:cubicBezTo>
                    <a:pt x="0" y="178"/>
                    <a:pt x="58" y="228"/>
                    <a:pt x="129" y="228"/>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0" name="Freeform 14">
              <a:extLst>
                <a:ext uri="{FF2B5EF4-FFF2-40B4-BE49-F238E27FC236}">
                  <a16:creationId xmlns:a16="http://schemas.microsoft.com/office/drawing/2014/main" id="{4FD60C1F-71C0-A243-9C31-2968452914EA}"/>
                </a:ext>
              </a:extLst>
            </p:cNvPr>
            <p:cNvSpPr>
              <a:spLocks noChangeArrowheads="1"/>
            </p:cNvSpPr>
            <p:nvPr/>
          </p:nvSpPr>
          <p:spPr bwMode="auto">
            <a:xfrm>
              <a:off x="4211638" y="4200525"/>
              <a:ext cx="244475" cy="280988"/>
            </a:xfrm>
            <a:custGeom>
              <a:avLst/>
              <a:gdLst>
                <a:gd name="T0" fmla="*/ 676 w 677"/>
                <a:gd name="T1" fmla="*/ 174 h 781"/>
                <a:gd name="T2" fmla="*/ 676 w 677"/>
                <a:gd name="T3" fmla="*/ 12 h 781"/>
                <a:gd name="T4" fmla="*/ 663 w 677"/>
                <a:gd name="T5" fmla="*/ 12 h 781"/>
                <a:gd name="T6" fmla="*/ 564 w 677"/>
                <a:gd name="T7" fmla="*/ 4 h 781"/>
                <a:gd name="T8" fmla="*/ 348 w 677"/>
                <a:gd name="T9" fmla="*/ 158 h 781"/>
                <a:gd name="T10" fmla="*/ 348 w 677"/>
                <a:gd name="T11" fmla="*/ 0 h 781"/>
                <a:gd name="T12" fmla="*/ 331 w 677"/>
                <a:gd name="T13" fmla="*/ 0 h 781"/>
                <a:gd name="T14" fmla="*/ 0 w 677"/>
                <a:gd name="T15" fmla="*/ 54 h 781"/>
                <a:gd name="T16" fmla="*/ 0 w 677"/>
                <a:gd name="T17" fmla="*/ 112 h 781"/>
                <a:gd name="T18" fmla="*/ 12 w 677"/>
                <a:gd name="T19" fmla="*/ 112 h 781"/>
                <a:gd name="T20" fmla="*/ 141 w 677"/>
                <a:gd name="T21" fmla="*/ 236 h 781"/>
                <a:gd name="T22" fmla="*/ 141 w 677"/>
                <a:gd name="T23" fmla="*/ 780 h 781"/>
                <a:gd name="T24" fmla="*/ 348 w 677"/>
                <a:gd name="T25" fmla="*/ 780 h 781"/>
                <a:gd name="T26" fmla="*/ 348 w 677"/>
                <a:gd name="T27" fmla="*/ 390 h 781"/>
                <a:gd name="T28" fmla="*/ 568 w 677"/>
                <a:gd name="T29" fmla="*/ 170 h 781"/>
                <a:gd name="T30" fmla="*/ 643 w 677"/>
                <a:gd name="T31" fmla="*/ 183 h 781"/>
                <a:gd name="T32" fmla="*/ 676 w 677"/>
                <a:gd name="T33" fmla="*/ 191 h 781"/>
                <a:gd name="T34" fmla="*/ 676 w 677"/>
                <a:gd name="T35" fmla="*/ 17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7" h="781">
                  <a:moveTo>
                    <a:pt x="676" y="174"/>
                  </a:moveTo>
                  <a:lnTo>
                    <a:pt x="676" y="12"/>
                  </a:lnTo>
                  <a:lnTo>
                    <a:pt x="663" y="12"/>
                  </a:lnTo>
                  <a:cubicBezTo>
                    <a:pt x="630" y="8"/>
                    <a:pt x="593" y="4"/>
                    <a:pt x="564" y="4"/>
                  </a:cubicBezTo>
                  <a:cubicBezTo>
                    <a:pt x="443" y="4"/>
                    <a:pt x="381" y="91"/>
                    <a:pt x="348" y="158"/>
                  </a:cubicBezTo>
                  <a:cubicBezTo>
                    <a:pt x="348" y="95"/>
                    <a:pt x="348" y="0"/>
                    <a:pt x="348" y="0"/>
                  </a:cubicBezTo>
                  <a:lnTo>
                    <a:pt x="331" y="0"/>
                  </a:lnTo>
                  <a:lnTo>
                    <a:pt x="0" y="54"/>
                  </a:lnTo>
                  <a:lnTo>
                    <a:pt x="0" y="112"/>
                  </a:lnTo>
                  <a:lnTo>
                    <a:pt x="12" y="112"/>
                  </a:lnTo>
                  <a:cubicBezTo>
                    <a:pt x="116" y="116"/>
                    <a:pt x="141" y="137"/>
                    <a:pt x="141" y="236"/>
                  </a:cubicBezTo>
                  <a:lnTo>
                    <a:pt x="141" y="780"/>
                  </a:lnTo>
                  <a:lnTo>
                    <a:pt x="348" y="780"/>
                  </a:lnTo>
                  <a:lnTo>
                    <a:pt x="348" y="390"/>
                  </a:lnTo>
                  <a:cubicBezTo>
                    <a:pt x="348" y="324"/>
                    <a:pt x="369" y="170"/>
                    <a:pt x="568" y="170"/>
                  </a:cubicBezTo>
                  <a:cubicBezTo>
                    <a:pt x="593" y="170"/>
                    <a:pt x="618" y="178"/>
                    <a:pt x="643" y="183"/>
                  </a:cubicBezTo>
                  <a:lnTo>
                    <a:pt x="676" y="191"/>
                  </a:lnTo>
                  <a:lnTo>
                    <a:pt x="676" y="17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1" name="Freeform 15">
              <a:extLst>
                <a:ext uri="{FF2B5EF4-FFF2-40B4-BE49-F238E27FC236}">
                  <a16:creationId xmlns:a16="http://schemas.microsoft.com/office/drawing/2014/main" id="{EB650860-5485-BF4E-9DAE-9C0BE14B4915}"/>
                </a:ext>
              </a:extLst>
            </p:cNvPr>
            <p:cNvSpPr>
              <a:spLocks noChangeArrowheads="1"/>
            </p:cNvSpPr>
            <p:nvPr/>
          </p:nvSpPr>
          <p:spPr bwMode="auto">
            <a:xfrm>
              <a:off x="4486275" y="4200525"/>
              <a:ext cx="266700" cy="287338"/>
            </a:xfrm>
            <a:custGeom>
              <a:avLst/>
              <a:gdLst>
                <a:gd name="T0" fmla="*/ 738 w 743"/>
                <a:gd name="T1" fmla="*/ 315 h 797"/>
                <a:gd name="T2" fmla="*/ 390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738 w 743"/>
                <a:gd name="T25" fmla="*/ 315 h 797"/>
                <a:gd name="T26" fmla="*/ 386 w 743"/>
                <a:gd name="T27" fmla="*/ 83 h 797"/>
                <a:gd name="T28" fmla="*/ 531 w 743"/>
                <a:gd name="T29" fmla="*/ 236 h 797"/>
                <a:gd name="T30" fmla="*/ 228 w 743"/>
                <a:gd name="T31" fmla="*/ 236 h 797"/>
                <a:gd name="T32" fmla="*/ 386 w 743"/>
                <a:gd name="T33"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3" h="797">
                  <a:moveTo>
                    <a:pt x="738" y="315"/>
                  </a:moveTo>
                  <a:cubicBezTo>
                    <a:pt x="738" y="104"/>
                    <a:pt x="622" y="0"/>
                    <a:pt x="390" y="0"/>
                  </a:cubicBezTo>
                  <a:cubicBezTo>
                    <a:pt x="128"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lnTo>
                    <a:pt x="738" y="315"/>
                  </a:lnTo>
                  <a:close/>
                  <a:moveTo>
                    <a:pt x="386" y="83"/>
                  </a:moveTo>
                  <a:cubicBezTo>
                    <a:pt x="498" y="83"/>
                    <a:pt x="527" y="166"/>
                    <a:pt x="531" y="236"/>
                  </a:cubicBezTo>
                  <a:cubicBezTo>
                    <a:pt x="506" y="236"/>
                    <a:pt x="257" y="236"/>
                    <a:pt x="228" y="236"/>
                  </a:cubicBezTo>
                  <a:cubicBezTo>
                    <a:pt x="232" y="183"/>
                    <a:pt x="269"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2" name="Freeform 16">
              <a:extLst>
                <a:ext uri="{FF2B5EF4-FFF2-40B4-BE49-F238E27FC236}">
                  <a16:creationId xmlns:a16="http://schemas.microsoft.com/office/drawing/2014/main" id="{3639B162-E315-9944-9634-88539E445D85}"/>
                </a:ext>
              </a:extLst>
            </p:cNvPr>
            <p:cNvSpPr>
              <a:spLocks noChangeArrowheads="1"/>
            </p:cNvSpPr>
            <p:nvPr/>
          </p:nvSpPr>
          <p:spPr bwMode="auto">
            <a:xfrm>
              <a:off x="5210175" y="4071938"/>
              <a:ext cx="314325" cy="409575"/>
            </a:xfrm>
            <a:custGeom>
              <a:avLst/>
              <a:gdLst>
                <a:gd name="T0" fmla="*/ 634 w 872"/>
                <a:gd name="T1" fmla="*/ 357 h 1138"/>
                <a:gd name="T2" fmla="*/ 348 w 872"/>
                <a:gd name="T3" fmla="*/ 523 h 1138"/>
                <a:gd name="T4" fmla="*/ 348 w 872"/>
                <a:gd name="T5" fmla="*/ 0 h 1138"/>
                <a:gd name="T6" fmla="*/ 332 w 872"/>
                <a:gd name="T7" fmla="*/ 4 h 1138"/>
                <a:gd name="T8" fmla="*/ 0 w 872"/>
                <a:gd name="T9" fmla="*/ 46 h 1138"/>
                <a:gd name="T10" fmla="*/ 0 w 872"/>
                <a:gd name="T11" fmla="*/ 104 h 1138"/>
                <a:gd name="T12" fmla="*/ 16 w 872"/>
                <a:gd name="T13" fmla="*/ 104 h 1138"/>
                <a:gd name="T14" fmla="*/ 141 w 872"/>
                <a:gd name="T15" fmla="*/ 233 h 1138"/>
                <a:gd name="T16" fmla="*/ 141 w 872"/>
                <a:gd name="T17" fmla="*/ 1137 h 1138"/>
                <a:gd name="T18" fmla="*/ 348 w 872"/>
                <a:gd name="T19" fmla="*/ 1137 h 1138"/>
                <a:gd name="T20" fmla="*/ 348 w 872"/>
                <a:gd name="T21" fmla="*/ 747 h 1138"/>
                <a:gd name="T22" fmla="*/ 547 w 872"/>
                <a:gd name="T23" fmla="*/ 494 h 1138"/>
                <a:gd name="T24" fmla="*/ 663 w 872"/>
                <a:gd name="T25" fmla="*/ 660 h 1138"/>
                <a:gd name="T26" fmla="*/ 663 w 872"/>
                <a:gd name="T27" fmla="*/ 1137 h 1138"/>
                <a:gd name="T28" fmla="*/ 871 w 872"/>
                <a:gd name="T29" fmla="*/ 1137 h 1138"/>
                <a:gd name="T30" fmla="*/ 871 w 872"/>
                <a:gd name="T31" fmla="*/ 635 h 1138"/>
                <a:gd name="T32" fmla="*/ 634 w 872"/>
                <a:gd name="T33" fmla="*/ 35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1138">
                  <a:moveTo>
                    <a:pt x="634" y="357"/>
                  </a:moveTo>
                  <a:cubicBezTo>
                    <a:pt x="481" y="357"/>
                    <a:pt x="394" y="452"/>
                    <a:pt x="348" y="523"/>
                  </a:cubicBezTo>
                  <a:cubicBezTo>
                    <a:pt x="348" y="440"/>
                    <a:pt x="348" y="0"/>
                    <a:pt x="348" y="0"/>
                  </a:cubicBezTo>
                  <a:lnTo>
                    <a:pt x="332" y="4"/>
                  </a:lnTo>
                  <a:lnTo>
                    <a:pt x="0" y="46"/>
                  </a:lnTo>
                  <a:lnTo>
                    <a:pt x="0" y="104"/>
                  </a:lnTo>
                  <a:lnTo>
                    <a:pt x="16" y="104"/>
                  </a:lnTo>
                  <a:cubicBezTo>
                    <a:pt x="120" y="108"/>
                    <a:pt x="141" y="133"/>
                    <a:pt x="141" y="233"/>
                  </a:cubicBezTo>
                  <a:lnTo>
                    <a:pt x="141" y="1137"/>
                  </a:lnTo>
                  <a:lnTo>
                    <a:pt x="348" y="1137"/>
                  </a:lnTo>
                  <a:lnTo>
                    <a:pt x="348" y="747"/>
                  </a:lnTo>
                  <a:cubicBezTo>
                    <a:pt x="348" y="606"/>
                    <a:pt x="456" y="494"/>
                    <a:pt x="547" y="494"/>
                  </a:cubicBezTo>
                  <a:cubicBezTo>
                    <a:pt x="663" y="494"/>
                    <a:pt x="663" y="581"/>
                    <a:pt x="663" y="660"/>
                  </a:cubicBezTo>
                  <a:lnTo>
                    <a:pt x="663" y="1137"/>
                  </a:lnTo>
                  <a:lnTo>
                    <a:pt x="871" y="1137"/>
                  </a:lnTo>
                  <a:lnTo>
                    <a:pt x="871" y="635"/>
                  </a:lnTo>
                  <a:cubicBezTo>
                    <a:pt x="871" y="552"/>
                    <a:pt x="871" y="357"/>
                    <a:pt x="634" y="35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3" name="Freeform 17">
              <a:extLst>
                <a:ext uri="{FF2B5EF4-FFF2-40B4-BE49-F238E27FC236}">
                  <a16:creationId xmlns:a16="http://schemas.microsoft.com/office/drawing/2014/main" id="{A01E662E-D4C5-DB43-8567-E5D9253BE793}"/>
                </a:ext>
              </a:extLst>
            </p:cNvPr>
            <p:cNvSpPr>
              <a:spLocks noChangeArrowheads="1"/>
            </p:cNvSpPr>
            <p:nvPr/>
          </p:nvSpPr>
          <p:spPr bwMode="auto">
            <a:xfrm>
              <a:off x="5594350" y="4200525"/>
              <a:ext cx="266700" cy="287338"/>
            </a:xfrm>
            <a:custGeom>
              <a:avLst/>
              <a:gdLst>
                <a:gd name="T0" fmla="*/ 742 w 743"/>
                <a:gd name="T1" fmla="*/ 315 h 797"/>
                <a:gd name="T2" fmla="*/ 394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386 w 743"/>
                <a:gd name="T25" fmla="*/ 83 h 797"/>
                <a:gd name="T26" fmla="*/ 531 w 743"/>
                <a:gd name="T27" fmla="*/ 236 h 797"/>
                <a:gd name="T28" fmla="*/ 228 w 743"/>
                <a:gd name="T29" fmla="*/ 236 h 797"/>
                <a:gd name="T30" fmla="*/ 386 w 743"/>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3" h="797">
                  <a:moveTo>
                    <a:pt x="742" y="315"/>
                  </a:moveTo>
                  <a:cubicBezTo>
                    <a:pt x="742" y="104"/>
                    <a:pt x="626" y="0"/>
                    <a:pt x="394" y="0"/>
                  </a:cubicBezTo>
                  <a:cubicBezTo>
                    <a:pt x="133"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close/>
                  <a:moveTo>
                    <a:pt x="386" y="83"/>
                  </a:moveTo>
                  <a:cubicBezTo>
                    <a:pt x="498" y="83"/>
                    <a:pt x="527" y="166"/>
                    <a:pt x="531" y="236"/>
                  </a:cubicBezTo>
                  <a:cubicBezTo>
                    <a:pt x="506" y="236"/>
                    <a:pt x="257" y="236"/>
                    <a:pt x="228" y="236"/>
                  </a:cubicBezTo>
                  <a:cubicBezTo>
                    <a:pt x="236" y="183"/>
                    <a:pt x="270"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4" name="Freeform 18">
              <a:extLst>
                <a:ext uri="{FF2B5EF4-FFF2-40B4-BE49-F238E27FC236}">
                  <a16:creationId xmlns:a16="http://schemas.microsoft.com/office/drawing/2014/main" id="{7679E9D1-6292-4845-9FEC-1DFBC6D8B049}"/>
                </a:ext>
              </a:extLst>
            </p:cNvPr>
            <p:cNvSpPr>
              <a:spLocks noChangeArrowheads="1"/>
            </p:cNvSpPr>
            <p:nvPr/>
          </p:nvSpPr>
          <p:spPr bwMode="auto">
            <a:xfrm>
              <a:off x="4964113" y="4121150"/>
              <a:ext cx="212725" cy="366713"/>
            </a:xfrm>
            <a:custGeom>
              <a:avLst/>
              <a:gdLst>
                <a:gd name="T0" fmla="*/ 141 w 589"/>
                <a:gd name="T1" fmla="*/ 237 h 1017"/>
                <a:gd name="T2" fmla="*/ 0 w 589"/>
                <a:gd name="T3" fmla="*/ 237 h 1017"/>
                <a:gd name="T4" fmla="*/ 0 w 589"/>
                <a:gd name="T5" fmla="*/ 328 h 1017"/>
                <a:gd name="T6" fmla="*/ 141 w 589"/>
                <a:gd name="T7" fmla="*/ 328 h 1017"/>
                <a:gd name="T8" fmla="*/ 141 w 589"/>
                <a:gd name="T9" fmla="*/ 797 h 1017"/>
                <a:gd name="T10" fmla="*/ 427 w 589"/>
                <a:gd name="T11" fmla="*/ 1016 h 1017"/>
                <a:gd name="T12" fmla="*/ 551 w 589"/>
                <a:gd name="T13" fmla="*/ 1004 h 1017"/>
                <a:gd name="T14" fmla="*/ 564 w 589"/>
                <a:gd name="T15" fmla="*/ 1004 h 1017"/>
                <a:gd name="T16" fmla="*/ 564 w 589"/>
                <a:gd name="T17" fmla="*/ 909 h 1017"/>
                <a:gd name="T18" fmla="*/ 547 w 589"/>
                <a:gd name="T19" fmla="*/ 913 h 1017"/>
                <a:gd name="T20" fmla="*/ 485 w 589"/>
                <a:gd name="T21" fmla="*/ 917 h 1017"/>
                <a:gd name="T22" fmla="*/ 352 w 589"/>
                <a:gd name="T23" fmla="*/ 772 h 1017"/>
                <a:gd name="T24" fmla="*/ 352 w 589"/>
                <a:gd name="T25" fmla="*/ 328 h 1017"/>
                <a:gd name="T26" fmla="*/ 588 w 589"/>
                <a:gd name="T27" fmla="*/ 328 h 1017"/>
                <a:gd name="T28" fmla="*/ 588 w 589"/>
                <a:gd name="T29" fmla="*/ 237 h 1017"/>
                <a:gd name="T30" fmla="*/ 352 w 589"/>
                <a:gd name="T31" fmla="*/ 237 h 1017"/>
                <a:gd name="T32" fmla="*/ 352 w 589"/>
                <a:gd name="T33" fmla="*/ 0 h 1017"/>
                <a:gd name="T34" fmla="*/ 141 w 589"/>
                <a:gd name="T35" fmla="*/ 0 h 1017"/>
                <a:gd name="T36" fmla="*/ 141 w 589"/>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9" h="1017">
                  <a:moveTo>
                    <a:pt x="141" y="237"/>
                  </a:moveTo>
                  <a:lnTo>
                    <a:pt x="0" y="237"/>
                  </a:lnTo>
                  <a:lnTo>
                    <a:pt x="0" y="328"/>
                  </a:lnTo>
                  <a:lnTo>
                    <a:pt x="141" y="328"/>
                  </a:lnTo>
                  <a:lnTo>
                    <a:pt x="141" y="797"/>
                  </a:lnTo>
                  <a:cubicBezTo>
                    <a:pt x="141" y="1000"/>
                    <a:pt x="270" y="1016"/>
                    <a:pt x="427" y="1016"/>
                  </a:cubicBezTo>
                  <a:cubicBezTo>
                    <a:pt x="464" y="1016"/>
                    <a:pt x="505" y="1012"/>
                    <a:pt x="551" y="1004"/>
                  </a:cubicBezTo>
                  <a:lnTo>
                    <a:pt x="564" y="1004"/>
                  </a:lnTo>
                  <a:lnTo>
                    <a:pt x="564" y="909"/>
                  </a:lnTo>
                  <a:lnTo>
                    <a:pt x="547" y="913"/>
                  </a:lnTo>
                  <a:cubicBezTo>
                    <a:pt x="530" y="917"/>
                    <a:pt x="510" y="917"/>
                    <a:pt x="485" y="917"/>
                  </a:cubicBezTo>
                  <a:cubicBezTo>
                    <a:pt x="360" y="917"/>
                    <a:pt x="352" y="880"/>
                    <a:pt x="352" y="772"/>
                  </a:cubicBezTo>
                  <a:lnTo>
                    <a:pt x="352" y="328"/>
                  </a:lnTo>
                  <a:lnTo>
                    <a:pt x="588" y="328"/>
                  </a:lnTo>
                  <a:lnTo>
                    <a:pt x="588" y="237"/>
                  </a:lnTo>
                  <a:lnTo>
                    <a:pt x="352" y="237"/>
                  </a:lnTo>
                  <a:lnTo>
                    <a:pt x="352" y="0"/>
                  </a:lnTo>
                  <a:lnTo>
                    <a:pt x="141" y="0"/>
                  </a:lnTo>
                  <a:lnTo>
                    <a:pt x="141" y="23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5" name="Freeform 19">
              <a:extLst>
                <a:ext uri="{FF2B5EF4-FFF2-40B4-BE49-F238E27FC236}">
                  <a16:creationId xmlns:a16="http://schemas.microsoft.com/office/drawing/2014/main" id="{FECDD6A7-9B36-3B40-8AF1-FD48E9C80639}"/>
                </a:ext>
              </a:extLst>
            </p:cNvPr>
            <p:cNvSpPr>
              <a:spLocks noChangeArrowheads="1"/>
            </p:cNvSpPr>
            <p:nvPr/>
          </p:nvSpPr>
          <p:spPr bwMode="auto">
            <a:xfrm>
              <a:off x="6049963" y="4087813"/>
              <a:ext cx="450850" cy="395287"/>
            </a:xfrm>
            <a:custGeom>
              <a:avLst/>
              <a:gdLst>
                <a:gd name="T0" fmla="*/ 1245 w 1254"/>
                <a:gd name="T1" fmla="*/ 0 h 1096"/>
                <a:gd name="T2" fmla="*/ 1033 w 1254"/>
                <a:gd name="T3" fmla="*/ 0 h 1096"/>
                <a:gd name="T4" fmla="*/ 1033 w 1254"/>
                <a:gd name="T5" fmla="*/ 829 h 1096"/>
                <a:gd name="T6" fmla="*/ 485 w 1254"/>
                <a:gd name="T7" fmla="*/ 0 h 1096"/>
                <a:gd name="T8" fmla="*/ 0 w 1254"/>
                <a:gd name="T9" fmla="*/ 0 h 1096"/>
                <a:gd name="T10" fmla="*/ 0 w 1254"/>
                <a:gd name="T11" fmla="*/ 62 h 1096"/>
                <a:gd name="T12" fmla="*/ 42 w 1254"/>
                <a:gd name="T13" fmla="*/ 70 h 1096"/>
                <a:gd name="T14" fmla="*/ 178 w 1254"/>
                <a:gd name="T15" fmla="*/ 220 h 1096"/>
                <a:gd name="T16" fmla="*/ 178 w 1254"/>
                <a:gd name="T17" fmla="*/ 1095 h 1096"/>
                <a:gd name="T18" fmla="*/ 403 w 1254"/>
                <a:gd name="T19" fmla="*/ 1095 h 1096"/>
                <a:gd name="T20" fmla="*/ 403 w 1254"/>
                <a:gd name="T21" fmla="*/ 228 h 1096"/>
                <a:gd name="T22" fmla="*/ 975 w 1254"/>
                <a:gd name="T23" fmla="*/ 1095 h 1096"/>
                <a:gd name="T24" fmla="*/ 1253 w 1254"/>
                <a:gd name="T25" fmla="*/ 1095 h 1096"/>
                <a:gd name="T26" fmla="*/ 1253 w 1254"/>
                <a:gd name="T27" fmla="*/ 0 h 1096"/>
                <a:gd name="T28" fmla="*/ 1245 w 1254"/>
                <a:gd name="T2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4" h="1096">
                  <a:moveTo>
                    <a:pt x="1245" y="0"/>
                  </a:moveTo>
                  <a:lnTo>
                    <a:pt x="1033" y="0"/>
                  </a:lnTo>
                  <a:cubicBezTo>
                    <a:pt x="1033" y="0"/>
                    <a:pt x="1033" y="751"/>
                    <a:pt x="1033" y="829"/>
                  </a:cubicBezTo>
                  <a:cubicBezTo>
                    <a:pt x="992" y="763"/>
                    <a:pt x="485" y="0"/>
                    <a:pt x="485" y="0"/>
                  </a:cubicBezTo>
                  <a:lnTo>
                    <a:pt x="0" y="0"/>
                  </a:lnTo>
                  <a:lnTo>
                    <a:pt x="0" y="62"/>
                  </a:lnTo>
                  <a:lnTo>
                    <a:pt x="42" y="70"/>
                  </a:lnTo>
                  <a:cubicBezTo>
                    <a:pt x="170" y="91"/>
                    <a:pt x="178" y="95"/>
                    <a:pt x="178" y="220"/>
                  </a:cubicBezTo>
                  <a:lnTo>
                    <a:pt x="178" y="1095"/>
                  </a:lnTo>
                  <a:lnTo>
                    <a:pt x="403" y="1095"/>
                  </a:lnTo>
                  <a:cubicBezTo>
                    <a:pt x="403" y="1095"/>
                    <a:pt x="403" y="307"/>
                    <a:pt x="403" y="228"/>
                  </a:cubicBezTo>
                  <a:cubicBezTo>
                    <a:pt x="448" y="294"/>
                    <a:pt x="975" y="1095"/>
                    <a:pt x="975" y="1095"/>
                  </a:cubicBezTo>
                  <a:lnTo>
                    <a:pt x="1253" y="1095"/>
                  </a:lnTo>
                  <a:lnTo>
                    <a:pt x="1253" y="0"/>
                  </a:lnTo>
                  <a:lnTo>
                    <a:pt x="1245"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6" name="Freeform 20">
              <a:extLst>
                <a:ext uri="{FF2B5EF4-FFF2-40B4-BE49-F238E27FC236}">
                  <a16:creationId xmlns:a16="http://schemas.microsoft.com/office/drawing/2014/main" id="{B3C96E36-B987-2349-8F1E-998EBC61601B}"/>
                </a:ext>
              </a:extLst>
            </p:cNvPr>
            <p:cNvSpPr>
              <a:spLocks noChangeArrowheads="1"/>
            </p:cNvSpPr>
            <p:nvPr/>
          </p:nvSpPr>
          <p:spPr bwMode="auto">
            <a:xfrm>
              <a:off x="6573838" y="4200525"/>
              <a:ext cx="266700" cy="287338"/>
            </a:xfrm>
            <a:custGeom>
              <a:avLst/>
              <a:gdLst>
                <a:gd name="T0" fmla="*/ 390 w 740"/>
                <a:gd name="T1" fmla="*/ 0 h 797"/>
                <a:gd name="T2" fmla="*/ 0 w 740"/>
                <a:gd name="T3" fmla="*/ 373 h 797"/>
                <a:gd name="T4" fmla="*/ 456 w 740"/>
                <a:gd name="T5" fmla="*/ 796 h 797"/>
                <a:gd name="T6" fmla="*/ 714 w 740"/>
                <a:gd name="T7" fmla="*/ 755 h 797"/>
                <a:gd name="T8" fmla="*/ 726 w 740"/>
                <a:gd name="T9" fmla="*/ 751 h 797"/>
                <a:gd name="T10" fmla="*/ 726 w 740"/>
                <a:gd name="T11" fmla="*/ 651 h 797"/>
                <a:gd name="T12" fmla="*/ 705 w 740"/>
                <a:gd name="T13" fmla="*/ 660 h 797"/>
                <a:gd name="T14" fmla="*/ 539 w 740"/>
                <a:gd name="T15" fmla="*/ 684 h 797"/>
                <a:gd name="T16" fmla="*/ 228 w 740"/>
                <a:gd name="T17" fmla="*/ 332 h 797"/>
                <a:gd name="T18" fmla="*/ 739 w 740"/>
                <a:gd name="T19" fmla="*/ 332 h 797"/>
                <a:gd name="T20" fmla="*/ 739 w 740"/>
                <a:gd name="T21" fmla="*/ 315 h 797"/>
                <a:gd name="T22" fmla="*/ 390 w 740"/>
                <a:gd name="T23" fmla="*/ 0 h 797"/>
                <a:gd name="T24" fmla="*/ 386 w 740"/>
                <a:gd name="T25" fmla="*/ 83 h 797"/>
                <a:gd name="T26" fmla="*/ 531 w 740"/>
                <a:gd name="T27" fmla="*/ 236 h 797"/>
                <a:gd name="T28" fmla="*/ 228 w 740"/>
                <a:gd name="T29" fmla="*/ 236 h 797"/>
                <a:gd name="T30" fmla="*/ 386 w 740"/>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797">
                  <a:moveTo>
                    <a:pt x="390" y="0"/>
                  </a:moveTo>
                  <a:cubicBezTo>
                    <a:pt x="129" y="0"/>
                    <a:pt x="0" y="124"/>
                    <a:pt x="0" y="373"/>
                  </a:cubicBezTo>
                  <a:cubicBezTo>
                    <a:pt x="0" y="639"/>
                    <a:pt x="170" y="796"/>
                    <a:pt x="456" y="796"/>
                  </a:cubicBezTo>
                  <a:cubicBezTo>
                    <a:pt x="581" y="796"/>
                    <a:pt x="676" y="767"/>
                    <a:pt x="714" y="755"/>
                  </a:cubicBezTo>
                  <a:lnTo>
                    <a:pt x="726" y="751"/>
                  </a:lnTo>
                  <a:lnTo>
                    <a:pt x="726" y="651"/>
                  </a:lnTo>
                  <a:lnTo>
                    <a:pt x="705" y="660"/>
                  </a:lnTo>
                  <a:cubicBezTo>
                    <a:pt x="672" y="672"/>
                    <a:pt x="610" y="684"/>
                    <a:pt x="539" y="684"/>
                  </a:cubicBezTo>
                  <a:cubicBezTo>
                    <a:pt x="315" y="684"/>
                    <a:pt x="232" y="498"/>
                    <a:pt x="228" y="332"/>
                  </a:cubicBezTo>
                  <a:lnTo>
                    <a:pt x="739" y="332"/>
                  </a:lnTo>
                  <a:lnTo>
                    <a:pt x="739" y="315"/>
                  </a:lnTo>
                  <a:cubicBezTo>
                    <a:pt x="739" y="104"/>
                    <a:pt x="622" y="0"/>
                    <a:pt x="390" y="0"/>
                  </a:cubicBezTo>
                  <a:close/>
                  <a:moveTo>
                    <a:pt x="386" y="83"/>
                  </a:moveTo>
                  <a:cubicBezTo>
                    <a:pt x="498" y="83"/>
                    <a:pt x="527" y="162"/>
                    <a:pt x="531" y="236"/>
                  </a:cubicBezTo>
                  <a:lnTo>
                    <a:pt x="228" y="236"/>
                  </a:lnTo>
                  <a:cubicBezTo>
                    <a:pt x="232" y="187"/>
                    <a:pt x="270" y="83"/>
                    <a:pt x="386" y="8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7" name="Freeform 21">
              <a:extLst>
                <a:ext uri="{FF2B5EF4-FFF2-40B4-BE49-F238E27FC236}">
                  <a16:creationId xmlns:a16="http://schemas.microsoft.com/office/drawing/2014/main" id="{FF7B3013-28D9-A64B-A060-6708D5DA4F84}"/>
                </a:ext>
              </a:extLst>
            </p:cNvPr>
            <p:cNvSpPr>
              <a:spLocks noChangeArrowheads="1"/>
            </p:cNvSpPr>
            <p:nvPr/>
          </p:nvSpPr>
          <p:spPr bwMode="auto">
            <a:xfrm>
              <a:off x="7204075" y="4121150"/>
              <a:ext cx="212725" cy="366713"/>
            </a:xfrm>
            <a:custGeom>
              <a:avLst/>
              <a:gdLst>
                <a:gd name="T0" fmla="*/ 141 w 590"/>
                <a:gd name="T1" fmla="*/ 237 h 1017"/>
                <a:gd name="T2" fmla="*/ 0 w 590"/>
                <a:gd name="T3" fmla="*/ 237 h 1017"/>
                <a:gd name="T4" fmla="*/ 0 w 590"/>
                <a:gd name="T5" fmla="*/ 328 h 1017"/>
                <a:gd name="T6" fmla="*/ 141 w 590"/>
                <a:gd name="T7" fmla="*/ 328 h 1017"/>
                <a:gd name="T8" fmla="*/ 141 w 590"/>
                <a:gd name="T9" fmla="*/ 797 h 1017"/>
                <a:gd name="T10" fmla="*/ 427 w 590"/>
                <a:gd name="T11" fmla="*/ 1016 h 1017"/>
                <a:gd name="T12" fmla="*/ 551 w 590"/>
                <a:gd name="T13" fmla="*/ 1004 h 1017"/>
                <a:gd name="T14" fmla="*/ 564 w 590"/>
                <a:gd name="T15" fmla="*/ 1004 h 1017"/>
                <a:gd name="T16" fmla="*/ 564 w 590"/>
                <a:gd name="T17" fmla="*/ 909 h 1017"/>
                <a:gd name="T18" fmla="*/ 547 w 590"/>
                <a:gd name="T19" fmla="*/ 913 h 1017"/>
                <a:gd name="T20" fmla="*/ 485 w 590"/>
                <a:gd name="T21" fmla="*/ 917 h 1017"/>
                <a:gd name="T22" fmla="*/ 352 w 590"/>
                <a:gd name="T23" fmla="*/ 772 h 1017"/>
                <a:gd name="T24" fmla="*/ 352 w 590"/>
                <a:gd name="T25" fmla="*/ 328 h 1017"/>
                <a:gd name="T26" fmla="*/ 589 w 590"/>
                <a:gd name="T27" fmla="*/ 328 h 1017"/>
                <a:gd name="T28" fmla="*/ 589 w 590"/>
                <a:gd name="T29" fmla="*/ 237 h 1017"/>
                <a:gd name="T30" fmla="*/ 352 w 590"/>
                <a:gd name="T31" fmla="*/ 237 h 1017"/>
                <a:gd name="T32" fmla="*/ 352 w 590"/>
                <a:gd name="T33" fmla="*/ 0 h 1017"/>
                <a:gd name="T34" fmla="*/ 141 w 590"/>
                <a:gd name="T35" fmla="*/ 0 h 1017"/>
                <a:gd name="T36" fmla="*/ 141 w 590"/>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0" h="1017">
                  <a:moveTo>
                    <a:pt x="141" y="237"/>
                  </a:moveTo>
                  <a:lnTo>
                    <a:pt x="0" y="237"/>
                  </a:lnTo>
                  <a:lnTo>
                    <a:pt x="0" y="328"/>
                  </a:lnTo>
                  <a:lnTo>
                    <a:pt x="141" y="328"/>
                  </a:lnTo>
                  <a:lnTo>
                    <a:pt x="141" y="797"/>
                  </a:lnTo>
                  <a:cubicBezTo>
                    <a:pt x="141" y="1000"/>
                    <a:pt x="269" y="1016"/>
                    <a:pt x="427" y="1016"/>
                  </a:cubicBezTo>
                  <a:cubicBezTo>
                    <a:pt x="464" y="1016"/>
                    <a:pt x="506" y="1012"/>
                    <a:pt x="551" y="1004"/>
                  </a:cubicBezTo>
                  <a:lnTo>
                    <a:pt x="564" y="1004"/>
                  </a:lnTo>
                  <a:lnTo>
                    <a:pt x="564" y="909"/>
                  </a:lnTo>
                  <a:lnTo>
                    <a:pt x="547" y="913"/>
                  </a:lnTo>
                  <a:cubicBezTo>
                    <a:pt x="531" y="917"/>
                    <a:pt x="510" y="917"/>
                    <a:pt x="485" y="917"/>
                  </a:cubicBezTo>
                  <a:cubicBezTo>
                    <a:pt x="361" y="917"/>
                    <a:pt x="352" y="880"/>
                    <a:pt x="352" y="772"/>
                  </a:cubicBezTo>
                  <a:lnTo>
                    <a:pt x="352" y="328"/>
                  </a:lnTo>
                  <a:lnTo>
                    <a:pt x="589" y="328"/>
                  </a:lnTo>
                  <a:lnTo>
                    <a:pt x="589" y="237"/>
                  </a:lnTo>
                  <a:lnTo>
                    <a:pt x="352" y="237"/>
                  </a:lnTo>
                  <a:lnTo>
                    <a:pt x="352" y="0"/>
                  </a:lnTo>
                  <a:lnTo>
                    <a:pt x="141" y="0"/>
                  </a:lnTo>
                  <a:lnTo>
                    <a:pt x="141" y="23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8" name="Freeform 22">
              <a:extLst>
                <a:ext uri="{FF2B5EF4-FFF2-40B4-BE49-F238E27FC236}">
                  <a16:creationId xmlns:a16="http://schemas.microsoft.com/office/drawing/2014/main" id="{FC0A6B0C-2650-EE46-903A-3A00341DB0E4}"/>
                </a:ext>
              </a:extLst>
            </p:cNvPr>
            <p:cNvSpPr>
              <a:spLocks noChangeArrowheads="1"/>
            </p:cNvSpPr>
            <p:nvPr/>
          </p:nvSpPr>
          <p:spPr bwMode="auto">
            <a:xfrm>
              <a:off x="6850063" y="4206875"/>
              <a:ext cx="331787" cy="274638"/>
            </a:xfrm>
            <a:custGeom>
              <a:avLst/>
              <a:gdLst>
                <a:gd name="T0" fmla="*/ 705 w 921"/>
                <a:gd name="T1" fmla="*/ 248 h 764"/>
                <a:gd name="T2" fmla="*/ 920 w 921"/>
                <a:gd name="T3" fmla="*/ 0 h 764"/>
                <a:gd name="T4" fmla="*/ 701 w 921"/>
                <a:gd name="T5" fmla="*/ 0 h 764"/>
                <a:gd name="T6" fmla="*/ 497 w 921"/>
                <a:gd name="T7" fmla="*/ 236 h 764"/>
                <a:gd name="T8" fmla="*/ 319 w 921"/>
                <a:gd name="T9" fmla="*/ 0 h 764"/>
                <a:gd name="T10" fmla="*/ 0 w 921"/>
                <a:gd name="T11" fmla="*/ 0 h 764"/>
                <a:gd name="T12" fmla="*/ 0 w 921"/>
                <a:gd name="T13" fmla="*/ 62 h 764"/>
                <a:gd name="T14" fmla="*/ 12 w 921"/>
                <a:gd name="T15" fmla="*/ 62 h 764"/>
                <a:gd name="T16" fmla="*/ 211 w 921"/>
                <a:gd name="T17" fmla="*/ 178 h 764"/>
                <a:gd name="T18" fmla="*/ 344 w 921"/>
                <a:gd name="T19" fmla="*/ 352 h 764"/>
                <a:gd name="T20" fmla="*/ 128 w 921"/>
                <a:gd name="T21" fmla="*/ 601 h 764"/>
                <a:gd name="T22" fmla="*/ 348 w 921"/>
                <a:gd name="T23" fmla="*/ 601 h 764"/>
                <a:gd name="T24" fmla="*/ 443 w 921"/>
                <a:gd name="T25" fmla="*/ 489 h 764"/>
                <a:gd name="T26" fmla="*/ 651 w 921"/>
                <a:gd name="T27" fmla="*/ 763 h 764"/>
                <a:gd name="T28" fmla="*/ 900 w 921"/>
                <a:gd name="T29" fmla="*/ 763 h 764"/>
                <a:gd name="T30" fmla="*/ 506 w 921"/>
                <a:gd name="T31" fmla="*/ 248 h 764"/>
                <a:gd name="T32" fmla="*/ 705 w 921"/>
                <a:gd name="T33" fmla="*/ 248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 h="764">
                  <a:moveTo>
                    <a:pt x="705" y="248"/>
                  </a:moveTo>
                  <a:lnTo>
                    <a:pt x="920" y="0"/>
                  </a:lnTo>
                  <a:lnTo>
                    <a:pt x="701" y="0"/>
                  </a:lnTo>
                  <a:lnTo>
                    <a:pt x="497" y="236"/>
                  </a:lnTo>
                  <a:lnTo>
                    <a:pt x="319" y="0"/>
                  </a:lnTo>
                  <a:lnTo>
                    <a:pt x="0" y="0"/>
                  </a:lnTo>
                  <a:lnTo>
                    <a:pt x="0" y="62"/>
                  </a:lnTo>
                  <a:lnTo>
                    <a:pt x="12" y="62"/>
                  </a:lnTo>
                  <a:cubicBezTo>
                    <a:pt x="120" y="70"/>
                    <a:pt x="145" y="87"/>
                    <a:pt x="211" y="178"/>
                  </a:cubicBezTo>
                  <a:lnTo>
                    <a:pt x="344" y="352"/>
                  </a:lnTo>
                  <a:lnTo>
                    <a:pt x="128" y="601"/>
                  </a:lnTo>
                  <a:lnTo>
                    <a:pt x="348" y="601"/>
                  </a:lnTo>
                  <a:lnTo>
                    <a:pt x="443" y="489"/>
                  </a:lnTo>
                  <a:lnTo>
                    <a:pt x="651" y="763"/>
                  </a:lnTo>
                  <a:lnTo>
                    <a:pt x="900" y="763"/>
                  </a:lnTo>
                  <a:lnTo>
                    <a:pt x="506" y="248"/>
                  </a:lnTo>
                  <a:lnTo>
                    <a:pt x="705" y="248"/>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sp>
          <p:nvSpPr>
            <p:cNvPr id="29" name="Freeform 23">
              <a:extLst>
                <a:ext uri="{FF2B5EF4-FFF2-40B4-BE49-F238E27FC236}">
                  <a16:creationId xmlns:a16="http://schemas.microsoft.com/office/drawing/2014/main" id="{B20E0327-FDB7-B64E-AC54-0011F59D99EA}"/>
                </a:ext>
              </a:extLst>
            </p:cNvPr>
            <p:cNvSpPr>
              <a:spLocks noChangeArrowheads="1"/>
            </p:cNvSpPr>
            <p:nvPr/>
          </p:nvSpPr>
          <p:spPr bwMode="auto">
            <a:xfrm>
              <a:off x="7175500" y="4010025"/>
              <a:ext cx="176213" cy="111125"/>
            </a:xfrm>
            <a:custGeom>
              <a:avLst/>
              <a:gdLst>
                <a:gd name="T0" fmla="*/ 224 w 490"/>
                <a:gd name="T1" fmla="*/ 307 h 308"/>
                <a:gd name="T2" fmla="*/ 0 w 490"/>
                <a:gd name="T3" fmla="*/ 307 h 308"/>
                <a:gd name="T4" fmla="*/ 269 w 490"/>
                <a:gd name="T5" fmla="*/ 0 h 308"/>
                <a:gd name="T6" fmla="*/ 489 w 490"/>
                <a:gd name="T7" fmla="*/ 0 h 308"/>
                <a:gd name="T8" fmla="*/ 224 w 490"/>
                <a:gd name="T9" fmla="*/ 307 h 308"/>
              </a:gdLst>
              <a:ahLst/>
              <a:cxnLst>
                <a:cxn ang="0">
                  <a:pos x="T0" y="T1"/>
                </a:cxn>
                <a:cxn ang="0">
                  <a:pos x="T2" y="T3"/>
                </a:cxn>
                <a:cxn ang="0">
                  <a:pos x="T4" y="T5"/>
                </a:cxn>
                <a:cxn ang="0">
                  <a:pos x="T6" y="T7"/>
                </a:cxn>
                <a:cxn ang="0">
                  <a:pos x="T8" y="T9"/>
                </a:cxn>
              </a:cxnLst>
              <a:rect l="0" t="0" r="r" b="b"/>
              <a:pathLst>
                <a:path w="490" h="308">
                  <a:moveTo>
                    <a:pt x="224" y="307"/>
                  </a:moveTo>
                  <a:lnTo>
                    <a:pt x="0" y="307"/>
                  </a:lnTo>
                  <a:lnTo>
                    <a:pt x="269" y="0"/>
                  </a:lnTo>
                  <a:lnTo>
                    <a:pt x="489" y="0"/>
                  </a:lnTo>
                  <a:lnTo>
                    <a:pt x="224" y="307"/>
                  </a:lnTo>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b="0" i="0">
                <a:solidFill>
                  <a:srgbClr val="414141"/>
                </a:solidFill>
                <a:latin typeface="Neue Haas Grotesk Text Pro" panose="020B0504020202020204" pitchFamily="34" charset="77"/>
              </a:endParaRPr>
            </a:p>
          </p:txBody>
        </p:sp>
      </p:grpSp>
    </p:spTree>
    <p:extLst>
      <p:ext uri="{BB962C8B-B14F-4D97-AF65-F5344CB8AC3E}">
        <p14:creationId xmlns:p14="http://schemas.microsoft.com/office/powerpoint/2010/main" val="333866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y Gradient with P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C8EF43-ADBA-9B43-B9E5-196B9173912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0" y="0"/>
            <a:ext cx="9144000" cy="5143500"/>
          </a:xfrm>
          <a:prstGeom prst="rect">
            <a:avLst/>
          </a:prstGeom>
        </p:spPr>
      </p:pic>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n-GB"/>
              <a:t>Click icon to add picture</a:t>
            </a:r>
            <a:endParaRPr lang="en-US"/>
          </a:p>
        </p:txBody>
      </p:sp>
    </p:spTree>
    <p:extLst>
      <p:ext uri="{BB962C8B-B14F-4D97-AF65-F5344CB8AC3E}">
        <p14:creationId xmlns:p14="http://schemas.microsoft.com/office/powerpoint/2010/main" val="28330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d Gradient with Pic">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D3D54470-EBBD-8246-92F1-D9F4A853D2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0" y="0"/>
            <a:ext cx="9144000" cy="5143500"/>
          </a:xfrm>
          <a:prstGeom prst="rect">
            <a:avLst/>
          </a:prstGeom>
        </p:spPr>
      </p:pic>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n-GB"/>
              <a:t>Click icon to add picture</a:t>
            </a:r>
            <a:endParaRPr lang="en-US"/>
          </a:p>
        </p:txBody>
      </p:sp>
    </p:spTree>
    <p:extLst>
      <p:ext uri="{BB962C8B-B14F-4D97-AF65-F5344CB8AC3E}">
        <p14:creationId xmlns:p14="http://schemas.microsoft.com/office/powerpoint/2010/main" val="23179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Gradient with Pic">
    <p:spTree>
      <p:nvGrpSpPr>
        <p:cNvPr id="1" name=""/>
        <p:cNvGrpSpPr/>
        <p:nvPr/>
      </p:nvGrpSpPr>
      <p:grpSpPr>
        <a:xfrm>
          <a:off x="0" y="0"/>
          <a:ext cx="0" cy="0"/>
          <a:chOff x="0" y="0"/>
          <a:chExt cx="0" cy="0"/>
        </a:xfrm>
      </p:grpSpPr>
      <p:sp>
        <p:nvSpPr>
          <p:cNvPr id="6" name="Image Shade">
            <a:extLst>
              <a:ext uri="{FF2B5EF4-FFF2-40B4-BE49-F238E27FC236}">
                <a16:creationId xmlns:a16="http://schemas.microsoft.com/office/drawing/2014/main" id="{940D0F7B-0E91-9F46-BF33-3B03189737F9}"/>
              </a:ext>
            </a:extLst>
          </p:cNvPr>
          <p:cNvSpPr/>
          <p:nvPr userDrawn="1"/>
        </p:nvSpPr>
        <p:spPr>
          <a:xfrm>
            <a:off x="-2" y="0"/>
            <a:ext cx="9144002" cy="5143500"/>
          </a:xfrm>
          <a:prstGeom prst="rect">
            <a:avLst/>
          </a:prstGeom>
          <a:gradFill flip="none" rotWithShape="1">
            <a:gsLst>
              <a:gs pos="0">
                <a:schemeClr val="accent3"/>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n-GB"/>
              <a:t>Click icon to add picture</a:t>
            </a:r>
            <a:endParaRPr lang="en-US"/>
          </a:p>
        </p:txBody>
      </p:sp>
    </p:spTree>
    <p:extLst>
      <p:ext uri="{BB962C8B-B14F-4D97-AF65-F5344CB8AC3E}">
        <p14:creationId xmlns:p14="http://schemas.microsoft.com/office/powerpoint/2010/main" val="28848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Gray Gradient with P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C8EF43-ADBA-9B43-B9E5-196B9173912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0" y="0"/>
            <a:ext cx="9144000" cy="5143500"/>
          </a:xfrm>
          <a:prstGeom prst="rect">
            <a:avLst/>
          </a:prstGeom>
        </p:spPr>
      </p:pic>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n-GB"/>
              <a:t>Click icon to add picture</a:t>
            </a:r>
            <a:endParaRPr lang="en-US"/>
          </a:p>
        </p:txBody>
      </p:sp>
    </p:spTree>
    <p:extLst>
      <p:ext uri="{BB962C8B-B14F-4D97-AF65-F5344CB8AC3E}">
        <p14:creationId xmlns:p14="http://schemas.microsoft.com/office/powerpoint/2010/main" val="26505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Gray Gradient with Pic">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19D170F-220E-5548-9F0F-A01CABD5A097}"/>
              </a:ext>
            </a:extLst>
          </p:cNvPr>
          <p:cNvSpPr/>
          <p:nvPr userDrawn="1"/>
        </p:nvSpPr>
        <p:spPr>
          <a:xfrm>
            <a:off x="0" y="0"/>
            <a:ext cx="9153144"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n-GB"/>
              <a:t>Click icon to add picture</a:t>
            </a:r>
            <a:endParaRPr lang="en-US"/>
          </a:p>
        </p:txBody>
      </p:sp>
      <p:sp>
        <p:nvSpPr>
          <p:cNvPr id="7" name="TextBox 6">
            <a:extLst>
              <a:ext uri="{FF2B5EF4-FFF2-40B4-BE49-F238E27FC236}">
                <a16:creationId xmlns:a16="http://schemas.microsoft.com/office/drawing/2014/main" id="{B8BF603C-6D95-C646-A0C1-C11A59674A0A}"/>
              </a:ext>
            </a:extLst>
          </p:cNvPr>
          <p:cNvSpPr txBox="1"/>
          <p:nvPr userDrawn="1"/>
        </p:nvSpPr>
        <p:spPr>
          <a:xfrm>
            <a:off x="1611" y="4913335"/>
            <a:ext cx="316112" cy="215444"/>
          </a:xfrm>
          <a:prstGeom prst="rect">
            <a:avLst/>
          </a:prstGeom>
          <a:noFill/>
        </p:spPr>
        <p:txBody>
          <a:bodyPr wrap="none" rtlCol="0">
            <a:spAutoFit/>
          </a:bodyPr>
          <a:lstStyle/>
          <a:p>
            <a:pPr algn="l"/>
            <a:fld id="{111F478C-84AE-4601-9BE4-60468A3A6C06}" type="slidenum">
              <a:rPr lang="en-US" sz="800" b="0" i="0" smtClean="0">
                <a:solidFill>
                  <a:schemeClr val="tx1">
                    <a:alpha val="50000"/>
                  </a:schemeClr>
                </a:solidFill>
                <a:latin typeface="Neue Haas Grotesk Text Pro" panose="020B0504020202020204" pitchFamily="34" charset="77"/>
              </a:rPr>
              <a:pPr algn="l"/>
              <a:t>‹#›</a:t>
            </a:fld>
            <a:endParaRPr lang="en-US" sz="800" b="0" i="0">
              <a:solidFill>
                <a:schemeClr val="tx1">
                  <a:alpha val="50000"/>
                </a:schemeClr>
              </a:solidFill>
              <a:latin typeface="Neue Haas Grotesk Text Pro" panose="020B0504020202020204" pitchFamily="34" charset="77"/>
            </a:endParaRPr>
          </a:p>
        </p:txBody>
      </p:sp>
      <p:sp>
        <p:nvSpPr>
          <p:cNvPr id="34" name="TextBox 33">
            <a:extLst>
              <a:ext uri="{FF2B5EF4-FFF2-40B4-BE49-F238E27FC236}">
                <a16:creationId xmlns:a16="http://schemas.microsoft.com/office/drawing/2014/main" id="{438F8845-5EBD-554C-814E-177DC6E3C7AC}"/>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pic>
        <p:nvPicPr>
          <p:cNvPr id="2" name="Graphic 1">
            <a:extLst>
              <a:ext uri="{FF2B5EF4-FFF2-40B4-BE49-F238E27FC236}">
                <a16:creationId xmlns:a16="http://schemas.microsoft.com/office/drawing/2014/main" id="{21DE3BC8-437A-E863-182E-512B9358D3E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2"/>
            <a:ext cx="1627198" cy="813599"/>
          </a:xfrm>
          <a:prstGeom prst="rect">
            <a:avLst/>
          </a:prstGeom>
        </p:spPr>
      </p:pic>
    </p:spTree>
    <p:extLst>
      <p:ext uri="{BB962C8B-B14F-4D97-AF65-F5344CB8AC3E}">
        <p14:creationId xmlns:p14="http://schemas.microsoft.com/office/powerpoint/2010/main" val="40378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allery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E400-6BC1-E64A-8478-6831B7A08AF2}"/>
              </a:ext>
            </a:extLst>
          </p:cNvPr>
          <p:cNvSpPr>
            <a:spLocks noGrp="1"/>
          </p:cNvSpPr>
          <p:nvPr>
            <p:ph type="title"/>
          </p:nvPr>
        </p:nvSpPr>
        <p:spPr/>
        <p:txBody>
          <a:bodyPr/>
          <a:lstStyle/>
          <a:p>
            <a:r>
              <a:rPr lang="en-GB"/>
              <a:t>Click to edit Master title style</a:t>
            </a:r>
            <a:endParaRPr lang="en-US"/>
          </a:p>
        </p:txBody>
      </p:sp>
      <p:sp>
        <p:nvSpPr>
          <p:cNvPr id="3" name="Picture Placeholder 7">
            <a:extLst>
              <a:ext uri="{FF2B5EF4-FFF2-40B4-BE49-F238E27FC236}">
                <a16:creationId xmlns:a16="http://schemas.microsoft.com/office/drawing/2014/main" id="{EE888CFF-2BFE-0744-825D-49559CF9484B}"/>
              </a:ext>
            </a:extLst>
          </p:cNvPr>
          <p:cNvSpPr>
            <a:spLocks noGrp="1"/>
          </p:cNvSpPr>
          <p:nvPr>
            <p:ph type="pic" sz="quarter" idx="15"/>
          </p:nvPr>
        </p:nvSpPr>
        <p:spPr>
          <a:xfrm>
            <a:off x="6163057" y="2826900"/>
            <a:ext cx="2843784" cy="1910018"/>
          </a:xfrm>
          <a:prstGeom prst="rect">
            <a:avLst/>
          </a:prstGeom>
          <a:solidFill>
            <a:schemeClr val="accent4"/>
          </a:solidFill>
          <a:effectLst/>
        </p:spPr>
        <p:txBody>
          <a:bodyPr/>
          <a:lstStyle>
            <a:lvl1pPr marL="0" indent="0">
              <a:buNone/>
              <a:defRPr/>
            </a:lvl1pPr>
          </a:lstStyle>
          <a:p>
            <a:r>
              <a:rPr lang="en-GB"/>
              <a:t>Click icon to add picture</a:t>
            </a:r>
            <a:endParaRPr lang="en-US"/>
          </a:p>
        </p:txBody>
      </p:sp>
      <p:sp>
        <p:nvSpPr>
          <p:cNvPr id="4" name="Text Placeholder 2">
            <a:extLst>
              <a:ext uri="{FF2B5EF4-FFF2-40B4-BE49-F238E27FC236}">
                <a16:creationId xmlns:a16="http://schemas.microsoft.com/office/drawing/2014/main" id="{7EE04616-DBAD-004F-8DB8-5FA017DD3016}"/>
              </a:ext>
            </a:extLst>
          </p:cNvPr>
          <p:cNvSpPr>
            <a:spLocks noGrp="1"/>
          </p:cNvSpPr>
          <p:nvPr>
            <p:ph type="body" sz="quarter" idx="16" hasCustomPrompt="1"/>
          </p:nvPr>
        </p:nvSpPr>
        <p:spPr>
          <a:xfrm>
            <a:off x="6382908" y="4059175"/>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5" name="Text Placeholder 2">
            <a:extLst>
              <a:ext uri="{FF2B5EF4-FFF2-40B4-BE49-F238E27FC236}">
                <a16:creationId xmlns:a16="http://schemas.microsoft.com/office/drawing/2014/main" id="{A2027F03-828B-8344-846D-60B726A8D6E7}"/>
              </a:ext>
            </a:extLst>
          </p:cNvPr>
          <p:cNvSpPr>
            <a:spLocks noGrp="1"/>
          </p:cNvSpPr>
          <p:nvPr>
            <p:ph type="body" sz="quarter" idx="18" hasCustomPrompt="1"/>
          </p:nvPr>
        </p:nvSpPr>
        <p:spPr>
          <a:xfrm>
            <a:off x="6382908" y="4410440"/>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6" name="Picture Placeholder 7">
            <a:extLst>
              <a:ext uri="{FF2B5EF4-FFF2-40B4-BE49-F238E27FC236}">
                <a16:creationId xmlns:a16="http://schemas.microsoft.com/office/drawing/2014/main" id="{7684E943-BF3A-C440-9E36-8336E6625DC8}"/>
              </a:ext>
            </a:extLst>
          </p:cNvPr>
          <p:cNvSpPr>
            <a:spLocks noGrp="1"/>
          </p:cNvSpPr>
          <p:nvPr>
            <p:ph type="pic" sz="quarter" idx="19"/>
          </p:nvPr>
        </p:nvSpPr>
        <p:spPr>
          <a:xfrm>
            <a:off x="3182114" y="2825496"/>
            <a:ext cx="2843784" cy="1910018"/>
          </a:xfrm>
          <a:prstGeom prst="rect">
            <a:avLst/>
          </a:prstGeom>
          <a:solidFill>
            <a:srgbClr val="001933"/>
          </a:solidFill>
          <a:effectLst/>
        </p:spPr>
        <p:txBody>
          <a:bodyPr/>
          <a:lstStyle>
            <a:lvl1pPr marL="0" indent="0">
              <a:buNone/>
              <a:defRPr/>
            </a:lvl1pPr>
          </a:lstStyle>
          <a:p>
            <a:r>
              <a:rPr lang="en-GB"/>
              <a:t>Click icon to add picture</a:t>
            </a:r>
            <a:endParaRPr lang="en-US"/>
          </a:p>
        </p:txBody>
      </p:sp>
      <p:sp>
        <p:nvSpPr>
          <p:cNvPr id="7" name="Text Placeholder 2">
            <a:extLst>
              <a:ext uri="{FF2B5EF4-FFF2-40B4-BE49-F238E27FC236}">
                <a16:creationId xmlns:a16="http://schemas.microsoft.com/office/drawing/2014/main" id="{71A148BF-537A-FF4C-91FA-9CFE927FD594}"/>
              </a:ext>
            </a:extLst>
          </p:cNvPr>
          <p:cNvSpPr>
            <a:spLocks noGrp="1"/>
          </p:cNvSpPr>
          <p:nvPr>
            <p:ph type="body" sz="quarter" idx="20" hasCustomPrompt="1"/>
          </p:nvPr>
        </p:nvSpPr>
        <p:spPr>
          <a:xfrm>
            <a:off x="3401965" y="4057771"/>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8" name="Text Placeholder 2">
            <a:extLst>
              <a:ext uri="{FF2B5EF4-FFF2-40B4-BE49-F238E27FC236}">
                <a16:creationId xmlns:a16="http://schemas.microsoft.com/office/drawing/2014/main" id="{846F506E-2077-0F49-B7D6-4A9E8C420A47}"/>
              </a:ext>
            </a:extLst>
          </p:cNvPr>
          <p:cNvSpPr>
            <a:spLocks noGrp="1"/>
          </p:cNvSpPr>
          <p:nvPr>
            <p:ph type="body" sz="quarter" idx="21" hasCustomPrompt="1"/>
          </p:nvPr>
        </p:nvSpPr>
        <p:spPr>
          <a:xfrm>
            <a:off x="3401965" y="4409036"/>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9" name="Picture Placeholder 7">
            <a:extLst>
              <a:ext uri="{FF2B5EF4-FFF2-40B4-BE49-F238E27FC236}">
                <a16:creationId xmlns:a16="http://schemas.microsoft.com/office/drawing/2014/main" id="{053EA1A7-DE08-5443-8CD2-5E80F9877FFB}"/>
              </a:ext>
            </a:extLst>
          </p:cNvPr>
          <p:cNvSpPr>
            <a:spLocks noGrp="1"/>
          </p:cNvSpPr>
          <p:nvPr>
            <p:ph type="pic" sz="quarter" idx="22"/>
          </p:nvPr>
        </p:nvSpPr>
        <p:spPr>
          <a:xfrm>
            <a:off x="201171" y="2824092"/>
            <a:ext cx="2843784" cy="1910018"/>
          </a:xfrm>
          <a:prstGeom prst="rect">
            <a:avLst/>
          </a:prstGeom>
          <a:solidFill>
            <a:srgbClr val="B4B4BC"/>
          </a:solidFill>
          <a:effectLst/>
        </p:spPr>
        <p:txBody>
          <a:bodyPr/>
          <a:lstStyle>
            <a:lvl1pPr marL="0" indent="0">
              <a:buNone/>
              <a:defRPr/>
            </a:lvl1pPr>
          </a:lstStyle>
          <a:p>
            <a:r>
              <a:rPr lang="en-GB"/>
              <a:t>Click icon to add picture</a:t>
            </a:r>
            <a:endParaRPr lang="en-US"/>
          </a:p>
        </p:txBody>
      </p:sp>
      <p:sp>
        <p:nvSpPr>
          <p:cNvPr id="10" name="Text Placeholder 2">
            <a:extLst>
              <a:ext uri="{FF2B5EF4-FFF2-40B4-BE49-F238E27FC236}">
                <a16:creationId xmlns:a16="http://schemas.microsoft.com/office/drawing/2014/main" id="{078CF79D-4067-914F-9A2B-CB48821A8AD7}"/>
              </a:ext>
            </a:extLst>
          </p:cNvPr>
          <p:cNvSpPr>
            <a:spLocks noGrp="1"/>
          </p:cNvSpPr>
          <p:nvPr>
            <p:ph type="body" sz="quarter" idx="23" hasCustomPrompt="1"/>
          </p:nvPr>
        </p:nvSpPr>
        <p:spPr>
          <a:xfrm>
            <a:off x="421022" y="4052263"/>
            <a:ext cx="2174332" cy="350605"/>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1" name="Text Placeholder 2">
            <a:extLst>
              <a:ext uri="{FF2B5EF4-FFF2-40B4-BE49-F238E27FC236}">
                <a16:creationId xmlns:a16="http://schemas.microsoft.com/office/drawing/2014/main" id="{288A013E-D6B9-3A48-B17C-E6BAAE0F98E6}"/>
              </a:ext>
            </a:extLst>
          </p:cNvPr>
          <p:cNvSpPr>
            <a:spLocks noGrp="1"/>
          </p:cNvSpPr>
          <p:nvPr>
            <p:ph type="body" sz="quarter" idx="24" hasCustomPrompt="1"/>
          </p:nvPr>
        </p:nvSpPr>
        <p:spPr>
          <a:xfrm>
            <a:off x="421022" y="4407632"/>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2" name="Picture Placeholder 7">
            <a:extLst>
              <a:ext uri="{FF2B5EF4-FFF2-40B4-BE49-F238E27FC236}">
                <a16:creationId xmlns:a16="http://schemas.microsoft.com/office/drawing/2014/main" id="{CEF55DBB-B3CC-C347-BD0E-29F1F62AAF7C}"/>
              </a:ext>
            </a:extLst>
          </p:cNvPr>
          <p:cNvSpPr>
            <a:spLocks noGrp="1"/>
          </p:cNvSpPr>
          <p:nvPr>
            <p:ph type="pic" sz="quarter" idx="25"/>
          </p:nvPr>
        </p:nvSpPr>
        <p:spPr>
          <a:xfrm>
            <a:off x="6163057" y="815608"/>
            <a:ext cx="2843784" cy="1910018"/>
          </a:xfrm>
          <a:prstGeom prst="rect">
            <a:avLst/>
          </a:prstGeom>
          <a:solidFill>
            <a:schemeClr val="accent2"/>
          </a:solidFill>
          <a:effectLst/>
        </p:spPr>
        <p:txBody>
          <a:bodyPr/>
          <a:lstStyle>
            <a:lvl1pPr marL="0" indent="0">
              <a:buNone/>
              <a:defRPr/>
            </a:lvl1pPr>
          </a:lstStyle>
          <a:p>
            <a:r>
              <a:rPr lang="en-GB"/>
              <a:t>Click icon to add picture</a:t>
            </a:r>
            <a:endParaRPr lang="en-US"/>
          </a:p>
        </p:txBody>
      </p:sp>
      <p:sp>
        <p:nvSpPr>
          <p:cNvPr id="13" name="Text Placeholder 2">
            <a:extLst>
              <a:ext uri="{FF2B5EF4-FFF2-40B4-BE49-F238E27FC236}">
                <a16:creationId xmlns:a16="http://schemas.microsoft.com/office/drawing/2014/main" id="{F79B057E-2AB3-334B-B69A-342EF75769AB}"/>
              </a:ext>
            </a:extLst>
          </p:cNvPr>
          <p:cNvSpPr>
            <a:spLocks noGrp="1"/>
          </p:cNvSpPr>
          <p:nvPr>
            <p:ph type="body" sz="quarter" idx="26" hasCustomPrompt="1"/>
          </p:nvPr>
        </p:nvSpPr>
        <p:spPr>
          <a:xfrm>
            <a:off x="6382908" y="2047883"/>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4" name="Text Placeholder 2">
            <a:extLst>
              <a:ext uri="{FF2B5EF4-FFF2-40B4-BE49-F238E27FC236}">
                <a16:creationId xmlns:a16="http://schemas.microsoft.com/office/drawing/2014/main" id="{8643242E-5523-834A-B4AE-01CDF8342184}"/>
              </a:ext>
            </a:extLst>
          </p:cNvPr>
          <p:cNvSpPr>
            <a:spLocks noGrp="1"/>
          </p:cNvSpPr>
          <p:nvPr>
            <p:ph type="body" sz="quarter" idx="27" hasCustomPrompt="1"/>
          </p:nvPr>
        </p:nvSpPr>
        <p:spPr>
          <a:xfrm>
            <a:off x="6382908" y="2399148"/>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5" name="Picture Placeholder 7">
            <a:extLst>
              <a:ext uri="{FF2B5EF4-FFF2-40B4-BE49-F238E27FC236}">
                <a16:creationId xmlns:a16="http://schemas.microsoft.com/office/drawing/2014/main" id="{C6498435-F3DB-AD49-9384-AAB5705A8DD7}"/>
              </a:ext>
            </a:extLst>
          </p:cNvPr>
          <p:cNvSpPr>
            <a:spLocks noGrp="1"/>
          </p:cNvSpPr>
          <p:nvPr>
            <p:ph type="pic" sz="quarter" idx="28"/>
          </p:nvPr>
        </p:nvSpPr>
        <p:spPr>
          <a:xfrm>
            <a:off x="3182114" y="814204"/>
            <a:ext cx="2843784" cy="1910018"/>
          </a:xfrm>
          <a:prstGeom prst="rect">
            <a:avLst/>
          </a:prstGeom>
          <a:solidFill>
            <a:schemeClr val="tx1"/>
          </a:solidFill>
          <a:effectLst/>
        </p:spPr>
        <p:txBody>
          <a:bodyPr/>
          <a:lstStyle>
            <a:lvl1pPr marL="0" indent="0">
              <a:buNone/>
              <a:defRPr/>
            </a:lvl1pPr>
          </a:lstStyle>
          <a:p>
            <a:r>
              <a:rPr lang="en-GB"/>
              <a:t>Click icon to add picture</a:t>
            </a:r>
            <a:endParaRPr lang="en-US"/>
          </a:p>
        </p:txBody>
      </p:sp>
      <p:sp>
        <p:nvSpPr>
          <p:cNvPr id="16" name="Text Placeholder 2">
            <a:extLst>
              <a:ext uri="{FF2B5EF4-FFF2-40B4-BE49-F238E27FC236}">
                <a16:creationId xmlns:a16="http://schemas.microsoft.com/office/drawing/2014/main" id="{F5B56A4E-A819-8C4A-AC58-6BB2E301E8F3}"/>
              </a:ext>
            </a:extLst>
          </p:cNvPr>
          <p:cNvSpPr>
            <a:spLocks noGrp="1"/>
          </p:cNvSpPr>
          <p:nvPr>
            <p:ph type="body" sz="quarter" idx="29" hasCustomPrompt="1"/>
          </p:nvPr>
        </p:nvSpPr>
        <p:spPr>
          <a:xfrm>
            <a:off x="3401965" y="2046479"/>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7" name="Text Placeholder 2">
            <a:extLst>
              <a:ext uri="{FF2B5EF4-FFF2-40B4-BE49-F238E27FC236}">
                <a16:creationId xmlns:a16="http://schemas.microsoft.com/office/drawing/2014/main" id="{B57E2C8D-0AC1-104B-AA97-1F0F12F38D31}"/>
              </a:ext>
            </a:extLst>
          </p:cNvPr>
          <p:cNvSpPr>
            <a:spLocks noGrp="1"/>
          </p:cNvSpPr>
          <p:nvPr>
            <p:ph type="body" sz="quarter" idx="30" hasCustomPrompt="1"/>
          </p:nvPr>
        </p:nvSpPr>
        <p:spPr>
          <a:xfrm>
            <a:off x="3401965" y="2397744"/>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8" name="Picture Placeholder 7">
            <a:extLst>
              <a:ext uri="{FF2B5EF4-FFF2-40B4-BE49-F238E27FC236}">
                <a16:creationId xmlns:a16="http://schemas.microsoft.com/office/drawing/2014/main" id="{B0F496A8-2D58-A442-9137-09641E1D4F76}"/>
              </a:ext>
            </a:extLst>
          </p:cNvPr>
          <p:cNvSpPr>
            <a:spLocks noGrp="1"/>
          </p:cNvSpPr>
          <p:nvPr>
            <p:ph type="pic" sz="quarter" idx="31"/>
          </p:nvPr>
        </p:nvSpPr>
        <p:spPr>
          <a:xfrm>
            <a:off x="201171" y="812800"/>
            <a:ext cx="2843784" cy="1910018"/>
          </a:xfrm>
          <a:prstGeom prst="rect">
            <a:avLst/>
          </a:prstGeom>
          <a:solidFill>
            <a:srgbClr val="00477B"/>
          </a:solidFill>
          <a:effectLst/>
        </p:spPr>
        <p:txBody>
          <a:bodyPr/>
          <a:lstStyle>
            <a:lvl1pPr marL="0" indent="0">
              <a:buNone/>
              <a:defRPr/>
            </a:lvl1pPr>
          </a:lstStyle>
          <a:p>
            <a:r>
              <a:rPr lang="en-GB"/>
              <a:t>Click icon to add picture</a:t>
            </a:r>
            <a:endParaRPr lang="en-US"/>
          </a:p>
        </p:txBody>
      </p:sp>
      <p:sp>
        <p:nvSpPr>
          <p:cNvPr id="19" name="Text Placeholder 2">
            <a:extLst>
              <a:ext uri="{FF2B5EF4-FFF2-40B4-BE49-F238E27FC236}">
                <a16:creationId xmlns:a16="http://schemas.microsoft.com/office/drawing/2014/main" id="{6D0DDEE2-1C13-A841-BFFC-C188B59F463F}"/>
              </a:ext>
            </a:extLst>
          </p:cNvPr>
          <p:cNvSpPr>
            <a:spLocks noGrp="1"/>
          </p:cNvSpPr>
          <p:nvPr>
            <p:ph type="body" sz="quarter" idx="32" hasCustomPrompt="1"/>
          </p:nvPr>
        </p:nvSpPr>
        <p:spPr>
          <a:xfrm>
            <a:off x="421022" y="2045075"/>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20" name="Text Placeholder 2">
            <a:extLst>
              <a:ext uri="{FF2B5EF4-FFF2-40B4-BE49-F238E27FC236}">
                <a16:creationId xmlns:a16="http://schemas.microsoft.com/office/drawing/2014/main" id="{82FE8DC9-2483-3047-B15D-B23164609A7F}"/>
              </a:ext>
            </a:extLst>
          </p:cNvPr>
          <p:cNvSpPr>
            <a:spLocks noGrp="1"/>
          </p:cNvSpPr>
          <p:nvPr>
            <p:ph type="body" sz="quarter" idx="33" hasCustomPrompt="1"/>
          </p:nvPr>
        </p:nvSpPr>
        <p:spPr>
          <a:xfrm>
            <a:off x="421022" y="2396340"/>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309992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allery Photo Til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Picture Placeholder 7">
            <a:extLst>
              <a:ext uri="{FF2B5EF4-FFF2-40B4-BE49-F238E27FC236}">
                <a16:creationId xmlns:a16="http://schemas.microsoft.com/office/drawing/2014/main" id="{7307512B-76EF-9645-9A49-2D7D690BE207}"/>
              </a:ext>
            </a:extLst>
          </p:cNvPr>
          <p:cNvSpPr>
            <a:spLocks noGrp="1"/>
          </p:cNvSpPr>
          <p:nvPr>
            <p:ph type="pic" sz="quarter" idx="15"/>
          </p:nvPr>
        </p:nvSpPr>
        <p:spPr>
          <a:xfrm>
            <a:off x="6163057" y="2606243"/>
            <a:ext cx="2843784" cy="2261307"/>
          </a:xfrm>
          <a:prstGeom prst="rect">
            <a:avLst/>
          </a:prstGeom>
          <a:solidFill>
            <a:schemeClr val="accent4"/>
          </a:solidFill>
          <a:effectLst/>
        </p:spPr>
        <p:txBody>
          <a:bodyPr/>
          <a:lstStyle>
            <a:lvl1pPr marL="0" indent="0">
              <a:buNone/>
              <a:defRPr/>
            </a:lvl1pPr>
          </a:lstStyle>
          <a:p>
            <a:r>
              <a:rPr lang="en-GB"/>
              <a:t>Click icon to add picture</a:t>
            </a:r>
            <a:endParaRPr lang="en-US"/>
          </a:p>
        </p:txBody>
      </p:sp>
      <p:sp>
        <p:nvSpPr>
          <p:cNvPr id="4" name="Text Placeholder 2">
            <a:extLst>
              <a:ext uri="{FF2B5EF4-FFF2-40B4-BE49-F238E27FC236}">
                <a16:creationId xmlns:a16="http://schemas.microsoft.com/office/drawing/2014/main" id="{E76E9A7C-8D4F-7E44-920E-93D227D3F10C}"/>
              </a:ext>
            </a:extLst>
          </p:cNvPr>
          <p:cNvSpPr>
            <a:spLocks noGrp="1"/>
          </p:cNvSpPr>
          <p:nvPr>
            <p:ph type="body" sz="quarter" idx="16" hasCustomPrompt="1"/>
          </p:nvPr>
        </p:nvSpPr>
        <p:spPr>
          <a:xfrm>
            <a:off x="6382908" y="4189807"/>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5" name="Text Placeholder 2">
            <a:extLst>
              <a:ext uri="{FF2B5EF4-FFF2-40B4-BE49-F238E27FC236}">
                <a16:creationId xmlns:a16="http://schemas.microsoft.com/office/drawing/2014/main" id="{EF32DE9C-692A-4646-8D08-E79437110B5E}"/>
              </a:ext>
            </a:extLst>
          </p:cNvPr>
          <p:cNvSpPr>
            <a:spLocks noGrp="1"/>
          </p:cNvSpPr>
          <p:nvPr>
            <p:ph type="body" sz="quarter" idx="18" hasCustomPrompt="1"/>
          </p:nvPr>
        </p:nvSpPr>
        <p:spPr>
          <a:xfrm>
            <a:off x="6382908" y="4541072"/>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6" name="Picture Placeholder 7">
            <a:extLst>
              <a:ext uri="{FF2B5EF4-FFF2-40B4-BE49-F238E27FC236}">
                <a16:creationId xmlns:a16="http://schemas.microsoft.com/office/drawing/2014/main" id="{A3E62F3F-45D9-1F45-92CB-D9FEC60CEFB1}"/>
              </a:ext>
            </a:extLst>
          </p:cNvPr>
          <p:cNvSpPr>
            <a:spLocks noGrp="1"/>
          </p:cNvSpPr>
          <p:nvPr>
            <p:ph type="pic" sz="quarter" idx="19"/>
          </p:nvPr>
        </p:nvSpPr>
        <p:spPr>
          <a:xfrm>
            <a:off x="3182114" y="2604839"/>
            <a:ext cx="2843784" cy="2261307"/>
          </a:xfrm>
          <a:prstGeom prst="rect">
            <a:avLst/>
          </a:prstGeom>
          <a:solidFill>
            <a:srgbClr val="001933"/>
          </a:solidFill>
          <a:effectLst/>
        </p:spPr>
        <p:txBody>
          <a:bodyPr/>
          <a:lstStyle>
            <a:lvl1pPr marL="0" indent="0">
              <a:buNone/>
              <a:defRPr/>
            </a:lvl1pPr>
          </a:lstStyle>
          <a:p>
            <a:r>
              <a:rPr lang="en-GB"/>
              <a:t>Click icon to add picture</a:t>
            </a:r>
            <a:endParaRPr lang="en-US"/>
          </a:p>
        </p:txBody>
      </p:sp>
      <p:sp>
        <p:nvSpPr>
          <p:cNvPr id="7" name="Text Placeholder 2">
            <a:extLst>
              <a:ext uri="{FF2B5EF4-FFF2-40B4-BE49-F238E27FC236}">
                <a16:creationId xmlns:a16="http://schemas.microsoft.com/office/drawing/2014/main" id="{F0055207-2121-7E48-9072-E9D178DB0699}"/>
              </a:ext>
            </a:extLst>
          </p:cNvPr>
          <p:cNvSpPr>
            <a:spLocks noGrp="1"/>
          </p:cNvSpPr>
          <p:nvPr>
            <p:ph type="body" sz="quarter" idx="20" hasCustomPrompt="1"/>
          </p:nvPr>
        </p:nvSpPr>
        <p:spPr>
          <a:xfrm>
            <a:off x="3401965" y="4188403"/>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8" name="Text Placeholder 2">
            <a:extLst>
              <a:ext uri="{FF2B5EF4-FFF2-40B4-BE49-F238E27FC236}">
                <a16:creationId xmlns:a16="http://schemas.microsoft.com/office/drawing/2014/main" id="{58EF39B7-A35F-9D4B-BF8A-190CC38138DB}"/>
              </a:ext>
            </a:extLst>
          </p:cNvPr>
          <p:cNvSpPr>
            <a:spLocks noGrp="1"/>
          </p:cNvSpPr>
          <p:nvPr>
            <p:ph type="body" sz="quarter" idx="21" hasCustomPrompt="1"/>
          </p:nvPr>
        </p:nvSpPr>
        <p:spPr>
          <a:xfrm>
            <a:off x="3401965" y="4539668"/>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9" name="Picture Placeholder 7">
            <a:extLst>
              <a:ext uri="{FF2B5EF4-FFF2-40B4-BE49-F238E27FC236}">
                <a16:creationId xmlns:a16="http://schemas.microsoft.com/office/drawing/2014/main" id="{82C92BD9-E2E3-6C4A-A8B2-B0057BD6AB61}"/>
              </a:ext>
            </a:extLst>
          </p:cNvPr>
          <p:cNvSpPr>
            <a:spLocks noGrp="1"/>
          </p:cNvSpPr>
          <p:nvPr>
            <p:ph type="pic" sz="quarter" idx="22"/>
          </p:nvPr>
        </p:nvSpPr>
        <p:spPr>
          <a:xfrm>
            <a:off x="201171" y="2603435"/>
            <a:ext cx="2843784" cy="2261307"/>
          </a:xfrm>
          <a:prstGeom prst="rect">
            <a:avLst/>
          </a:prstGeom>
          <a:solidFill>
            <a:srgbClr val="B4B4BC"/>
          </a:solidFill>
          <a:effectLst/>
        </p:spPr>
        <p:txBody>
          <a:bodyPr/>
          <a:lstStyle>
            <a:lvl1pPr marL="0" indent="0">
              <a:buNone/>
              <a:defRPr/>
            </a:lvl1pPr>
          </a:lstStyle>
          <a:p>
            <a:r>
              <a:rPr lang="en-GB"/>
              <a:t>Click icon to add picture</a:t>
            </a:r>
            <a:endParaRPr lang="en-US"/>
          </a:p>
        </p:txBody>
      </p:sp>
      <p:sp>
        <p:nvSpPr>
          <p:cNvPr id="10" name="Text Placeholder 2">
            <a:extLst>
              <a:ext uri="{FF2B5EF4-FFF2-40B4-BE49-F238E27FC236}">
                <a16:creationId xmlns:a16="http://schemas.microsoft.com/office/drawing/2014/main" id="{303D5816-F997-3C40-B128-202595F172DB}"/>
              </a:ext>
            </a:extLst>
          </p:cNvPr>
          <p:cNvSpPr>
            <a:spLocks noGrp="1"/>
          </p:cNvSpPr>
          <p:nvPr>
            <p:ph type="body" sz="quarter" idx="23" hasCustomPrompt="1"/>
          </p:nvPr>
        </p:nvSpPr>
        <p:spPr>
          <a:xfrm>
            <a:off x="421022" y="4182895"/>
            <a:ext cx="2174332" cy="350605"/>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1" name="Text Placeholder 2">
            <a:extLst>
              <a:ext uri="{FF2B5EF4-FFF2-40B4-BE49-F238E27FC236}">
                <a16:creationId xmlns:a16="http://schemas.microsoft.com/office/drawing/2014/main" id="{EBD7B380-A778-B248-9259-73FA8DFF17E1}"/>
              </a:ext>
            </a:extLst>
          </p:cNvPr>
          <p:cNvSpPr>
            <a:spLocks noGrp="1"/>
          </p:cNvSpPr>
          <p:nvPr>
            <p:ph type="body" sz="quarter" idx="24" hasCustomPrompt="1"/>
          </p:nvPr>
        </p:nvSpPr>
        <p:spPr>
          <a:xfrm>
            <a:off x="421022" y="4538264"/>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2" name="Picture Placeholder 7">
            <a:extLst>
              <a:ext uri="{FF2B5EF4-FFF2-40B4-BE49-F238E27FC236}">
                <a16:creationId xmlns:a16="http://schemas.microsoft.com/office/drawing/2014/main" id="{8603EB58-AD66-5746-99F6-9016398B357F}"/>
              </a:ext>
            </a:extLst>
          </p:cNvPr>
          <p:cNvSpPr>
            <a:spLocks noGrp="1"/>
          </p:cNvSpPr>
          <p:nvPr>
            <p:ph type="pic" sz="quarter" idx="25"/>
          </p:nvPr>
        </p:nvSpPr>
        <p:spPr>
          <a:xfrm>
            <a:off x="6163057" y="215708"/>
            <a:ext cx="2843784" cy="2261307"/>
          </a:xfrm>
          <a:prstGeom prst="rect">
            <a:avLst/>
          </a:prstGeom>
          <a:solidFill>
            <a:schemeClr val="accent2"/>
          </a:solidFill>
          <a:effectLst/>
        </p:spPr>
        <p:txBody>
          <a:bodyPr/>
          <a:lstStyle>
            <a:lvl1pPr marL="0" indent="0">
              <a:buNone/>
              <a:defRPr/>
            </a:lvl1pPr>
          </a:lstStyle>
          <a:p>
            <a:r>
              <a:rPr lang="en-GB"/>
              <a:t>Click icon to add picture</a:t>
            </a:r>
            <a:endParaRPr lang="en-US"/>
          </a:p>
        </p:txBody>
      </p:sp>
      <p:sp>
        <p:nvSpPr>
          <p:cNvPr id="13" name="Text Placeholder 2">
            <a:extLst>
              <a:ext uri="{FF2B5EF4-FFF2-40B4-BE49-F238E27FC236}">
                <a16:creationId xmlns:a16="http://schemas.microsoft.com/office/drawing/2014/main" id="{6C623267-AB6D-874E-B5D1-AB7969FA6918}"/>
              </a:ext>
            </a:extLst>
          </p:cNvPr>
          <p:cNvSpPr>
            <a:spLocks noGrp="1"/>
          </p:cNvSpPr>
          <p:nvPr>
            <p:ph type="body" sz="quarter" idx="26" hasCustomPrompt="1"/>
          </p:nvPr>
        </p:nvSpPr>
        <p:spPr>
          <a:xfrm>
            <a:off x="6382908" y="1799272"/>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4" name="Text Placeholder 2">
            <a:extLst>
              <a:ext uri="{FF2B5EF4-FFF2-40B4-BE49-F238E27FC236}">
                <a16:creationId xmlns:a16="http://schemas.microsoft.com/office/drawing/2014/main" id="{AA279820-0751-FE40-8732-2866FEB58864}"/>
              </a:ext>
            </a:extLst>
          </p:cNvPr>
          <p:cNvSpPr>
            <a:spLocks noGrp="1"/>
          </p:cNvSpPr>
          <p:nvPr>
            <p:ph type="body" sz="quarter" idx="27" hasCustomPrompt="1"/>
          </p:nvPr>
        </p:nvSpPr>
        <p:spPr>
          <a:xfrm>
            <a:off x="6382908" y="2150537"/>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5" name="Picture Placeholder 7">
            <a:extLst>
              <a:ext uri="{FF2B5EF4-FFF2-40B4-BE49-F238E27FC236}">
                <a16:creationId xmlns:a16="http://schemas.microsoft.com/office/drawing/2014/main" id="{B9DCF450-5FCB-264C-BC42-BF96EBDC0EDE}"/>
              </a:ext>
            </a:extLst>
          </p:cNvPr>
          <p:cNvSpPr>
            <a:spLocks noGrp="1"/>
          </p:cNvSpPr>
          <p:nvPr>
            <p:ph type="pic" sz="quarter" idx="28"/>
          </p:nvPr>
        </p:nvSpPr>
        <p:spPr>
          <a:xfrm>
            <a:off x="3182114" y="214304"/>
            <a:ext cx="2843784" cy="2261307"/>
          </a:xfrm>
          <a:prstGeom prst="rect">
            <a:avLst/>
          </a:prstGeom>
          <a:solidFill>
            <a:schemeClr val="tx1"/>
          </a:solidFill>
          <a:effectLst/>
        </p:spPr>
        <p:txBody>
          <a:bodyPr/>
          <a:lstStyle>
            <a:lvl1pPr marL="0" indent="0">
              <a:buNone/>
              <a:defRPr/>
            </a:lvl1pPr>
          </a:lstStyle>
          <a:p>
            <a:r>
              <a:rPr lang="en-GB"/>
              <a:t>Click icon to add picture</a:t>
            </a:r>
            <a:endParaRPr lang="en-US"/>
          </a:p>
        </p:txBody>
      </p:sp>
      <p:sp>
        <p:nvSpPr>
          <p:cNvPr id="16" name="Text Placeholder 2">
            <a:extLst>
              <a:ext uri="{FF2B5EF4-FFF2-40B4-BE49-F238E27FC236}">
                <a16:creationId xmlns:a16="http://schemas.microsoft.com/office/drawing/2014/main" id="{FFD8CEBD-7D4F-F24B-9C43-C3923509F682}"/>
              </a:ext>
            </a:extLst>
          </p:cNvPr>
          <p:cNvSpPr>
            <a:spLocks noGrp="1"/>
          </p:cNvSpPr>
          <p:nvPr>
            <p:ph type="body" sz="quarter" idx="29" hasCustomPrompt="1"/>
          </p:nvPr>
        </p:nvSpPr>
        <p:spPr>
          <a:xfrm>
            <a:off x="3401965" y="1797868"/>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17" name="Text Placeholder 2">
            <a:extLst>
              <a:ext uri="{FF2B5EF4-FFF2-40B4-BE49-F238E27FC236}">
                <a16:creationId xmlns:a16="http://schemas.microsoft.com/office/drawing/2014/main" id="{594408B4-CD76-0B43-996C-1E1C6BC564E9}"/>
              </a:ext>
            </a:extLst>
          </p:cNvPr>
          <p:cNvSpPr>
            <a:spLocks noGrp="1"/>
          </p:cNvSpPr>
          <p:nvPr>
            <p:ph type="body" sz="quarter" idx="30" hasCustomPrompt="1"/>
          </p:nvPr>
        </p:nvSpPr>
        <p:spPr>
          <a:xfrm>
            <a:off x="3401965" y="2149133"/>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8" name="Picture Placeholder 7">
            <a:extLst>
              <a:ext uri="{FF2B5EF4-FFF2-40B4-BE49-F238E27FC236}">
                <a16:creationId xmlns:a16="http://schemas.microsoft.com/office/drawing/2014/main" id="{121B0939-CA43-6143-A6FE-1676D69C02EF}"/>
              </a:ext>
            </a:extLst>
          </p:cNvPr>
          <p:cNvSpPr>
            <a:spLocks noGrp="1"/>
          </p:cNvSpPr>
          <p:nvPr>
            <p:ph type="pic" sz="quarter" idx="31"/>
          </p:nvPr>
        </p:nvSpPr>
        <p:spPr>
          <a:xfrm>
            <a:off x="201171" y="212900"/>
            <a:ext cx="2843784" cy="2261307"/>
          </a:xfrm>
          <a:prstGeom prst="rect">
            <a:avLst/>
          </a:prstGeom>
          <a:solidFill>
            <a:srgbClr val="00477B"/>
          </a:solidFill>
          <a:effectLst/>
        </p:spPr>
        <p:txBody>
          <a:bodyPr/>
          <a:lstStyle>
            <a:lvl1pPr marL="0" indent="0">
              <a:buNone/>
              <a:defRPr/>
            </a:lvl1pPr>
          </a:lstStyle>
          <a:p>
            <a:r>
              <a:rPr lang="en-GB"/>
              <a:t>Click icon to add picture</a:t>
            </a:r>
            <a:endParaRPr lang="en-US"/>
          </a:p>
        </p:txBody>
      </p:sp>
      <p:sp>
        <p:nvSpPr>
          <p:cNvPr id="19" name="Text Placeholder 2">
            <a:extLst>
              <a:ext uri="{FF2B5EF4-FFF2-40B4-BE49-F238E27FC236}">
                <a16:creationId xmlns:a16="http://schemas.microsoft.com/office/drawing/2014/main" id="{6626BD9E-00BF-3B41-B673-8BE1C57C7BF3}"/>
              </a:ext>
            </a:extLst>
          </p:cNvPr>
          <p:cNvSpPr>
            <a:spLocks noGrp="1"/>
          </p:cNvSpPr>
          <p:nvPr>
            <p:ph type="body" sz="quarter" idx="32" hasCustomPrompt="1"/>
          </p:nvPr>
        </p:nvSpPr>
        <p:spPr>
          <a:xfrm>
            <a:off x="421022" y="1796464"/>
            <a:ext cx="2174332" cy="346501"/>
          </a:xfrm>
        </p:spPr>
        <p:txBody>
          <a:bodyPr lIns="0" tIns="0" rIns="0" bIns="36000" anchor="b" anchorCtr="0"/>
          <a:lstStyle>
            <a:lvl1pPr marL="0" indent="0">
              <a:lnSpc>
                <a:spcPts val="1200"/>
              </a:lnSpc>
              <a:spcBef>
                <a:spcPts val="0"/>
              </a:spcBef>
              <a:spcAft>
                <a:spcPts val="0"/>
              </a:spcAft>
              <a:buFontTx/>
              <a:buNone/>
              <a:defRPr sz="14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a:p>
            <a:pPr lvl="0"/>
            <a:r>
              <a:rPr lang="en-GB"/>
              <a:t>Sector</a:t>
            </a:r>
            <a:endParaRPr lang="en-US"/>
          </a:p>
        </p:txBody>
      </p:sp>
      <p:sp>
        <p:nvSpPr>
          <p:cNvPr id="20" name="Text Placeholder 2">
            <a:extLst>
              <a:ext uri="{FF2B5EF4-FFF2-40B4-BE49-F238E27FC236}">
                <a16:creationId xmlns:a16="http://schemas.microsoft.com/office/drawing/2014/main" id="{9AF29F8A-F16C-AA43-B85F-23AEAF58B4B2}"/>
              </a:ext>
            </a:extLst>
          </p:cNvPr>
          <p:cNvSpPr>
            <a:spLocks noGrp="1"/>
          </p:cNvSpPr>
          <p:nvPr>
            <p:ph type="body" sz="quarter" idx="33" hasCustomPrompt="1"/>
          </p:nvPr>
        </p:nvSpPr>
        <p:spPr>
          <a:xfrm>
            <a:off x="421022" y="2147729"/>
            <a:ext cx="2174332" cy="166063"/>
          </a:xfrm>
        </p:spPr>
        <p:txBody>
          <a:bodyPr lIns="0" tIns="0" rIns="0" bIns="0">
            <a:noAutofit/>
          </a:bodyPr>
          <a:lstStyle>
            <a:lvl1pPr marL="0" indent="0">
              <a:buFontTx/>
              <a:buNone/>
              <a:defRPr sz="10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15843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allary Stats">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D162CB31-0085-574A-A7EE-16EF36D7A24A}"/>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Picture Placeholder 7">
            <a:extLst>
              <a:ext uri="{FF2B5EF4-FFF2-40B4-BE49-F238E27FC236}">
                <a16:creationId xmlns:a16="http://schemas.microsoft.com/office/drawing/2014/main" id="{6F33D32B-42C8-2345-8C07-F9714860D4D9}"/>
              </a:ext>
            </a:extLst>
          </p:cNvPr>
          <p:cNvSpPr>
            <a:spLocks noGrp="1"/>
          </p:cNvSpPr>
          <p:nvPr>
            <p:ph type="pic" sz="quarter" idx="15"/>
          </p:nvPr>
        </p:nvSpPr>
        <p:spPr>
          <a:xfrm>
            <a:off x="2433937" y="1590672"/>
            <a:ext cx="4336693" cy="1971255"/>
          </a:xfrm>
          <a:prstGeom prst="rect">
            <a:avLst/>
          </a:prstGeom>
          <a:solidFill>
            <a:schemeClr val="bg1">
              <a:lumMod val="50000"/>
            </a:schemeClr>
          </a:solidFill>
          <a:effectLst/>
        </p:spPr>
        <p:txBody>
          <a:bodyPr/>
          <a:lstStyle>
            <a:lvl1pPr marL="0" indent="0">
              <a:buNone/>
              <a:defRPr/>
            </a:lvl1pPr>
          </a:lstStyle>
          <a:p>
            <a:r>
              <a:rPr lang="en-GB"/>
              <a:t>Click icon to add picture</a:t>
            </a:r>
            <a:endParaRPr lang="en-US"/>
          </a:p>
        </p:txBody>
      </p:sp>
      <p:sp>
        <p:nvSpPr>
          <p:cNvPr id="23" name="Text Placeholder 2">
            <a:extLst>
              <a:ext uri="{FF2B5EF4-FFF2-40B4-BE49-F238E27FC236}">
                <a16:creationId xmlns:a16="http://schemas.microsoft.com/office/drawing/2014/main" id="{BAFD2588-1BB7-F04C-ADC6-7045B51DB1D8}"/>
              </a:ext>
            </a:extLst>
          </p:cNvPr>
          <p:cNvSpPr>
            <a:spLocks noGrp="1"/>
          </p:cNvSpPr>
          <p:nvPr>
            <p:ph type="body" sz="quarter" idx="16" hasCustomPrompt="1"/>
          </p:nvPr>
        </p:nvSpPr>
        <p:spPr>
          <a:xfrm>
            <a:off x="2653788" y="2772629"/>
            <a:ext cx="3315797" cy="458057"/>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Global</a:t>
            </a:r>
            <a:endParaRPr lang="en-US"/>
          </a:p>
        </p:txBody>
      </p:sp>
      <p:sp>
        <p:nvSpPr>
          <p:cNvPr id="24" name="Text Placeholder 2">
            <a:extLst>
              <a:ext uri="{FF2B5EF4-FFF2-40B4-BE49-F238E27FC236}">
                <a16:creationId xmlns:a16="http://schemas.microsoft.com/office/drawing/2014/main" id="{6A9DD270-C393-A441-8ABE-4D78DC96661C}"/>
              </a:ext>
            </a:extLst>
          </p:cNvPr>
          <p:cNvSpPr>
            <a:spLocks noGrp="1"/>
          </p:cNvSpPr>
          <p:nvPr>
            <p:ph type="body" sz="quarter" idx="18" hasCustomPrompt="1"/>
          </p:nvPr>
        </p:nvSpPr>
        <p:spPr>
          <a:xfrm>
            <a:off x="2653788" y="3203461"/>
            <a:ext cx="3315797" cy="198052"/>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25" name="Picture Placeholder 7">
            <a:extLst>
              <a:ext uri="{FF2B5EF4-FFF2-40B4-BE49-F238E27FC236}">
                <a16:creationId xmlns:a16="http://schemas.microsoft.com/office/drawing/2014/main" id="{0A6211D9-A730-B542-889D-BF765C60672F}"/>
              </a:ext>
            </a:extLst>
          </p:cNvPr>
          <p:cNvSpPr>
            <a:spLocks noGrp="1"/>
          </p:cNvSpPr>
          <p:nvPr>
            <p:ph type="pic" sz="quarter" idx="19"/>
          </p:nvPr>
        </p:nvSpPr>
        <p:spPr>
          <a:xfrm>
            <a:off x="2417032" y="3670175"/>
            <a:ext cx="1391801" cy="1197660"/>
          </a:xfrm>
          <a:prstGeom prst="rect">
            <a:avLst/>
          </a:prstGeom>
          <a:solidFill>
            <a:srgbClr val="001933"/>
          </a:solidFill>
          <a:effectLst/>
        </p:spPr>
        <p:txBody>
          <a:bodyPr/>
          <a:lstStyle>
            <a:lvl1pPr marL="0" indent="0">
              <a:buNone/>
              <a:defRPr/>
            </a:lvl1pPr>
          </a:lstStyle>
          <a:p>
            <a:r>
              <a:rPr lang="en-GB"/>
              <a:t>Click icon to add picture</a:t>
            </a:r>
            <a:endParaRPr lang="en-US"/>
          </a:p>
        </p:txBody>
      </p:sp>
      <p:sp>
        <p:nvSpPr>
          <p:cNvPr id="26" name="Text Placeholder 2">
            <a:extLst>
              <a:ext uri="{FF2B5EF4-FFF2-40B4-BE49-F238E27FC236}">
                <a16:creationId xmlns:a16="http://schemas.microsoft.com/office/drawing/2014/main" id="{CF08E28F-36FC-A24A-9723-D1DD007D1DE4}"/>
              </a:ext>
            </a:extLst>
          </p:cNvPr>
          <p:cNvSpPr>
            <a:spLocks noGrp="1"/>
          </p:cNvSpPr>
          <p:nvPr>
            <p:ph type="body" sz="quarter" idx="20" hasCustomPrompt="1"/>
          </p:nvPr>
        </p:nvSpPr>
        <p:spPr>
          <a:xfrm>
            <a:off x="2585608" y="4326476"/>
            <a:ext cx="1162154" cy="210117"/>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9/10 Top</a:t>
            </a:r>
            <a:endParaRPr lang="en-US"/>
          </a:p>
        </p:txBody>
      </p:sp>
      <p:sp>
        <p:nvSpPr>
          <p:cNvPr id="27" name="Text Placeholder 2">
            <a:extLst>
              <a:ext uri="{FF2B5EF4-FFF2-40B4-BE49-F238E27FC236}">
                <a16:creationId xmlns:a16="http://schemas.microsoft.com/office/drawing/2014/main" id="{E2F1B6E8-F412-6342-AE96-5693B6C63FFF}"/>
              </a:ext>
            </a:extLst>
          </p:cNvPr>
          <p:cNvSpPr>
            <a:spLocks noGrp="1"/>
          </p:cNvSpPr>
          <p:nvPr>
            <p:ph type="body" sz="quarter" idx="21" hasCustomPrompt="1"/>
          </p:nvPr>
        </p:nvSpPr>
        <p:spPr>
          <a:xfrm>
            <a:off x="2585608" y="4541357"/>
            <a:ext cx="1162154"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28" name="Picture Placeholder 7">
            <a:extLst>
              <a:ext uri="{FF2B5EF4-FFF2-40B4-BE49-F238E27FC236}">
                <a16:creationId xmlns:a16="http://schemas.microsoft.com/office/drawing/2014/main" id="{F90711C9-FD3D-F54E-90BB-E4CD1755164F}"/>
              </a:ext>
            </a:extLst>
          </p:cNvPr>
          <p:cNvSpPr>
            <a:spLocks noGrp="1"/>
          </p:cNvSpPr>
          <p:nvPr>
            <p:ph type="pic" sz="quarter" idx="22"/>
          </p:nvPr>
        </p:nvSpPr>
        <p:spPr>
          <a:xfrm>
            <a:off x="201171" y="2603435"/>
            <a:ext cx="2160000" cy="2261307"/>
          </a:xfrm>
          <a:prstGeom prst="rect">
            <a:avLst/>
          </a:prstGeom>
          <a:solidFill>
            <a:srgbClr val="B4B4BC"/>
          </a:solidFill>
          <a:effectLst/>
        </p:spPr>
        <p:txBody>
          <a:bodyPr/>
          <a:lstStyle>
            <a:lvl1pPr marL="0" indent="0">
              <a:buNone/>
              <a:defRPr/>
            </a:lvl1pPr>
          </a:lstStyle>
          <a:p>
            <a:r>
              <a:rPr lang="en-GB"/>
              <a:t>Click icon to add picture</a:t>
            </a:r>
            <a:endParaRPr lang="en-US"/>
          </a:p>
        </p:txBody>
      </p:sp>
      <p:sp>
        <p:nvSpPr>
          <p:cNvPr id="29" name="Text Placeholder 2">
            <a:extLst>
              <a:ext uri="{FF2B5EF4-FFF2-40B4-BE49-F238E27FC236}">
                <a16:creationId xmlns:a16="http://schemas.microsoft.com/office/drawing/2014/main" id="{CF6BD474-4F37-DF4F-BB48-9A635D2442D2}"/>
              </a:ext>
            </a:extLst>
          </p:cNvPr>
          <p:cNvSpPr>
            <a:spLocks noGrp="1"/>
          </p:cNvSpPr>
          <p:nvPr>
            <p:ph type="body" sz="quarter" idx="23" hasCustomPrompt="1"/>
          </p:nvPr>
        </p:nvSpPr>
        <p:spPr>
          <a:xfrm>
            <a:off x="421022" y="4317484"/>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Visionary</a:t>
            </a:r>
            <a:endParaRPr lang="en-US"/>
          </a:p>
        </p:txBody>
      </p:sp>
      <p:sp>
        <p:nvSpPr>
          <p:cNvPr id="30" name="Text Placeholder 2">
            <a:extLst>
              <a:ext uri="{FF2B5EF4-FFF2-40B4-BE49-F238E27FC236}">
                <a16:creationId xmlns:a16="http://schemas.microsoft.com/office/drawing/2014/main" id="{EE448954-2406-A142-B766-C86EBC2E8658}"/>
              </a:ext>
            </a:extLst>
          </p:cNvPr>
          <p:cNvSpPr>
            <a:spLocks noGrp="1"/>
          </p:cNvSpPr>
          <p:nvPr>
            <p:ph type="body" sz="quarter" idx="24" hasCustomPrompt="1"/>
          </p:nvPr>
        </p:nvSpPr>
        <p:spPr>
          <a:xfrm>
            <a:off x="421022" y="4538264"/>
            <a:ext cx="1756121"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1" name="Picture Placeholder 7">
            <a:extLst>
              <a:ext uri="{FF2B5EF4-FFF2-40B4-BE49-F238E27FC236}">
                <a16:creationId xmlns:a16="http://schemas.microsoft.com/office/drawing/2014/main" id="{F66C6C16-E939-8D43-B543-A422805B9D99}"/>
              </a:ext>
            </a:extLst>
          </p:cNvPr>
          <p:cNvSpPr>
            <a:spLocks noGrp="1"/>
          </p:cNvSpPr>
          <p:nvPr>
            <p:ph type="pic" sz="quarter" idx="28"/>
          </p:nvPr>
        </p:nvSpPr>
        <p:spPr>
          <a:xfrm>
            <a:off x="2422233" y="212900"/>
            <a:ext cx="2159999" cy="1278182"/>
          </a:xfrm>
          <a:prstGeom prst="rect">
            <a:avLst/>
          </a:prstGeom>
          <a:solidFill>
            <a:schemeClr val="tx1"/>
          </a:solidFill>
          <a:effectLst/>
        </p:spPr>
        <p:txBody>
          <a:bodyPr/>
          <a:lstStyle>
            <a:lvl1pPr marL="0" indent="0">
              <a:buNone/>
              <a:defRPr/>
            </a:lvl1pPr>
          </a:lstStyle>
          <a:p>
            <a:r>
              <a:rPr lang="en-GB"/>
              <a:t>Click icon to add picture</a:t>
            </a:r>
            <a:endParaRPr lang="en-US"/>
          </a:p>
        </p:txBody>
      </p:sp>
      <p:sp>
        <p:nvSpPr>
          <p:cNvPr id="32" name="Text Placeholder 2">
            <a:extLst>
              <a:ext uri="{FF2B5EF4-FFF2-40B4-BE49-F238E27FC236}">
                <a16:creationId xmlns:a16="http://schemas.microsoft.com/office/drawing/2014/main" id="{A5AD7692-8E93-5B4D-8F18-2055B710E587}"/>
              </a:ext>
            </a:extLst>
          </p:cNvPr>
          <p:cNvSpPr>
            <a:spLocks noGrp="1"/>
          </p:cNvSpPr>
          <p:nvPr>
            <p:ph type="body" sz="quarter" idx="29" hasCustomPrompt="1"/>
          </p:nvPr>
        </p:nvSpPr>
        <p:spPr>
          <a:xfrm>
            <a:off x="2590810" y="727969"/>
            <a:ext cx="1651516" cy="431871"/>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$88B+</a:t>
            </a:r>
            <a:endParaRPr lang="en-US"/>
          </a:p>
        </p:txBody>
      </p:sp>
      <p:sp>
        <p:nvSpPr>
          <p:cNvPr id="33" name="Text Placeholder 2">
            <a:extLst>
              <a:ext uri="{FF2B5EF4-FFF2-40B4-BE49-F238E27FC236}">
                <a16:creationId xmlns:a16="http://schemas.microsoft.com/office/drawing/2014/main" id="{99CBAD1E-C733-8E4A-914E-A788A10AE81C}"/>
              </a:ext>
            </a:extLst>
          </p:cNvPr>
          <p:cNvSpPr>
            <a:spLocks noGrp="1"/>
          </p:cNvSpPr>
          <p:nvPr>
            <p:ph type="body" sz="quarter" idx="30" hasCustomPrompt="1"/>
          </p:nvPr>
        </p:nvSpPr>
        <p:spPr>
          <a:xfrm>
            <a:off x="2590810" y="1164604"/>
            <a:ext cx="1651516"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4" name="Picture Placeholder 7">
            <a:extLst>
              <a:ext uri="{FF2B5EF4-FFF2-40B4-BE49-F238E27FC236}">
                <a16:creationId xmlns:a16="http://schemas.microsoft.com/office/drawing/2014/main" id="{B8C60CCD-4A45-8947-8B49-DEF612208B6F}"/>
              </a:ext>
            </a:extLst>
          </p:cNvPr>
          <p:cNvSpPr>
            <a:spLocks noGrp="1"/>
          </p:cNvSpPr>
          <p:nvPr>
            <p:ph type="pic" sz="quarter" idx="31"/>
          </p:nvPr>
        </p:nvSpPr>
        <p:spPr>
          <a:xfrm>
            <a:off x="201171" y="212900"/>
            <a:ext cx="2160000" cy="2260800"/>
          </a:xfrm>
          <a:prstGeom prst="rect">
            <a:avLst/>
          </a:prstGeom>
          <a:solidFill>
            <a:srgbClr val="00477B"/>
          </a:solidFill>
          <a:effectLst/>
        </p:spPr>
        <p:txBody>
          <a:bodyPr/>
          <a:lstStyle>
            <a:lvl1pPr marL="0" indent="0">
              <a:buNone/>
              <a:defRPr/>
            </a:lvl1pPr>
          </a:lstStyle>
          <a:p>
            <a:r>
              <a:rPr lang="en-GB"/>
              <a:t>Click icon to add picture</a:t>
            </a:r>
            <a:endParaRPr lang="en-US"/>
          </a:p>
        </p:txBody>
      </p:sp>
      <p:sp>
        <p:nvSpPr>
          <p:cNvPr id="35" name="Text Placeholder 2">
            <a:extLst>
              <a:ext uri="{FF2B5EF4-FFF2-40B4-BE49-F238E27FC236}">
                <a16:creationId xmlns:a16="http://schemas.microsoft.com/office/drawing/2014/main" id="{1754DAA5-95DE-6247-B80D-537627EB30FC}"/>
              </a:ext>
            </a:extLst>
          </p:cNvPr>
          <p:cNvSpPr>
            <a:spLocks noGrp="1"/>
          </p:cNvSpPr>
          <p:nvPr>
            <p:ph type="body" sz="quarter" idx="32" hasCustomPrompt="1"/>
          </p:nvPr>
        </p:nvSpPr>
        <p:spPr>
          <a:xfrm>
            <a:off x="421022" y="1676400"/>
            <a:ext cx="1756121" cy="466565"/>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85%</a:t>
            </a:r>
            <a:endParaRPr lang="en-US"/>
          </a:p>
        </p:txBody>
      </p:sp>
      <p:sp>
        <p:nvSpPr>
          <p:cNvPr id="36" name="Text Placeholder 2">
            <a:extLst>
              <a:ext uri="{FF2B5EF4-FFF2-40B4-BE49-F238E27FC236}">
                <a16:creationId xmlns:a16="http://schemas.microsoft.com/office/drawing/2014/main" id="{4117E31C-C218-4046-B2FF-C7EF6AACF3D9}"/>
              </a:ext>
            </a:extLst>
          </p:cNvPr>
          <p:cNvSpPr>
            <a:spLocks noGrp="1"/>
          </p:cNvSpPr>
          <p:nvPr>
            <p:ph type="body" sz="quarter" idx="33" hasCustomPrompt="1"/>
          </p:nvPr>
        </p:nvSpPr>
        <p:spPr>
          <a:xfrm>
            <a:off x="421022" y="2147729"/>
            <a:ext cx="1756122"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7" name="Picture Placeholder 7">
            <a:extLst>
              <a:ext uri="{FF2B5EF4-FFF2-40B4-BE49-F238E27FC236}">
                <a16:creationId xmlns:a16="http://schemas.microsoft.com/office/drawing/2014/main" id="{4212EF96-FA99-194F-A5C5-86B5530986DD}"/>
              </a:ext>
            </a:extLst>
          </p:cNvPr>
          <p:cNvSpPr>
            <a:spLocks noGrp="1"/>
          </p:cNvSpPr>
          <p:nvPr>
            <p:ph type="pic" sz="quarter" idx="34"/>
          </p:nvPr>
        </p:nvSpPr>
        <p:spPr>
          <a:xfrm>
            <a:off x="6846841" y="2603435"/>
            <a:ext cx="2160000" cy="2261307"/>
          </a:xfrm>
          <a:prstGeom prst="rect">
            <a:avLst/>
          </a:prstGeom>
          <a:solidFill>
            <a:srgbClr val="B4B4BC"/>
          </a:solidFill>
          <a:effectLst/>
        </p:spPr>
        <p:txBody>
          <a:bodyPr/>
          <a:lstStyle>
            <a:lvl1pPr marL="0" indent="0">
              <a:buNone/>
              <a:defRPr/>
            </a:lvl1pPr>
          </a:lstStyle>
          <a:p>
            <a:r>
              <a:rPr lang="en-GB"/>
              <a:t>Click icon to add picture</a:t>
            </a:r>
            <a:endParaRPr lang="en-US"/>
          </a:p>
        </p:txBody>
      </p:sp>
      <p:sp>
        <p:nvSpPr>
          <p:cNvPr id="38" name="Text Placeholder 2">
            <a:extLst>
              <a:ext uri="{FF2B5EF4-FFF2-40B4-BE49-F238E27FC236}">
                <a16:creationId xmlns:a16="http://schemas.microsoft.com/office/drawing/2014/main" id="{D46B4904-27A0-3D41-9B73-5B02AC466159}"/>
              </a:ext>
            </a:extLst>
          </p:cNvPr>
          <p:cNvSpPr>
            <a:spLocks noGrp="1"/>
          </p:cNvSpPr>
          <p:nvPr>
            <p:ph type="body" sz="quarter" idx="35" hasCustomPrompt="1"/>
          </p:nvPr>
        </p:nvSpPr>
        <p:spPr>
          <a:xfrm>
            <a:off x="7066692" y="4317484"/>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Leader</a:t>
            </a:r>
            <a:endParaRPr lang="en-US"/>
          </a:p>
        </p:txBody>
      </p:sp>
      <p:sp>
        <p:nvSpPr>
          <p:cNvPr id="39" name="Text Placeholder 2">
            <a:extLst>
              <a:ext uri="{FF2B5EF4-FFF2-40B4-BE49-F238E27FC236}">
                <a16:creationId xmlns:a16="http://schemas.microsoft.com/office/drawing/2014/main" id="{B312469C-AAC4-BC41-8EC5-7DD105129120}"/>
              </a:ext>
            </a:extLst>
          </p:cNvPr>
          <p:cNvSpPr>
            <a:spLocks noGrp="1"/>
          </p:cNvSpPr>
          <p:nvPr>
            <p:ph type="body" sz="quarter" idx="36" hasCustomPrompt="1"/>
          </p:nvPr>
        </p:nvSpPr>
        <p:spPr>
          <a:xfrm>
            <a:off x="7066692" y="4538264"/>
            <a:ext cx="1756121"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0" name="Picture Placeholder 7">
            <a:extLst>
              <a:ext uri="{FF2B5EF4-FFF2-40B4-BE49-F238E27FC236}">
                <a16:creationId xmlns:a16="http://schemas.microsoft.com/office/drawing/2014/main" id="{6209BC6A-500E-464F-AE06-6A0492DE230A}"/>
              </a:ext>
            </a:extLst>
          </p:cNvPr>
          <p:cNvSpPr>
            <a:spLocks noGrp="1"/>
          </p:cNvSpPr>
          <p:nvPr>
            <p:ph type="pic" sz="quarter" idx="37"/>
          </p:nvPr>
        </p:nvSpPr>
        <p:spPr>
          <a:xfrm>
            <a:off x="6846841" y="212900"/>
            <a:ext cx="2160000" cy="2260800"/>
          </a:xfrm>
          <a:prstGeom prst="rect">
            <a:avLst/>
          </a:prstGeom>
          <a:solidFill>
            <a:srgbClr val="00477B"/>
          </a:solidFill>
          <a:effectLst/>
        </p:spPr>
        <p:txBody>
          <a:bodyPr/>
          <a:lstStyle>
            <a:lvl1pPr marL="0" indent="0">
              <a:buNone/>
              <a:defRPr/>
            </a:lvl1pPr>
          </a:lstStyle>
          <a:p>
            <a:r>
              <a:rPr lang="en-GB"/>
              <a:t>Click icon to add picture</a:t>
            </a:r>
            <a:endParaRPr lang="en-US"/>
          </a:p>
        </p:txBody>
      </p:sp>
      <p:sp>
        <p:nvSpPr>
          <p:cNvPr id="41" name="Text Placeholder 2">
            <a:extLst>
              <a:ext uri="{FF2B5EF4-FFF2-40B4-BE49-F238E27FC236}">
                <a16:creationId xmlns:a16="http://schemas.microsoft.com/office/drawing/2014/main" id="{8D132B81-E0E9-5349-B707-0C2E8D447511}"/>
              </a:ext>
            </a:extLst>
          </p:cNvPr>
          <p:cNvSpPr>
            <a:spLocks noGrp="1"/>
          </p:cNvSpPr>
          <p:nvPr>
            <p:ph type="body" sz="quarter" idx="38" hasCustomPrompt="1"/>
          </p:nvPr>
        </p:nvSpPr>
        <p:spPr>
          <a:xfrm>
            <a:off x="7066692" y="1676400"/>
            <a:ext cx="1756121" cy="466565"/>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Top10</a:t>
            </a:r>
            <a:endParaRPr lang="en-US"/>
          </a:p>
        </p:txBody>
      </p:sp>
      <p:sp>
        <p:nvSpPr>
          <p:cNvPr id="42" name="Text Placeholder 2">
            <a:extLst>
              <a:ext uri="{FF2B5EF4-FFF2-40B4-BE49-F238E27FC236}">
                <a16:creationId xmlns:a16="http://schemas.microsoft.com/office/drawing/2014/main" id="{E5FF8C73-21B4-4647-ACD8-DA90953BEEBA}"/>
              </a:ext>
            </a:extLst>
          </p:cNvPr>
          <p:cNvSpPr>
            <a:spLocks noGrp="1"/>
          </p:cNvSpPr>
          <p:nvPr>
            <p:ph type="body" sz="quarter" idx="39" hasCustomPrompt="1"/>
          </p:nvPr>
        </p:nvSpPr>
        <p:spPr>
          <a:xfrm>
            <a:off x="7066692" y="2147729"/>
            <a:ext cx="1756122"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3" name="Picture Placeholder 7">
            <a:extLst>
              <a:ext uri="{FF2B5EF4-FFF2-40B4-BE49-F238E27FC236}">
                <a16:creationId xmlns:a16="http://schemas.microsoft.com/office/drawing/2014/main" id="{D9A3FAF5-7ADB-AB42-BBAD-3F4667C5D507}"/>
              </a:ext>
            </a:extLst>
          </p:cNvPr>
          <p:cNvSpPr>
            <a:spLocks noGrp="1"/>
          </p:cNvSpPr>
          <p:nvPr>
            <p:ph type="pic" sz="quarter" idx="40"/>
          </p:nvPr>
        </p:nvSpPr>
        <p:spPr>
          <a:xfrm>
            <a:off x="4634537" y="212900"/>
            <a:ext cx="2159999" cy="1278182"/>
          </a:xfrm>
          <a:prstGeom prst="rect">
            <a:avLst/>
          </a:prstGeom>
          <a:solidFill>
            <a:schemeClr val="tx1"/>
          </a:solidFill>
          <a:effectLst/>
        </p:spPr>
        <p:txBody>
          <a:bodyPr/>
          <a:lstStyle>
            <a:lvl1pPr marL="0" indent="0">
              <a:buNone/>
              <a:defRPr/>
            </a:lvl1pPr>
          </a:lstStyle>
          <a:p>
            <a:r>
              <a:rPr lang="en-GB"/>
              <a:t>Click icon to add picture</a:t>
            </a:r>
            <a:endParaRPr lang="en-US"/>
          </a:p>
        </p:txBody>
      </p:sp>
      <p:sp>
        <p:nvSpPr>
          <p:cNvPr id="44" name="Text Placeholder 2">
            <a:extLst>
              <a:ext uri="{FF2B5EF4-FFF2-40B4-BE49-F238E27FC236}">
                <a16:creationId xmlns:a16="http://schemas.microsoft.com/office/drawing/2014/main" id="{5803544C-A283-E043-8014-CE8CB6F17EC5}"/>
              </a:ext>
            </a:extLst>
          </p:cNvPr>
          <p:cNvSpPr>
            <a:spLocks noGrp="1"/>
          </p:cNvSpPr>
          <p:nvPr>
            <p:ph type="body" sz="quarter" idx="41" hasCustomPrompt="1"/>
          </p:nvPr>
        </p:nvSpPr>
        <p:spPr>
          <a:xfrm>
            <a:off x="4803114" y="727969"/>
            <a:ext cx="1651516" cy="431871"/>
          </a:xfrm>
        </p:spPr>
        <p:txBody>
          <a:bodyPr lIns="0" tIns="0" rIns="0" bIns="36000" anchor="b" anchorCtr="0"/>
          <a:lstStyle>
            <a:lvl1pPr marL="0" indent="0">
              <a:lnSpc>
                <a:spcPts val="1200"/>
              </a:lnSpc>
              <a:spcBef>
                <a:spcPts val="0"/>
              </a:spcBef>
              <a:spcAft>
                <a:spcPts val="0"/>
              </a:spcAft>
              <a:buFontTx/>
              <a:buNone/>
              <a:defRPr sz="3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8,000</a:t>
            </a:r>
            <a:endParaRPr lang="en-US"/>
          </a:p>
        </p:txBody>
      </p:sp>
      <p:sp>
        <p:nvSpPr>
          <p:cNvPr id="45" name="Text Placeholder 2">
            <a:extLst>
              <a:ext uri="{FF2B5EF4-FFF2-40B4-BE49-F238E27FC236}">
                <a16:creationId xmlns:a16="http://schemas.microsoft.com/office/drawing/2014/main" id="{B74586BA-1FA2-364F-9156-C4EF6A869F6C}"/>
              </a:ext>
            </a:extLst>
          </p:cNvPr>
          <p:cNvSpPr>
            <a:spLocks noGrp="1"/>
          </p:cNvSpPr>
          <p:nvPr>
            <p:ph type="body" sz="quarter" idx="42" hasCustomPrompt="1"/>
          </p:nvPr>
        </p:nvSpPr>
        <p:spPr>
          <a:xfrm>
            <a:off x="4803114" y="1164604"/>
            <a:ext cx="1651516"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6" name="Picture Placeholder 7">
            <a:extLst>
              <a:ext uri="{FF2B5EF4-FFF2-40B4-BE49-F238E27FC236}">
                <a16:creationId xmlns:a16="http://schemas.microsoft.com/office/drawing/2014/main" id="{258408AA-1FF6-684D-ADF1-1FC89A030C30}"/>
              </a:ext>
            </a:extLst>
          </p:cNvPr>
          <p:cNvSpPr>
            <a:spLocks noGrp="1"/>
          </p:cNvSpPr>
          <p:nvPr>
            <p:ph type="pic" sz="quarter" idx="43"/>
          </p:nvPr>
        </p:nvSpPr>
        <p:spPr>
          <a:xfrm>
            <a:off x="3897931" y="3670175"/>
            <a:ext cx="1391801" cy="1197660"/>
          </a:xfrm>
          <a:prstGeom prst="rect">
            <a:avLst/>
          </a:prstGeom>
          <a:solidFill>
            <a:srgbClr val="001933"/>
          </a:solidFill>
          <a:effectLst/>
        </p:spPr>
        <p:txBody>
          <a:bodyPr/>
          <a:lstStyle>
            <a:lvl1pPr marL="0" indent="0">
              <a:buNone/>
              <a:defRPr/>
            </a:lvl1pPr>
          </a:lstStyle>
          <a:p>
            <a:r>
              <a:rPr lang="en-GB"/>
              <a:t>Click icon to add picture</a:t>
            </a:r>
            <a:endParaRPr lang="en-US"/>
          </a:p>
        </p:txBody>
      </p:sp>
      <p:sp>
        <p:nvSpPr>
          <p:cNvPr id="47" name="Text Placeholder 2">
            <a:extLst>
              <a:ext uri="{FF2B5EF4-FFF2-40B4-BE49-F238E27FC236}">
                <a16:creationId xmlns:a16="http://schemas.microsoft.com/office/drawing/2014/main" id="{56549B1C-87A2-C74A-A7DD-42EE80A96190}"/>
              </a:ext>
            </a:extLst>
          </p:cNvPr>
          <p:cNvSpPr>
            <a:spLocks noGrp="1"/>
          </p:cNvSpPr>
          <p:nvPr>
            <p:ph type="body" sz="quarter" idx="44" hasCustomPrompt="1"/>
          </p:nvPr>
        </p:nvSpPr>
        <p:spPr>
          <a:xfrm>
            <a:off x="4066507" y="4326476"/>
            <a:ext cx="1162154" cy="210117"/>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99.999%</a:t>
            </a:r>
            <a:endParaRPr lang="en-US"/>
          </a:p>
        </p:txBody>
      </p:sp>
      <p:sp>
        <p:nvSpPr>
          <p:cNvPr id="48" name="Text Placeholder 2">
            <a:extLst>
              <a:ext uri="{FF2B5EF4-FFF2-40B4-BE49-F238E27FC236}">
                <a16:creationId xmlns:a16="http://schemas.microsoft.com/office/drawing/2014/main" id="{C7A65242-C118-5F49-8FDA-65F52C99DE96}"/>
              </a:ext>
            </a:extLst>
          </p:cNvPr>
          <p:cNvSpPr>
            <a:spLocks noGrp="1"/>
          </p:cNvSpPr>
          <p:nvPr>
            <p:ph type="body" sz="quarter" idx="45" hasCustomPrompt="1"/>
          </p:nvPr>
        </p:nvSpPr>
        <p:spPr>
          <a:xfrm>
            <a:off x="4066507" y="4541357"/>
            <a:ext cx="1162154"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9" name="Picture Placeholder 7">
            <a:extLst>
              <a:ext uri="{FF2B5EF4-FFF2-40B4-BE49-F238E27FC236}">
                <a16:creationId xmlns:a16="http://schemas.microsoft.com/office/drawing/2014/main" id="{F6643DF6-E0CF-C240-89EF-8440038FD056}"/>
              </a:ext>
            </a:extLst>
          </p:cNvPr>
          <p:cNvSpPr>
            <a:spLocks noGrp="1"/>
          </p:cNvSpPr>
          <p:nvPr>
            <p:ph type="pic" sz="quarter" idx="46"/>
          </p:nvPr>
        </p:nvSpPr>
        <p:spPr>
          <a:xfrm>
            <a:off x="5378830" y="3670175"/>
            <a:ext cx="1391801" cy="1197660"/>
          </a:xfrm>
          <a:prstGeom prst="rect">
            <a:avLst/>
          </a:prstGeom>
          <a:solidFill>
            <a:srgbClr val="001933"/>
          </a:solidFill>
          <a:effectLst/>
        </p:spPr>
        <p:txBody>
          <a:bodyPr/>
          <a:lstStyle>
            <a:lvl1pPr marL="0" indent="0">
              <a:buNone/>
              <a:defRPr/>
            </a:lvl1pPr>
          </a:lstStyle>
          <a:p>
            <a:r>
              <a:rPr lang="en-GB"/>
              <a:t>Click icon to add picture</a:t>
            </a:r>
            <a:endParaRPr lang="en-US"/>
          </a:p>
        </p:txBody>
      </p:sp>
      <p:sp>
        <p:nvSpPr>
          <p:cNvPr id="50" name="Text Placeholder 2">
            <a:extLst>
              <a:ext uri="{FF2B5EF4-FFF2-40B4-BE49-F238E27FC236}">
                <a16:creationId xmlns:a16="http://schemas.microsoft.com/office/drawing/2014/main" id="{4AD36AF2-04DC-324A-8922-A1EC08F9AA40}"/>
              </a:ext>
            </a:extLst>
          </p:cNvPr>
          <p:cNvSpPr>
            <a:spLocks noGrp="1"/>
          </p:cNvSpPr>
          <p:nvPr>
            <p:ph type="body" sz="quarter" idx="47" hasCustomPrompt="1"/>
          </p:nvPr>
        </p:nvSpPr>
        <p:spPr>
          <a:xfrm>
            <a:off x="5547406" y="4326476"/>
            <a:ext cx="1162154" cy="210117"/>
          </a:xfrm>
        </p:spPr>
        <p:txBody>
          <a:bodyPr lIns="0" tIns="0" rIns="0" bIns="36000" anchor="b" anchorCtr="0"/>
          <a:lstStyle>
            <a:lvl1pPr marL="0" indent="0">
              <a:lnSpc>
                <a:spcPts val="1200"/>
              </a:lnSpc>
              <a:spcBef>
                <a:spcPts val="0"/>
              </a:spcBef>
              <a:spcAft>
                <a:spcPts val="0"/>
              </a:spcAft>
              <a:buFontTx/>
              <a:buNone/>
              <a:defRPr sz="2000" b="1">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Add Stat</a:t>
            </a:r>
            <a:endParaRPr lang="en-US"/>
          </a:p>
        </p:txBody>
      </p:sp>
      <p:sp>
        <p:nvSpPr>
          <p:cNvPr id="51" name="Text Placeholder 2">
            <a:extLst>
              <a:ext uri="{FF2B5EF4-FFF2-40B4-BE49-F238E27FC236}">
                <a16:creationId xmlns:a16="http://schemas.microsoft.com/office/drawing/2014/main" id="{E5F1C27B-E75F-B44E-BAE4-2E5EF9F0EF28}"/>
              </a:ext>
            </a:extLst>
          </p:cNvPr>
          <p:cNvSpPr>
            <a:spLocks noGrp="1"/>
          </p:cNvSpPr>
          <p:nvPr>
            <p:ph type="body" sz="quarter" idx="48" hasCustomPrompt="1"/>
          </p:nvPr>
        </p:nvSpPr>
        <p:spPr>
          <a:xfrm>
            <a:off x="5547406" y="4541357"/>
            <a:ext cx="1162154" cy="166063"/>
          </a:xfrm>
        </p:spPr>
        <p:txBody>
          <a:bodyPr lIns="0" tIns="0" rIns="0" bIns="0">
            <a:noAutofit/>
          </a:bodyPr>
          <a:lstStyle>
            <a:lvl1pPr marL="0" indent="0">
              <a:buFontTx/>
              <a:buNone/>
              <a:defRPr sz="800" b="0">
                <a:solidFill>
                  <a:schemeClr val="bg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31547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devices and screens">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64160" y="53113"/>
            <a:ext cx="7051040" cy="732441"/>
          </a:xfrm>
          <a:prstGeom prst="rect">
            <a:avLst/>
          </a:prstGeom>
        </p:spPr>
        <p:txBody>
          <a:bodyPr vert="horz" lIns="72000" tIns="0" rIns="91440" bIns="0" rtlCol="0" anchor="ctr">
            <a:normAutofit/>
          </a:bodyPr>
          <a:lstStyle/>
          <a:p>
            <a:pPr lvl="0"/>
            <a:r>
              <a:rPr lang="en-US"/>
              <a:t>Click to add title</a:t>
            </a:r>
          </a:p>
        </p:txBody>
      </p:sp>
      <p:pic>
        <p:nvPicPr>
          <p:cNvPr id="3" name="Graphic 2">
            <a:extLst>
              <a:ext uri="{FF2B5EF4-FFF2-40B4-BE49-F238E27FC236}">
                <a16:creationId xmlns:a16="http://schemas.microsoft.com/office/drawing/2014/main" id="{8E794144-8860-5258-905C-D07861B5EB6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8400" y="-1"/>
            <a:ext cx="1627198" cy="813599"/>
          </a:xfrm>
          <a:prstGeom prst="rect">
            <a:avLst/>
          </a:prstGeom>
        </p:spPr>
      </p:pic>
      <p:pic>
        <p:nvPicPr>
          <p:cNvPr id="6" name="Picture 5" descr="A group of green leaves&#10;&#10;Description automatically generated">
            <a:extLst>
              <a:ext uri="{FF2B5EF4-FFF2-40B4-BE49-F238E27FC236}">
                <a16:creationId xmlns:a16="http://schemas.microsoft.com/office/drawing/2014/main" id="{F27D0E37-0AED-F9A5-4E4E-2A686FA45B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2"/>
            <a:ext cx="9170584" cy="5143501"/>
          </a:xfrm>
          <a:prstGeom prst="rect">
            <a:avLst/>
          </a:prstGeom>
        </p:spPr>
      </p:pic>
      <p:pic>
        <p:nvPicPr>
          <p:cNvPr id="7" name="Graphic 6">
            <a:extLst>
              <a:ext uri="{FF2B5EF4-FFF2-40B4-BE49-F238E27FC236}">
                <a16:creationId xmlns:a16="http://schemas.microsoft.com/office/drawing/2014/main" id="{F6163239-7A11-B603-9449-56F0B008F231}"/>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18400" y="-2"/>
            <a:ext cx="1627198" cy="813599"/>
          </a:xfrm>
          <a:prstGeom prst="rect">
            <a:avLst/>
          </a:prstGeom>
        </p:spPr>
      </p:pic>
      <p:sp>
        <p:nvSpPr>
          <p:cNvPr id="8" name="TextBox 7">
            <a:extLst>
              <a:ext uri="{FF2B5EF4-FFF2-40B4-BE49-F238E27FC236}">
                <a16:creationId xmlns:a16="http://schemas.microsoft.com/office/drawing/2014/main" id="{06B43B54-AC01-4768-79C5-70CE74FF9C8B}"/>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65000"/>
                  </a:schemeClr>
                </a:solidFill>
                <a:latin typeface="Neue Haas Grotesk Text Pro" panose="020B0504020202020204" pitchFamily="34" charset="77"/>
                <a:ea typeface="+mn-ea"/>
                <a:cs typeface="+mn-cs"/>
              </a:rPr>
              <a:t>© Hitachi Vantara LLC 2023. All Rights Reserved.</a:t>
            </a:r>
          </a:p>
        </p:txBody>
      </p:sp>
    </p:spTree>
    <p:extLst>
      <p:ext uri="{BB962C8B-B14F-4D97-AF65-F5344CB8AC3E}">
        <p14:creationId xmlns:p14="http://schemas.microsoft.com/office/powerpoint/2010/main" val="200685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66C97-F5EF-A34E-BFDF-60231EEDED8D}"/>
              </a:ext>
            </a:extLst>
          </p:cNvPr>
          <p:cNvSpPr/>
          <p:nvPr userDrawn="1"/>
        </p:nvSpPr>
        <p:spPr>
          <a:xfrm>
            <a:off x="0" y="0"/>
            <a:ext cx="9153144" cy="5157216"/>
          </a:xfrm>
          <a:prstGeom prst="rect">
            <a:avLst/>
          </a:prstGeom>
          <a:gradFill>
            <a:gsLst>
              <a:gs pos="0">
                <a:schemeClr val="accent2">
                  <a:lumMod val="42000"/>
                </a:schemeClr>
              </a:gs>
              <a:gs pos="93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7" name="Title 1"/>
          <p:cNvSpPr>
            <a:spLocks noGrp="1"/>
          </p:cNvSpPr>
          <p:nvPr>
            <p:ph type="ctrTitle" hasCustomPrompt="1"/>
          </p:nvPr>
        </p:nvSpPr>
        <p:spPr>
          <a:xfrm>
            <a:off x="607715" y="1048425"/>
            <a:ext cx="6912232" cy="2497258"/>
          </a:xfrm>
          <a:prstGeom prst="rect">
            <a:avLst/>
          </a:prstGeom>
          <a:effectLst/>
        </p:spPr>
        <p:txBody>
          <a:bodyPr lIns="0" rIns="0" anchor="b" anchorCtr="0">
            <a:normAutofit/>
          </a:bodyPr>
          <a:lstStyle>
            <a:lvl1pPr>
              <a:lnSpc>
                <a:spcPct val="88000"/>
              </a:lnSpc>
              <a:defRPr sz="6000" b="1" i="0" cap="none" spc="-50" baseline="0">
                <a:solidFill>
                  <a:schemeClr val="bg1"/>
                </a:solidFill>
                <a:latin typeface="Neue Haas Grotesk Text Pro" panose="020B0504020202020204" pitchFamily="34" charset="77"/>
              </a:defRPr>
            </a:lvl1pPr>
          </a:lstStyle>
          <a:p>
            <a:r>
              <a:rPr lang="en-US"/>
              <a:t>Presentation </a:t>
            </a:r>
            <a:br>
              <a:rPr lang="en-US"/>
            </a:br>
            <a:r>
              <a:rPr lang="en-US"/>
              <a:t>Title on 3 Lines</a:t>
            </a:r>
            <a:br>
              <a:rPr lang="en-US"/>
            </a:br>
            <a:r>
              <a:rPr lang="en-US"/>
              <a:t>Bold 60pt</a:t>
            </a:r>
          </a:p>
        </p:txBody>
      </p:sp>
      <p:cxnSp>
        <p:nvCxnSpPr>
          <p:cNvPr id="10" name="Straight Connector 9">
            <a:extLst>
              <a:ext uri="{FF2B5EF4-FFF2-40B4-BE49-F238E27FC236}">
                <a16:creationId xmlns:a16="http://schemas.microsoft.com/office/drawing/2014/main" id="{4D01928F-597D-EE45-ADA7-3D256ED9F2E3}"/>
              </a:ext>
            </a:extLst>
          </p:cNvPr>
          <p:cNvCxnSpPr>
            <a:cxnSpLocks/>
          </p:cNvCxnSpPr>
          <p:nvPr userDrawn="1"/>
        </p:nvCxnSpPr>
        <p:spPr>
          <a:xfrm flipH="1">
            <a:off x="634770" y="3581850"/>
            <a:ext cx="7790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effectLst/>
                <a:latin typeface="Neue Haas Grotesk Text Pro" panose="020B0504020202020204" pitchFamily="34" charset="77"/>
                <a:ea typeface="+mn-ea"/>
                <a:cs typeface="+mn-cs"/>
              </a:rPr>
              <a:t>© Hitachi Vantara LLC 2023. All Rights Reserved.</a:t>
            </a:r>
          </a:p>
        </p:txBody>
      </p:sp>
      <p:sp>
        <p:nvSpPr>
          <p:cNvPr id="37" name="Subtitle 2">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3831885"/>
            <a:ext cx="3310222" cy="620319"/>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4904119" y="3843682"/>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4904119" y="4082875"/>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pic>
        <p:nvPicPr>
          <p:cNvPr id="2" name="Graphic 1">
            <a:extLst>
              <a:ext uri="{FF2B5EF4-FFF2-40B4-BE49-F238E27FC236}">
                <a16:creationId xmlns:a16="http://schemas.microsoft.com/office/drawing/2014/main" id="{F3A4BD0D-CFFF-74C0-4A2D-E013EC90526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102829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66C97-F5EF-A34E-BFDF-60231EEDED8D}"/>
              </a:ext>
            </a:extLst>
          </p:cNvPr>
          <p:cNvSpPr/>
          <p:nvPr userDrawn="1"/>
        </p:nvSpPr>
        <p:spPr>
          <a:xfrm>
            <a:off x="0" y="0"/>
            <a:ext cx="9153144" cy="5157216"/>
          </a:xfrm>
          <a:prstGeom prst="rect">
            <a:avLst/>
          </a:prstGeom>
          <a:gradFill>
            <a:gsLst>
              <a:gs pos="0">
                <a:schemeClr val="accent2">
                  <a:lumMod val="42000"/>
                </a:schemeClr>
              </a:gs>
              <a:gs pos="93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7" name="Title 1"/>
          <p:cNvSpPr>
            <a:spLocks noGrp="1"/>
          </p:cNvSpPr>
          <p:nvPr>
            <p:ph type="ctrTitle" hasCustomPrompt="1"/>
          </p:nvPr>
        </p:nvSpPr>
        <p:spPr>
          <a:xfrm>
            <a:off x="607715" y="1048425"/>
            <a:ext cx="6912232" cy="2497258"/>
          </a:xfrm>
          <a:prstGeom prst="rect">
            <a:avLst/>
          </a:prstGeom>
          <a:effectLst/>
        </p:spPr>
        <p:txBody>
          <a:bodyPr lIns="0" rIns="0" anchor="b" anchorCtr="0">
            <a:normAutofit/>
          </a:bodyPr>
          <a:lstStyle>
            <a:lvl1pPr>
              <a:lnSpc>
                <a:spcPct val="88000"/>
              </a:lnSpc>
              <a:defRPr sz="6000" b="1" i="0" cap="none" spc="-50" baseline="0">
                <a:solidFill>
                  <a:schemeClr val="bg1"/>
                </a:solidFill>
                <a:latin typeface="Neue Haas Grotesk Text Pro" panose="020B0504020202020204" pitchFamily="34" charset="77"/>
              </a:defRPr>
            </a:lvl1pPr>
          </a:lstStyle>
          <a:p>
            <a:r>
              <a:rPr lang="en-US"/>
              <a:t>Presentation </a:t>
            </a:r>
            <a:br>
              <a:rPr lang="en-US"/>
            </a:br>
            <a:r>
              <a:rPr lang="en-US"/>
              <a:t>Title on 3 Lines</a:t>
            </a:r>
            <a:br>
              <a:rPr lang="en-US"/>
            </a:br>
            <a:r>
              <a:rPr lang="en-US"/>
              <a:t>Bold 60pt</a:t>
            </a:r>
          </a:p>
        </p:txBody>
      </p:sp>
      <p:cxnSp>
        <p:nvCxnSpPr>
          <p:cNvPr id="10" name="Straight Connector 9">
            <a:extLst>
              <a:ext uri="{FF2B5EF4-FFF2-40B4-BE49-F238E27FC236}">
                <a16:creationId xmlns:a16="http://schemas.microsoft.com/office/drawing/2014/main" id="{4D01928F-597D-EE45-ADA7-3D256ED9F2E3}"/>
              </a:ext>
            </a:extLst>
          </p:cNvPr>
          <p:cNvCxnSpPr>
            <a:cxnSpLocks/>
          </p:cNvCxnSpPr>
          <p:nvPr userDrawn="1"/>
        </p:nvCxnSpPr>
        <p:spPr>
          <a:xfrm flipH="1">
            <a:off x="634770" y="3581850"/>
            <a:ext cx="7790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a:extLst>
              <a:ext uri="{FF2B5EF4-FFF2-40B4-BE49-F238E27FC236}">
                <a16:creationId xmlns:a16="http://schemas.microsoft.com/office/drawing/2014/main" id="{321F759D-E4A5-F143-9D4F-DEB96063B40E}"/>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75000"/>
                  </a:schemeClr>
                </a:solidFill>
                <a:effectLst/>
                <a:latin typeface="Neue Haas Grotesk Text Pro" panose="020B0504020202020204" pitchFamily="34" charset="77"/>
                <a:ea typeface="+mn-ea"/>
                <a:cs typeface="+mn-cs"/>
              </a:rPr>
              <a:t>© Hitachi Vantara LLC 2023. All Rights Reserved.</a:t>
            </a:r>
          </a:p>
        </p:txBody>
      </p:sp>
      <p:sp>
        <p:nvSpPr>
          <p:cNvPr id="40" name="Text Placeholder 6">
            <a:extLst>
              <a:ext uri="{FF2B5EF4-FFF2-40B4-BE49-F238E27FC236}">
                <a16:creationId xmlns:a16="http://schemas.microsoft.com/office/drawing/2014/main" id="{1AF46A1C-3446-614F-91A4-BF8221DA66CD}"/>
              </a:ext>
            </a:extLst>
          </p:cNvPr>
          <p:cNvSpPr>
            <a:spLocks noGrp="1"/>
          </p:cNvSpPr>
          <p:nvPr>
            <p:ph type="body" sz="quarter" idx="11" hasCustomPrompt="1"/>
          </p:nvPr>
        </p:nvSpPr>
        <p:spPr>
          <a:xfrm>
            <a:off x="634770" y="3843682"/>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41" name="Text Placeholder 8">
            <a:extLst>
              <a:ext uri="{FF2B5EF4-FFF2-40B4-BE49-F238E27FC236}">
                <a16:creationId xmlns:a16="http://schemas.microsoft.com/office/drawing/2014/main" id="{0B5020BB-700C-2D4C-A089-3094495DD3E8}"/>
              </a:ext>
            </a:extLst>
          </p:cNvPr>
          <p:cNvSpPr>
            <a:spLocks noGrp="1"/>
          </p:cNvSpPr>
          <p:nvPr>
            <p:ph type="body" sz="quarter" idx="12" hasCustomPrompt="1"/>
          </p:nvPr>
        </p:nvSpPr>
        <p:spPr>
          <a:xfrm>
            <a:off x="634770" y="4082875"/>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2023</a:t>
            </a:r>
          </a:p>
        </p:txBody>
      </p:sp>
      <p:pic>
        <p:nvPicPr>
          <p:cNvPr id="2" name="Graphic 1">
            <a:extLst>
              <a:ext uri="{FF2B5EF4-FFF2-40B4-BE49-F238E27FC236}">
                <a16:creationId xmlns:a16="http://schemas.microsoft.com/office/drawing/2014/main" id="{1C1685DE-C497-892B-3951-2E18F75DE1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423722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4_Title Slide">
    <p:spTree>
      <p:nvGrpSpPr>
        <p:cNvPr id="1" name=""/>
        <p:cNvGrpSpPr/>
        <p:nvPr/>
      </p:nvGrpSpPr>
      <p:grpSpPr>
        <a:xfrm>
          <a:off x="0" y="0"/>
          <a:ext cx="0" cy="0"/>
          <a:chOff x="0" y="0"/>
          <a:chExt cx="0" cy="0"/>
        </a:xfrm>
      </p:grpSpPr>
      <p:pic>
        <p:nvPicPr>
          <p:cNvPr id="36" name="black grey gradient">
            <a:extLst>
              <a:ext uri="{FF2B5EF4-FFF2-40B4-BE49-F238E27FC236}">
                <a16:creationId xmlns:a16="http://schemas.microsoft.com/office/drawing/2014/main" id="{3095B0D2-2913-1E4A-92FF-FB612BDEB7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9144000" cy="5157216"/>
          </a:xfrm>
          <a:prstGeom prst="rect">
            <a:avLst/>
          </a:prstGeom>
        </p:spPr>
      </p:pic>
      <p:pic>
        <p:nvPicPr>
          <p:cNvPr id="4" name="Picture 3" descr="Two people looking at a computer screen&#10;&#10;Description automatically generated with medium confidence">
            <a:extLst>
              <a:ext uri="{FF2B5EF4-FFF2-40B4-BE49-F238E27FC236}">
                <a16:creationId xmlns:a16="http://schemas.microsoft.com/office/drawing/2014/main" id="{ACB9411E-B230-124E-93D7-71DEED0CEC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942892" y="0"/>
            <a:ext cx="3199497" cy="5157216"/>
          </a:xfrm>
          <a:prstGeom prst="rect">
            <a:avLst/>
          </a:prstGeom>
        </p:spPr>
      </p:pic>
      <p:sp>
        <p:nvSpPr>
          <p:cNvPr id="70" name="Rectangle 69">
            <a:extLst>
              <a:ext uri="{FF2B5EF4-FFF2-40B4-BE49-F238E27FC236}">
                <a16:creationId xmlns:a16="http://schemas.microsoft.com/office/drawing/2014/main" id="{02890FDD-E5D1-4099-9F8C-FDDC8845E06F}"/>
              </a:ext>
            </a:extLst>
          </p:cNvPr>
          <p:cNvSpPr/>
          <p:nvPr userDrawn="1"/>
        </p:nvSpPr>
        <p:spPr>
          <a:xfrm>
            <a:off x="5954049" y="0"/>
            <a:ext cx="3189951" cy="4917679"/>
          </a:xfrm>
          <a:prstGeom prst="rect">
            <a:avLst/>
          </a:prstGeom>
          <a:gradFill flip="none" rotWithShape="1">
            <a:gsLst>
              <a:gs pos="63000">
                <a:schemeClr val="tx2">
                  <a:alpha val="0"/>
                </a:schemeClr>
              </a:gs>
              <a:gs pos="100000">
                <a:schemeClr val="tx2">
                  <a:alpha val="99332"/>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6" name="Subtitle 2"/>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57" name="Title 1"/>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58" name="Text Placeholder 6"/>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79" name="Text Placeholder 8"/>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69" name="TextBox 68">
            <a:extLst>
              <a:ext uri="{FF2B5EF4-FFF2-40B4-BE49-F238E27FC236}">
                <a16:creationId xmlns:a16="http://schemas.microsoft.com/office/drawing/2014/main" id="{F7A76005-52C4-4175-98F3-A93E756F20FA}"/>
              </a:ext>
            </a:extLst>
          </p:cNvPr>
          <p:cNvSpPr txBox="1"/>
          <p:nvPr userDrawn="1"/>
        </p:nvSpPr>
        <p:spPr>
          <a:xfrm>
            <a:off x="7111475" y="4911221"/>
            <a:ext cx="199285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pic>
        <p:nvPicPr>
          <p:cNvPr id="3" name="Graphic 2">
            <a:extLst>
              <a:ext uri="{FF2B5EF4-FFF2-40B4-BE49-F238E27FC236}">
                <a16:creationId xmlns:a16="http://schemas.microsoft.com/office/drawing/2014/main" id="{64499D90-9D80-2A30-7D2A-77C4F59D042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80078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p:nvPr userDrawn="1"/>
        </p:nvSpPr>
        <p:spPr>
          <a:xfrm>
            <a:off x="0" y="0"/>
            <a:ext cx="9153144"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39" name="TextBox 38"/>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schemeClr val="bg1">
                    <a:lumMod val="50000"/>
                  </a:schemeClr>
                </a:solidFill>
                <a:latin typeface="Neue Haas Grotesk Text Pro" panose="020B0504020202020204" pitchFamily="34" charset="77"/>
              </a:rPr>
              <a:pPr/>
              <a:t>‹#›</a:t>
            </a:fld>
            <a:endParaRPr lang="en-US" sz="800" b="0" i="0">
              <a:solidFill>
                <a:schemeClr val="bg1">
                  <a:lumMod val="50000"/>
                </a:schemeClr>
              </a:solidFill>
              <a:latin typeface="Neue Haas Grotesk Text Pro" panose="020B0504020202020204" pitchFamily="34" charset="77"/>
            </a:endParaRPr>
          </a:p>
        </p:txBody>
      </p:sp>
      <p:pic>
        <p:nvPicPr>
          <p:cNvPr id="3" name="Picture 2" descr="A high angle view of a city&#10;&#10;Description automatically generated with low confidence">
            <a:extLst>
              <a:ext uri="{FF2B5EF4-FFF2-40B4-BE49-F238E27FC236}">
                <a16:creationId xmlns:a16="http://schemas.microsoft.com/office/drawing/2014/main" id="{C31A5DA1-D97C-B14B-A1AD-9EB6A8AD26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45210" y="0"/>
            <a:ext cx="3197179" cy="5157216"/>
          </a:xfrm>
          <a:prstGeom prst="rect">
            <a:avLst/>
          </a:prstGeom>
        </p:spPr>
      </p:pic>
      <p:sp>
        <p:nvSpPr>
          <p:cNvPr id="74" name="Rectangle 73">
            <a:extLst>
              <a:ext uri="{FF2B5EF4-FFF2-40B4-BE49-F238E27FC236}">
                <a16:creationId xmlns:a16="http://schemas.microsoft.com/office/drawing/2014/main" id="{261FBF55-7FF2-684D-9995-F81F8F234543}"/>
              </a:ext>
            </a:extLst>
          </p:cNvPr>
          <p:cNvSpPr/>
          <p:nvPr userDrawn="1"/>
        </p:nvSpPr>
        <p:spPr>
          <a:xfrm>
            <a:off x="5942621" y="0"/>
            <a:ext cx="3197179" cy="4917679"/>
          </a:xfrm>
          <a:prstGeom prst="rect">
            <a:avLst/>
          </a:prstGeom>
          <a:gradFill flip="none" rotWithShape="1">
            <a:gsLst>
              <a:gs pos="66000">
                <a:schemeClr val="tx2">
                  <a:alpha val="0"/>
                </a:schemeClr>
              </a:gs>
              <a:gs pos="86000">
                <a:schemeClr val="tx2">
                  <a:alpha val="69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43" name="Footer">
            <a:extLst>
              <a:ext uri="{FF2B5EF4-FFF2-40B4-BE49-F238E27FC236}">
                <a16:creationId xmlns:a16="http://schemas.microsoft.com/office/drawing/2014/main" id="{F108DFB1-67A6-2644-9166-4B44C332FCA2}"/>
              </a:ext>
            </a:extLst>
          </p:cNvPr>
          <p:cNvSpPr txBox="1"/>
          <p:nvPr userDrawn="1"/>
        </p:nvSpPr>
        <p:spPr>
          <a:xfrm>
            <a:off x="7157962" y="4911221"/>
            <a:ext cx="1946366" cy="18466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outerShdw blurRad="50800" dist="38100" dir="2700000" algn="tl" rotWithShape="0">
                    <a:prstClr val="black">
                      <a:alpha val="40000"/>
                    </a:prstClr>
                  </a:outerShdw>
                </a:effectLst>
                <a:latin typeface="Neue Haas Grotesk Text Pro" panose="020B0504020202020204" pitchFamily="34" charset="77"/>
                <a:ea typeface="+mn-ea"/>
                <a:cs typeface="+mn-cs"/>
              </a:rPr>
              <a:t>© Hitachi Vantara LLC 2023. All Rights Reserved.</a:t>
            </a:r>
          </a:p>
        </p:txBody>
      </p:sp>
      <p:sp>
        <p:nvSpPr>
          <p:cNvPr id="42" name="Subtitle 2">
            <a:extLst>
              <a:ext uri="{FF2B5EF4-FFF2-40B4-BE49-F238E27FC236}">
                <a16:creationId xmlns:a16="http://schemas.microsoft.com/office/drawing/2014/main" id="{9C4B8250-F2FE-B24F-B485-A21CF1A99DB4}"/>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tx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44" name="Title 1">
            <a:extLst>
              <a:ext uri="{FF2B5EF4-FFF2-40B4-BE49-F238E27FC236}">
                <a16:creationId xmlns:a16="http://schemas.microsoft.com/office/drawing/2014/main" id="{6CBF497B-3F7F-D04D-BE44-5057389683FE}"/>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48" name="Text Placeholder 6">
            <a:extLst>
              <a:ext uri="{FF2B5EF4-FFF2-40B4-BE49-F238E27FC236}">
                <a16:creationId xmlns:a16="http://schemas.microsoft.com/office/drawing/2014/main" id="{167504A7-4A67-6540-BC18-B7EA1187F7A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49" name="Text Placeholder 8">
            <a:extLst>
              <a:ext uri="{FF2B5EF4-FFF2-40B4-BE49-F238E27FC236}">
                <a16:creationId xmlns:a16="http://schemas.microsoft.com/office/drawing/2014/main" id="{9F72D4FB-2700-8C41-8E06-BD6FC3A74F0A}"/>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4" name="Graphic 3">
            <a:extLst>
              <a:ext uri="{FF2B5EF4-FFF2-40B4-BE49-F238E27FC236}">
                <a16:creationId xmlns:a16="http://schemas.microsoft.com/office/drawing/2014/main" id="{F0D7C52C-892F-68C2-331E-52650B1A8B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9706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145A0E2-757F-D34D-A67D-72D9956859BA}"/>
              </a:ext>
            </a:extLst>
          </p:cNvPr>
          <p:cNvSpPr/>
          <p:nvPr userDrawn="1"/>
        </p:nvSpPr>
        <p:spPr>
          <a:xfrm>
            <a:off x="-1" y="0"/>
            <a:ext cx="5991967" cy="5143500"/>
          </a:xfrm>
          <a:prstGeom prst="rect">
            <a:avLst/>
          </a:prstGeom>
          <a:gradFill flip="none" rotWithShape="1">
            <a:gsLst>
              <a:gs pos="0">
                <a:schemeClr val="tx2"/>
              </a:gs>
              <a:gs pos="66000">
                <a:srgbClr val="19222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8" name="Picture 7" descr="A picture containing keyboard, electronics, light, close&#10;&#10;Description automatically generated">
            <a:extLst>
              <a:ext uri="{FF2B5EF4-FFF2-40B4-BE49-F238E27FC236}">
                <a16:creationId xmlns:a16="http://schemas.microsoft.com/office/drawing/2014/main" id="{C32B0849-2B0B-6C4C-BA95-E68E1903188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54049" y="0"/>
            <a:ext cx="3189951" cy="5143500"/>
          </a:xfrm>
          <a:prstGeom prst="rect">
            <a:avLst/>
          </a:prstGeom>
        </p:spPr>
      </p:pic>
      <p:sp>
        <p:nvSpPr>
          <p:cNvPr id="47" name="TextBox 46">
            <a:extLst>
              <a:ext uri="{FF2B5EF4-FFF2-40B4-BE49-F238E27FC236}">
                <a16:creationId xmlns:a16="http://schemas.microsoft.com/office/drawing/2014/main" id="{1F6F85EA-1CAA-F34C-8631-AB308554EFA3}"/>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40" name="Footer">
            <a:extLst>
              <a:ext uri="{FF2B5EF4-FFF2-40B4-BE49-F238E27FC236}">
                <a16:creationId xmlns:a16="http://schemas.microsoft.com/office/drawing/2014/main" id="{E0877B21-C48F-DA42-AC05-56B8C786636C}"/>
              </a:ext>
            </a:extLst>
          </p:cNvPr>
          <p:cNvSpPr txBox="1"/>
          <p:nvPr userDrawn="1"/>
        </p:nvSpPr>
        <p:spPr>
          <a:xfrm>
            <a:off x="7127505" y="4911221"/>
            <a:ext cx="1976823" cy="184666"/>
          </a:xfrm>
          <a:prstGeom prst="rect">
            <a:avLst/>
          </a:prstGeom>
          <a:noFill/>
          <a:effectLst/>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effectLst/>
                <a:latin typeface="Neue Haas Grotesk Text Pro" panose="020B0504020202020204" pitchFamily="34" charset="77"/>
                <a:ea typeface="+mn-ea"/>
                <a:cs typeface="+mn-cs"/>
              </a:rPr>
              <a:t>© Hitachi Vantara LLC 2023. All Rights Reserved.</a:t>
            </a:r>
          </a:p>
        </p:txBody>
      </p:sp>
      <p:sp>
        <p:nvSpPr>
          <p:cNvPr id="41" name="Subtitle 2">
            <a:extLst>
              <a:ext uri="{FF2B5EF4-FFF2-40B4-BE49-F238E27FC236}">
                <a16:creationId xmlns:a16="http://schemas.microsoft.com/office/drawing/2014/main" id="{006DF4F8-BB34-EC43-99DA-9D3A451F68AA}"/>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0" cap="none" baseline="0">
                <a:solidFill>
                  <a:schemeClr val="bg1"/>
                </a:solidFill>
                <a:latin typeface="Neue Haas Grotesk Text Pro" panose="020B0504020202020204"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42" name="Title 1">
            <a:extLst>
              <a:ext uri="{FF2B5EF4-FFF2-40B4-BE49-F238E27FC236}">
                <a16:creationId xmlns:a16="http://schemas.microsoft.com/office/drawing/2014/main" id="{50291F8B-692F-1F4E-8B62-13F31A1C4202}"/>
              </a:ext>
            </a:extLst>
          </p:cNvPr>
          <p:cNvSpPr>
            <a:spLocks noGrp="1"/>
          </p:cNvSpPr>
          <p:nvPr>
            <p:ph type="ctrTitle" hasCustomPrompt="1"/>
          </p:nvPr>
        </p:nvSpPr>
        <p:spPr>
          <a:xfrm>
            <a:off x="681348" y="725773"/>
            <a:ext cx="5148359" cy="2071294"/>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Section Title Slide Placeholder </a:t>
            </a:r>
          </a:p>
        </p:txBody>
      </p:sp>
      <p:sp>
        <p:nvSpPr>
          <p:cNvPr id="43" name="Text Placeholder 6">
            <a:extLst>
              <a:ext uri="{FF2B5EF4-FFF2-40B4-BE49-F238E27FC236}">
                <a16:creationId xmlns:a16="http://schemas.microsoft.com/office/drawing/2014/main" id="{38B5748F-2548-4143-9059-9AB6DF260C5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44" name="Text Placeholder 8">
            <a:extLst>
              <a:ext uri="{FF2B5EF4-FFF2-40B4-BE49-F238E27FC236}">
                <a16:creationId xmlns:a16="http://schemas.microsoft.com/office/drawing/2014/main" id="{07AF4C3A-CEC6-9F4B-AE7F-C5FA16BE2378}"/>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3" name="Graphic 2">
            <a:extLst>
              <a:ext uri="{FF2B5EF4-FFF2-40B4-BE49-F238E27FC236}">
                <a16:creationId xmlns:a16="http://schemas.microsoft.com/office/drawing/2014/main" id="{1C4BE73D-FA01-76F6-7026-27F8234754B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spTree>
    <p:extLst>
      <p:ext uri="{BB962C8B-B14F-4D97-AF65-F5344CB8AC3E}">
        <p14:creationId xmlns:p14="http://schemas.microsoft.com/office/powerpoint/2010/main" val="111086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F02CF53-A4E5-B646-AE68-6C902E2837E6}"/>
              </a:ext>
            </a:extLst>
          </p:cNvPr>
          <p:cNvSpPr/>
          <p:nvPr userDrawn="1"/>
        </p:nvSpPr>
        <p:spPr>
          <a:xfrm rot="10800000">
            <a:off x="-1612" y="-2"/>
            <a:ext cx="9145599" cy="812802"/>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1611" y="4895406"/>
            <a:ext cx="316112" cy="215444"/>
          </a:xfrm>
          <a:prstGeom prst="rect">
            <a:avLst/>
          </a:prstGeom>
          <a:noFill/>
        </p:spPr>
        <p:txBody>
          <a:bodyPr wrap="none" rtlCol="0">
            <a:spAutoFit/>
          </a:bodyPr>
          <a:lstStyle/>
          <a:p>
            <a:pPr algn="l"/>
            <a:fld id="{111F478C-84AE-4601-9BE4-60468A3A6C06}" type="slidenum">
              <a:rPr lang="en-US" sz="800" b="0" i="0" smtClean="0">
                <a:solidFill>
                  <a:schemeClr val="tx1">
                    <a:alpha val="50000"/>
                  </a:schemeClr>
                </a:solidFill>
                <a:latin typeface="Neue Haas Grotesk Text Pro" panose="020B0504020202020204" pitchFamily="34" charset="77"/>
              </a:rPr>
              <a:pPr algn="l"/>
              <a:t>‹#›</a:t>
            </a:fld>
            <a:endParaRPr lang="en-US" sz="800" b="0" i="0">
              <a:solidFill>
                <a:schemeClr val="tx1">
                  <a:alpha val="50000"/>
                </a:schemeClr>
              </a:solidFill>
              <a:latin typeface="Neue Haas Grotesk Text Pro" panose="020B0504020202020204" pitchFamily="34" charset="77"/>
            </a:endParaRPr>
          </a:p>
        </p:txBody>
      </p:sp>
      <p:sp>
        <p:nvSpPr>
          <p:cNvPr id="13" name="Text Placeholder 53"/>
          <p:cNvSpPr>
            <a:spLocks noGrp="1"/>
          </p:cNvSpPr>
          <p:nvPr>
            <p:ph type="body" idx="1"/>
          </p:nvPr>
        </p:nvSpPr>
        <p:spPr>
          <a:xfrm>
            <a:off x="264160" y="893235"/>
            <a:ext cx="8584006" cy="1032590"/>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p>
        </p:txBody>
      </p:sp>
      <p:sp>
        <p:nvSpPr>
          <p:cNvPr id="16" name="Title Placeholder 1"/>
          <p:cNvSpPr>
            <a:spLocks noGrp="1"/>
          </p:cNvSpPr>
          <p:nvPr>
            <p:ph type="title"/>
          </p:nvPr>
        </p:nvSpPr>
        <p:spPr>
          <a:xfrm>
            <a:off x="264160" y="53113"/>
            <a:ext cx="7051040" cy="732441"/>
          </a:xfrm>
          <a:prstGeom prst="rect">
            <a:avLst/>
          </a:prstGeom>
        </p:spPr>
        <p:txBody>
          <a:bodyPr vert="horz" lIns="72000" tIns="0" rIns="91440" bIns="0" rtlCol="0" anchor="ctr">
            <a:normAutofit/>
          </a:bodyPr>
          <a:lstStyle/>
          <a:p>
            <a:pPr lvl="0"/>
            <a:r>
              <a:rPr lang="en-GB"/>
              <a:t>Click to edit Master title style</a:t>
            </a:r>
            <a:endParaRPr lang="en-US"/>
          </a:p>
        </p:txBody>
      </p:sp>
      <p:sp>
        <p:nvSpPr>
          <p:cNvPr id="32" name="TextBox 31">
            <a:extLst>
              <a:ext uri="{FF2B5EF4-FFF2-40B4-BE49-F238E27FC236}">
                <a16:creationId xmlns:a16="http://schemas.microsoft.com/office/drawing/2014/main" id="{B4AEEDCA-9AEA-934A-9941-5F6114A67B61}"/>
              </a:ext>
            </a:extLst>
          </p:cNvPr>
          <p:cNvSpPr txBox="1"/>
          <p:nvPr userDrawn="1"/>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65000"/>
                  </a:schemeClr>
                </a:solidFill>
                <a:latin typeface="Neue Haas Grotesk Text Pro" panose="020B0504020202020204" pitchFamily="34" charset="77"/>
                <a:ea typeface="+mn-ea"/>
                <a:cs typeface="+mn-cs"/>
              </a:rPr>
              <a:t>© Hitachi Vantara LLC 2023. All Rights Reserved.</a:t>
            </a:r>
          </a:p>
        </p:txBody>
      </p:sp>
      <p:pic>
        <p:nvPicPr>
          <p:cNvPr id="6" name="Graphic 5">
            <a:extLst>
              <a:ext uri="{FF2B5EF4-FFF2-40B4-BE49-F238E27FC236}">
                <a16:creationId xmlns:a16="http://schemas.microsoft.com/office/drawing/2014/main" id="{39BC8928-4992-BEE6-FEBC-5813411650EC}"/>
              </a:ext>
            </a:extLst>
          </p:cNvPr>
          <p:cNvPicPr>
            <a:picLocks noChangeAspect="1"/>
          </p:cNvPicPr>
          <p:nvPr userDrawn="1"/>
        </p:nvPicPr>
        <p:blipFill>
          <a:blip r:embed="rId51" cstate="email">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7518400" y="-2"/>
            <a:ext cx="1627198" cy="813599"/>
          </a:xfrm>
          <a:prstGeom prst="rect">
            <a:avLst/>
          </a:prstGeom>
        </p:spPr>
      </p:pic>
    </p:spTree>
    <p:extLst>
      <p:ext uri="{BB962C8B-B14F-4D97-AF65-F5344CB8AC3E}">
        <p14:creationId xmlns:p14="http://schemas.microsoft.com/office/powerpoint/2010/main" val="3961590733"/>
      </p:ext>
    </p:extLst>
  </p:cSld>
  <p:clrMap bg1="lt1" tx1="dk1" bg2="lt2" tx2="dk2" accent1="accent1" accent2="accent2" accent3="accent3" accent4="accent4" accent5="accent5" accent6="accent6" hlink="hlink" folHlink="folHlink"/>
  <p:sldLayoutIdLst>
    <p:sldLayoutId id="2147483927" r:id="rId1"/>
    <p:sldLayoutId id="2147483938" r:id="rId2"/>
    <p:sldLayoutId id="2147483945" r:id="rId3"/>
    <p:sldLayoutId id="2147483932" r:id="rId4"/>
    <p:sldLayoutId id="2147483930" r:id="rId5"/>
    <p:sldLayoutId id="2147483933" r:id="rId6"/>
    <p:sldLayoutId id="2147483896" r:id="rId7"/>
    <p:sldLayoutId id="2147483904" r:id="rId8"/>
    <p:sldLayoutId id="2147483899" r:id="rId9"/>
    <p:sldLayoutId id="2147483898" r:id="rId10"/>
    <p:sldLayoutId id="2147483900" r:id="rId11"/>
    <p:sldLayoutId id="2147483839" r:id="rId12"/>
    <p:sldLayoutId id="2147483909" r:id="rId13"/>
    <p:sldLayoutId id="2147483833" r:id="rId14"/>
    <p:sldLayoutId id="2147483924" r:id="rId15"/>
    <p:sldLayoutId id="2147483925" r:id="rId16"/>
    <p:sldLayoutId id="2147483918" r:id="rId17"/>
    <p:sldLayoutId id="2147483934" r:id="rId18"/>
    <p:sldLayoutId id="2147483935" r:id="rId19"/>
    <p:sldLayoutId id="2147483919" r:id="rId20"/>
    <p:sldLayoutId id="2147483912" r:id="rId21"/>
    <p:sldLayoutId id="2147483911" r:id="rId22"/>
    <p:sldLayoutId id="2147483926" r:id="rId23"/>
    <p:sldLayoutId id="2147483922" r:id="rId24"/>
    <p:sldLayoutId id="2147483910" r:id="rId25"/>
    <p:sldLayoutId id="2147483942" r:id="rId26"/>
    <p:sldLayoutId id="2147483939" r:id="rId27"/>
    <p:sldLayoutId id="2147483940" r:id="rId28"/>
    <p:sldLayoutId id="2147483943" r:id="rId29"/>
    <p:sldLayoutId id="2147483944" r:id="rId30"/>
    <p:sldLayoutId id="2147483937" r:id="rId31"/>
    <p:sldLayoutId id="2147483941" r:id="rId32"/>
    <p:sldLayoutId id="2147483923" r:id="rId33"/>
    <p:sldLayoutId id="2147483920" r:id="rId34"/>
    <p:sldLayoutId id="2147483921" r:id="rId35"/>
    <p:sldLayoutId id="2147483914" r:id="rId36"/>
    <p:sldLayoutId id="2147483876" r:id="rId37"/>
    <p:sldLayoutId id="2147483887" r:id="rId38"/>
    <p:sldLayoutId id="2147483867" r:id="rId39"/>
    <p:sldLayoutId id="2147483936" r:id="rId40"/>
    <p:sldLayoutId id="2147483907" r:id="rId41"/>
    <p:sldLayoutId id="2147483905" r:id="rId42"/>
    <p:sldLayoutId id="2147483906" r:id="rId43"/>
    <p:sldLayoutId id="2147483931" r:id="rId44"/>
    <p:sldLayoutId id="2147483908" r:id="rId45"/>
    <p:sldLayoutId id="2147483913" r:id="rId46"/>
    <p:sldLayoutId id="2147483915" r:id="rId47"/>
    <p:sldLayoutId id="2147483916" r:id="rId48"/>
    <p:sldLayoutId id="2147483946"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lang="en-US" sz="2200" b="1" i="0" kern="1200" cap="none" dirty="0" smtClean="0">
          <a:solidFill>
            <a:schemeClr val="tx1"/>
          </a:solidFill>
          <a:latin typeface="Neue Haas Grotesk Text Pro" panose="020B0504020202020204" pitchFamily="34" charset="77"/>
          <a:ea typeface="+mj-ea"/>
          <a:cs typeface="+mj-cs"/>
        </a:defRPr>
      </a:lvl1pPr>
    </p:titleStyle>
    <p:body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4.xml"/><Relationship Id="rId16" Type="http://schemas.openxmlformats.org/officeDocument/2006/relationships/image" Target="../media/image59.svg"/><Relationship Id="rId1" Type="http://schemas.openxmlformats.org/officeDocument/2006/relationships/slideLayout" Target="../slideLayouts/slideLayout36.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2.svg"/><Relationship Id="rId9" Type="http://schemas.openxmlformats.org/officeDocument/2006/relationships/image" Target="../media/image52.png"/><Relationship Id="rId14"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62.jpe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jpe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3.xml"/><Relationship Id="rId16" Type="http://schemas.openxmlformats.org/officeDocument/2006/relationships/image" Target="../media/image96.png"/><Relationship Id="rId1" Type="http://schemas.openxmlformats.org/officeDocument/2006/relationships/slideLayout" Target="../slideLayouts/slideLayout36.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emf"/><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emf"/><Relationship Id="rId14"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hyperlink" Target="https://hitachivantara.brighttalk.com/?mkt_tok=Mzc1LUpPRS01NTEAAAGOJDZkmssASTRzQQjQqGExCviMFonR0GZ_cfEOfZGiUSkJ79q-ZjmbFVJiVVMg9mBD0cbL4M55YCGzRHu7JG6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9.sv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2.sv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D569E8-6F21-5667-8D59-3921B38B3CB6}"/>
              </a:ext>
            </a:extLst>
          </p:cNvPr>
          <p:cNvSpPr txBox="1">
            <a:spLocks/>
          </p:cNvSpPr>
          <p:nvPr/>
        </p:nvSpPr>
        <p:spPr>
          <a:xfrm>
            <a:off x="778393" y="500154"/>
            <a:ext cx="7057507" cy="547775"/>
          </a:xfrm>
          <a:prstGeom prst="rect">
            <a:avLst/>
          </a:prstGeom>
        </p:spPr>
        <p:txBody>
          <a:bodyPr vert="horz" lIns="72000" tIns="0" rIns="91440" bIns="0" rtlCol="0" anchor="ctr">
            <a:normAutofit/>
          </a:bodyPr>
          <a:lstStyle>
            <a:lvl1pPr algn="l" defTabSz="914400" rtl="0" eaLnBrk="1" latinLnBrk="0" hangingPunct="1">
              <a:lnSpc>
                <a:spcPct val="85000"/>
              </a:lnSpc>
              <a:spcBef>
                <a:spcPct val="0"/>
              </a:spcBef>
              <a:buNone/>
              <a:defRPr lang="en-US" sz="2200" b="1" i="0" kern="1200" cap="none" dirty="0" smtClean="0">
                <a:solidFill>
                  <a:schemeClr val="tx1"/>
                </a:solidFill>
                <a:latin typeface="Neue Haas Grotesk Text Pro" panose="020B0504020202020204" pitchFamily="34" charset="77"/>
                <a:ea typeface="+mj-ea"/>
                <a:cs typeface="+mj-cs"/>
              </a:defRPr>
            </a:lvl1pPr>
          </a:lstStyle>
          <a:p>
            <a:r>
              <a:rPr lang="en-GB" sz="2800" b="0" i="1" dirty="0">
                <a:latin typeface="Times New Roman" panose="02020603050405020304" pitchFamily="18" charset="0"/>
                <a:cs typeface="Times New Roman" panose="02020603050405020304" pitchFamily="18" charset="0"/>
              </a:rPr>
              <a:t>Instructions</a:t>
            </a:r>
          </a:p>
        </p:txBody>
      </p:sp>
      <p:sp>
        <p:nvSpPr>
          <p:cNvPr id="5" name="TextBox 4">
            <a:extLst>
              <a:ext uri="{FF2B5EF4-FFF2-40B4-BE49-F238E27FC236}">
                <a16:creationId xmlns:a16="http://schemas.microsoft.com/office/drawing/2014/main" id="{E530F9F0-0803-2264-C73A-862BAD54D288}"/>
              </a:ext>
            </a:extLst>
          </p:cNvPr>
          <p:cNvSpPr txBox="1"/>
          <p:nvPr/>
        </p:nvSpPr>
        <p:spPr>
          <a:xfrm>
            <a:off x="841621" y="1559300"/>
            <a:ext cx="6847652" cy="387798"/>
          </a:xfrm>
          <a:prstGeom prst="rect">
            <a:avLst/>
          </a:prstGeom>
          <a:noFill/>
        </p:spPr>
        <p:txBody>
          <a:bodyPr wrap="square" lIns="0" tIns="0" rIns="0" bIns="0" rtlCol="0">
            <a:spAutoFit/>
          </a:bodyPr>
          <a:lstStyle/>
          <a:p>
            <a:pPr>
              <a:lnSpc>
                <a:spcPct val="90000"/>
              </a:lnSpc>
              <a:spcBef>
                <a:spcPts val="600"/>
              </a:spcBef>
            </a:pPr>
            <a:r>
              <a:rPr lang="en-US" sz="1400" dirty="0">
                <a:latin typeface="Neue Haas Grotesk Text Pro" panose="020B0504020202020204" pitchFamily="34" charset="77"/>
              </a:rPr>
              <a:t>The Virtual Storage Platform One deck is split into the following sections and is designed for you to choose the slides you need to present to your customers.  </a:t>
            </a:r>
          </a:p>
        </p:txBody>
      </p:sp>
      <p:grpSp>
        <p:nvGrpSpPr>
          <p:cNvPr id="6" name="Group 5">
            <a:extLst>
              <a:ext uri="{FF2B5EF4-FFF2-40B4-BE49-F238E27FC236}">
                <a16:creationId xmlns:a16="http://schemas.microsoft.com/office/drawing/2014/main" id="{0AA81685-6905-A2DE-F6AA-A5762AB7CEA8}"/>
              </a:ext>
            </a:extLst>
          </p:cNvPr>
          <p:cNvGrpSpPr/>
          <p:nvPr/>
        </p:nvGrpSpPr>
        <p:grpSpPr>
          <a:xfrm>
            <a:off x="841621" y="1904700"/>
            <a:ext cx="7733447" cy="2455401"/>
            <a:chOff x="455268" y="2369443"/>
            <a:chExt cx="7733447" cy="2455401"/>
          </a:xfrm>
        </p:grpSpPr>
        <p:grpSp>
          <p:nvGrpSpPr>
            <p:cNvPr id="7" name="Group 6">
              <a:extLst>
                <a:ext uri="{FF2B5EF4-FFF2-40B4-BE49-F238E27FC236}">
                  <a16:creationId xmlns:a16="http://schemas.microsoft.com/office/drawing/2014/main" id="{AED4D429-CA16-AD6F-1CF0-794AD3A5BD7C}"/>
                </a:ext>
              </a:extLst>
            </p:cNvPr>
            <p:cNvGrpSpPr/>
            <p:nvPr/>
          </p:nvGrpSpPr>
          <p:grpSpPr>
            <a:xfrm>
              <a:off x="455268" y="2369443"/>
              <a:ext cx="7691718" cy="944479"/>
              <a:chOff x="726141" y="1251519"/>
              <a:chExt cx="7691718" cy="944479"/>
            </a:xfrm>
          </p:grpSpPr>
          <p:sp>
            <p:nvSpPr>
              <p:cNvPr id="16" name="TextBox 15">
                <a:extLst>
                  <a:ext uri="{FF2B5EF4-FFF2-40B4-BE49-F238E27FC236}">
                    <a16:creationId xmlns:a16="http://schemas.microsoft.com/office/drawing/2014/main" id="{9CD8ABE6-593E-4957-6F02-2B399EA8667F}"/>
                  </a:ext>
                </a:extLst>
              </p:cNvPr>
              <p:cNvSpPr txBox="1"/>
              <p:nvPr/>
            </p:nvSpPr>
            <p:spPr>
              <a:xfrm>
                <a:off x="1039905" y="1251519"/>
                <a:ext cx="7377954" cy="246221"/>
              </a:xfrm>
              <a:prstGeom prst="rect">
                <a:avLst/>
              </a:prstGeom>
              <a:noFill/>
            </p:spPr>
            <p:txBody>
              <a:bodyPr wrap="square" lIns="91440" tIns="45720" rIns="91440" bIns="45720" rtlCol="0" anchor="t">
                <a:spAutoFit/>
              </a:bodyPr>
              <a:lstStyle/>
              <a:p>
                <a:endParaRPr lang="en-IN" sz="1000">
                  <a:latin typeface="Neue Haas Grotesk Text Pro" panose="020B0504020202020204" pitchFamily="34" charset="77"/>
                  <a:cs typeface="Arial" panose="020B0604020202020204" pitchFamily="34" charset="0"/>
                </a:endParaRPr>
              </a:p>
            </p:txBody>
          </p:sp>
          <p:sp>
            <p:nvSpPr>
              <p:cNvPr id="17" name="Oval 16">
                <a:extLst>
                  <a:ext uri="{FF2B5EF4-FFF2-40B4-BE49-F238E27FC236}">
                    <a16:creationId xmlns:a16="http://schemas.microsoft.com/office/drawing/2014/main" id="{0E3F1B55-215E-CE1B-822F-B3D7B5566FB0}"/>
                  </a:ext>
                </a:extLst>
              </p:cNvPr>
              <p:cNvSpPr/>
              <p:nvPr/>
            </p:nvSpPr>
            <p:spPr>
              <a:xfrm>
                <a:off x="726141" y="1882233"/>
                <a:ext cx="313765" cy="313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latin typeface="+mj-lt"/>
                  </a:rPr>
                  <a:t>1</a:t>
                </a:r>
              </a:p>
            </p:txBody>
          </p:sp>
        </p:grpSp>
        <p:grpSp>
          <p:nvGrpSpPr>
            <p:cNvPr id="8" name="Group 7">
              <a:extLst>
                <a:ext uri="{FF2B5EF4-FFF2-40B4-BE49-F238E27FC236}">
                  <a16:creationId xmlns:a16="http://schemas.microsoft.com/office/drawing/2014/main" id="{3C126150-04BB-BEBA-F90D-99649B4FBDA8}"/>
                </a:ext>
              </a:extLst>
            </p:cNvPr>
            <p:cNvGrpSpPr/>
            <p:nvPr/>
          </p:nvGrpSpPr>
          <p:grpSpPr>
            <a:xfrm>
              <a:off x="455268" y="3539979"/>
              <a:ext cx="7733447" cy="1266481"/>
              <a:chOff x="726141" y="-949290"/>
              <a:chExt cx="7733447" cy="1266481"/>
            </a:xfrm>
          </p:grpSpPr>
          <p:sp>
            <p:nvSpPr>
              <p:cNvPr id="14" name="TextBox 13">
                <a:extLst>
                  <a:ext uri="{FF2B5EF4-FFF2-40B4-BE49-F238E27FC236}">
                    <a16:creationId xmlns:a16="http://schemas.microsoft.com/office/drawing/2014/main" id="{3E2CC52E-381A-E13A-94E2-CB141EFA68CC}"/>
                  </a:ext>
                </a:extLst>
              </p:cNvPr>
              <p:cNvSpPr txBox="1"/>
              <p:nvPr/>
            </p:nvSpPr>
            <p:spPr>
              <a:xfrm>
                <a:off x="1081634" y="40192"/>
                <a:ext cx="7377954" cy="276999"/>
              </a:xfrm>
              <a:prstGeom prst="rect">
                <a:avLst/>
              </a:prstGeom>
              <a:noFill/>
            </p:spPr>
            <p:txBody>
              <a:bodyPr wrap="square" rtlCol="0">
                <a:spAutoFit/>
              </a:bodyPr>
              <a:lstStyle/>
              <a:p>
                <a:r>
                  <a:rPr lang="en-IN" sz="1200" b="1">
                    <a:latin typeface="Neue Haas Grotesk Text Pro" panose="020B0504020202020204" pitchFamily="34" charset="77"/>
                    <a:cs typeface="Arial" panose="020B0604020202020204" pitchFamily="34" charset="0"/>
                  </a:rPr>
                  <a:t>TIMELINE: </a:t>
                </a:r>
                <a:r>
                  <a:rPr lang="en-IN" sz="1200">
                    <a:latin typeface="Neue Haas Grotesk Text Pro" panose="020B0504020202020204" pitchFamily="34" charset="77"/>
                    <a:cs typeface="Arial" panose="020B0604020202020204" pitchFamily="34" charset="0"/>
                  </a:rPr>
                  <a:t>What is the timeline for the Virtual Storage Platform One GTM </a:t>
                </a:r>
              </a:p>
            </p:txBody>
          </p:sp>
          <p:sp>
            <p:nvSpPr>
              <p:cNvPr id="15" name="Oval 14">
                <a:extLst>
                  <a:ext uri="{FF2B5EF4-FFF2-40B4-BE49-F238E27FC236}">
                    <a16:creationId xmlns:a16="http://schemas.microsoft.com/office/drawing/2014/main" id="{0B144850-E097-724E-1E20-A5D72D262BEB}"/>
                  </a:ext>
                </a:extLst>
              </p:cNvPr>
              <p:cNvSpPr/>
              <p:nvPr/>
            </p:nvSpPr>
            <p:spPr>
              <a:xfrm>
                <a:off x="726141" y="-949290"/>
                <a:ext cx="313765" cy="313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mj-lt"/>
                  </a:rPr>
                  <a:t>2</a:t>
                </a:r>
              </a:p>
            </p:txBody>
          </p:sp>
        </p:grpSp>
        <p:sp>
          <p:nvSpPr>
            <p:cNvPr id="9" name="Oval 8">
              <a:extLst>
                <a:ext uri="{FF2B5EF4-FFF2-40B4-BE49-F238E27FC236}">
                  <a16:creationId xmlns:a16="http://schemas.microsoft.com/office/drawing/2014/main" id="{EB88FF97-C51A-BC5D-4A68-FBBA502972E6}"/>
                </a:ext>
              </a:extLst>
            </p:cNvPr>
            <p:cNvSpPr/>
            <p:nvPr/>
          </p:nvSpPr>
          <p:spPr>
            <a:xfrm>
              <a:off x="455268" y="4016209"/>
              <a:ext cx="313765" cy="313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mj-lt"/>
                </a:rPr>
                <a:t>3</a:t>
              </a:r>
            </a:p>
          </p:txBody>
        </p:sp>
        <p:sp>
          <p:nvSpPr>
            <p:cNvPr id="10" name="TextBox 9">
              <a:extLst>
                <a:ext uri="{FF2B5EF4-FFF2-40B4-BE49-F238E27FC236}">
                  <a16:creationId xmlns:a16="http://schemas.microsoft.com/office/drawing/2014/main" id="{A468B24A-0F43-DF8C-ABB7-C5F8E195188C}"/>
                </a:ext>
              </a:extLst>
            </p:cNvPr>
            <p:cNvSpPr txBox="1"/>
            <p:nvPr/>
          </p:nvSpPr>
          <p:spPr>
            <a:xfrm>
              <a:off x="810761" y="3550518"/>
              <a:ext cx="7377954" cy="276999"/>
            </a:xfrm>
            <a:prstGeom prst="rect">
              <a:avLst/>
            </a:prstGeom>
            <a:noFill/>
          </p:spPr>
          <p:txBody>
            <a:bodyPr wrap="square" lIns="91440" tIns="45720" rIns="91440" bIns="45720" rtlCol="0" anchor="t">
              <a:spAutoFit/>
            </a:bodyPr>
            <a:lstStyle/>
            <a:p>
              <a:r>
                <a:rPr lang="en-IN" sz="1200" b="1">
                  <a:latin typeface="Neue Haas Grotesk Text Pro"/>
                  <a:cs typeface="Arial"/>
                </a:rPr>
                <a:t>SUSTAINABILIY: </a:t>
              </a:r>
              <a:r>
                <a:rPr lang="en-IN" sz="1200">
                  <a:latin typeface="Neue Haas Grotesk Text Pro"/>
                  <a:cs typeface="Arial"/>
                </a:rPr>
                <a:t> What is coming next from our sustainability story for infrastructure </a:t>
              </a:r>
            </a:p>
          </p:txBody>
        </p:sp>
        <p:sp>
          <p:nvSpPr>
            <p:cNvPr id="11" name="Oval 10">
              <a:extLst>
                <a:ext uri="{FF2B5EF4-FFF2-40B4-BE49-F238E27FC236}">
                  <a16:creationId xmlns:a16="http://schemas.microsoft.com/office/drawing/2014/main" id="{B399376C-E4C2-B77B-5F95-78C5C9FB139B}"/>
                </a:ext>
              </a:extLst>
            </p:cNvPr>
            <p:cNvSpPr/>
            <p:nvPr/>
          </p:nvSpPr>
          <p:spPr>
            <a:xfrm>
              <a:off x="455268" y="4511079"/>
              <a:ext cx="313765" cy="313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mj-lt"/>
                </a:rPr>
                <a:t>4</a:t>
              </a:r>
            </a:p>
          </p:txBody>
        </p:sp>
        <p:sp>
          <p:nvSpPr>
            <p:cNvPr id="12" name="TextBox 11">
              <a:extLst>
                <a:ext uri="{FF2B5EF4-FFF2-40B4-BE49-F238E27FC236}">
                  <a16:creationId xmlns:a16="http://schemas.microsoft.com/office/drawing/2014/main" id="{325D03C8-979A-3156-14E9-F5126F26F8CD}"/>
                </a:ext>
              </a:extLst>
            </p:cNvPr>
            <p:cNvSpPr txBox="1"/>
            <p:nvPr/>
          </p:nvSpPr>
          <p:spPr>
            <a:xfrm>
              <a:off x="810761" y="2992372"/>
              <a:ext cx="7377954" cy="461665"/>
            </a:xfrm>
            <a:prstGeom prst="rect">
              <a:avLst/>
            </a:prstGeom>
            <a:noFill/>
          </p:spPr>
          <p:txBody>
            <a:bodyPr wrap="square" lIns="91440" tIns="45720" rIns="91440" bIns="45720" rtlCol="0" anchor="t">
              <a:spAutoFit/>
            </a:bodyPr>
            <a:lstStyle/>
            <a:p>
              <a:r>
                <a:rPr lang="en-IN" sz="1200" b="1">
                  <a:latin typeface="Neue Haas Grotesk Text Pro"/>
                  <a:cs typeface="Arial"/>
                </a:rPr>
                <a:t>MAIN PRESENTATION : </a:t>
              </a:r>
              <a:r>
                <a:rPr lang="en-IN" sz="1200">
                  <a:latin typeface="Neue Haas Grotesk Text Pro"/>
                  <a:cs typeface="Arial"/>
                </a:rPr>
                <a:t>Virtual Storage Platform One presentation to be used with your customers and partners</a:t>
              </a:r>
            </a:p>
          </p:txBody>
        </p:sp>
        <p:sp>
          <p:nvSpPr>
            <p:cNvPr id="13" name="TextBox 12">
              <a:extLst>
                <a:ext uri="{FF2B5EF4-FFF2-40B4-BE49-F238E27FC236}">
                  <a16:creationId xmlns:a16="http://schemas.microsoft.com/office/drawing/2014/main" id="{C0CEC7DE-F449-8D2A-A2B0-9E8590D76A66}"/>
                </a:ext>
              </a:extLst>
            </p:cNvPr>
            <p:cNvSpPr txBox="1"/>
            <p:nvPr/>
          </p:nvSpPr>
          <p:spPr>
            <a:xfrm>
              <a:off x="810761" y="4042665"/>
              <a:ext cx="7377954" cy="276999"/>
            </a:xfrm>
            <a:prstGeom prst="rect">
              <a:avLst/>
            </a:prstGeom>
            <a:noFill/>
          </p:spPr>
          <p:txBody>
            <a:bodyPr wrap="square" lIns="91440" tIns="45720" rIns="91440" bIns="45720" rtlCol="0" anchor="t">
              <a:spAutoFit/>
            </a:bodyPr>
            <a:lstStyle/>
            <a:p>
              <a:r>
                <a:rPr lang="en-IN" sz="1200" b="1">
                  <a:latin typeface="Neue Haas Grotesk Text Pro"/>
                  <a:cs typeface="Arial"/>
                </a:rPr>
                <a:t>PARTNER COMMUNITY: </a:t>
              </a:r>
              <a:r>
                <a:rPr lang="en-IN" sz="1200">
                  <a:latin typeface="Neue Haas Grotesk Text Pro"/>
                  <a:cs typeface="Arial"/>
                </a:rPr>
                <a:t> messaging specific to our partner community </a:t>
              </a:r>
            </a:p>
          </p:txBody>
        </p:sp>
      </p:grpSp>
    </p:spTree>
    <p:extLst>
      <p:ext uri="{BB962C8B-B14F-4D97-AF65-F5344CB8AC3E}">
        <p14:creationId xmlns:p14="http://schemas.microsoft.com/office/powerpoint/2010/main" val="116698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B142FB-7F7A-DFE1-54F5-2640693498A0}"/>
              </a:ext>
            </a:extLst>
          </p:cNvPr>
          <p:cNvSpPr>
            <a:spLocks noGrp="1"/>
          </p:cNvSpPr>
          <p:nvPr>
            <p:ph type="ctrTitle"/>
          </p:nvPr>
        </p:nvSpPr>
        <p:spPr/>
        <p:txBody>
          <a:bodyPr/>
          <a:lstStyle/>
          <a:p>
            <a:r>
              <a:rPr lang="en-US" sz="4800">
                <a:solidFill>
                  <a:schemeClr val="tx1"/>
                </a:solidFill>
              </a:rPr>
              <a:t>Data </a:t>
            </a:r>
            <a:br>
              <a:rPr lang="en-US" sz="4800">
                <a:solidFill>
                  <a:schemeClr val="tx1"/>
                </a:solidFill>
              </a:rPr>
            </a:br>
            <a:r>
              <a:rPr lang="en-US" sz="4800">
                <a:solidFill>
                  <a:schemeClr val="tx1"/>
                </a:solidFill>
              </a:rPr>
              <a:t>Platform</a:t>
            </a:r>
            <a:br>
              <a:rPr lang="en-US">
                <a:latin typeface="+mj-lt"/>
              </a:rPr>
            </a:br>
            <a:r>
              <a:rPr lang="ja-JP" altLang="en-US" sz="2000">
                <a:latin typeface="+mj-lt"/>
              </a:rPr>
              <a:t>データプラットフォーム</a:t>
            </a:r>
            <a:endParaRPr lang="en-US">
              <a:latin typeface="+mj-lt"/>
              <a:cs typeface="Times New Roman" panose="02020603050405020304" pitchFamily="18" charset="0"/>
            </a:endParaRPr>
          </a:p>
        </p:txBody>
      </p:sp>
    </p:spTree>
    <p:extLst>
      <p:ext uri="{BB962C8B-B14F-4D97-AF65-F5344CB8AC3E}">
        <p14:creationId xmlns:p14="http://schemas.microsoft.com/office/powerpoint/2010/main" val="5885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E5635A-1517-15D8-4501-C0F701079F17}"/>
              </a:ext>
            </a:extLst>
          </p:cNvPr>
          <p:cNvSpPr/>
          <p:nvPr/>
        </p:nvSpPr>
        <p:spPr>
          <a:xfrm>
            <a:off x="1" y="785554"/>
            <a:ext cx="9139800" cy="4082537"/>
          </a:xfrm>
          <a:prstGeom prst="rect">
            <a:avLst/>
          </a:prstGeom>
          <a:gradFill flip="none" rotWithShape="1">
            <a:gsLst>
              <a:gs pos="66000">
                <a:schemeClr val="bg1">
                  <a:alpha val="5768"/>
                </a:schemeClr>
              </a:gs>
              <a:gs pos="8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3" name="Title 2">
            <a:extLst>
              <a:ext uri="{FF2B5EF4-FFF2-40B4-BE49-F238E27FC236}">
                <a16:creationId xmlns:a16="http://schemas.microsoft.com/office/drawing/2014/main" id="{518C92C0-ACD2-2682-8981-DA78A6AAF96F}"/>
              </a:ext>
            </a:extLst>
          </p:cNvPr>
          <p:cNvSpPr>
            <a:spLocks noGrp="1"/>
          </p:cNvSpPr>
          <p:nvPr>
            <p:ph type="title"/>
          </p:nvPr>
        </p:nvSpPr>
        <p:spPr/>
        <p:txBody>
          <a:bodyPr/>
          <a:lstStyle/>
          <a:p>
            <a:r>
              <a:rPr lang="en-US"/>
              <a:t>The data platform r/evolution.</a:t>
            </a:r>
          </a:p>
        </p:txBody>
      </p:sp>
      <p:pic>
        <p:nvPicPr>
          <p:cNvPr id="2" name="Picture 1" descr="A diagram of a cloud storage platform&#10;&#10;Description automatically generated">
            <a:extLst>
              <a:ext uri="{FF2B5EF4-FFF2-40B4-BE49-F238E27FC236}">
                <a16:creationId xmlns:a16="http://schemas.microsoft.com/office/drawing/2014/main" id="{573948FD-3F96-5BE8-DF8B-0E11E6A7B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957" y="1088078"/>
            <a:ext cx="6628086" cy="3732627"/>
          </a:xfrm>
          <a:prstGeom prst="rect">
            <a:avLst/>
          </a:prstGeom>
        </p:spPr>
      </p:pic>
    </p:spTree>
    <p:extLst>
      <p:ext uri="{BB962C8B-B14F-4D97-AF65-F5344CB8AC3E}">
        <p14:creationId xmlns:p14="http://schemas.microsoft.com/office/powerpoint/2010/main" val="139153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D69886-5E4B-4D78-2B0D-CD2E1CA05DFD}"/>
              </a:ext>
            </a:extLst>
          </p:cNvPr>
          <p:cNvSpPr>
            <a:spLocks noGrp="1"/>
          </p:cNvSpPr>
          <p:nvPr>
            <p:ph type="title"/>
          </p:nvPr>
        </p:nvSpPr>
        <p:spPr/>
        <p:txBody>
          <a:bodyPr>
            <a:normAutofit/>
          </a:bodyPr>
          <a:lstStyle/>
          <a:p>
            <a:r>
              <a:rPr lang="en-US"/>
              <a:t>A hybrid data platform without compromise.</a:t>
            </a:r>
          </a:p>
        </p:txBody>
      </p:sp>
      <p:sp>
        <p:nvSpPr>
          <p:cNvPr id="4" name="Text Placeholder 3">
            <a:extLst>
              <a:ext uri="{FF2B5EF4-FFF2-40B4-BE49-F238E27FC236}">
                <a16:creationId xmlns:a16="http://schemas.microsoft.com/office/drawing/2014/main" id="{DABA30B8-A1DE-E58A-0663-EBEAFDE6115C}"/>
              </a:ext>
            </a:extLst>
          </p:cNvPr>
          <p:cNvSpPr>
            <a:spLocks noGrp="1"/>
          </p:cNvSpPr>
          <p:nvPr>
            <p:ph type="body" sz="quarter" idx="10"/>
          </p:nvPr>
        </p:nvSpPr>
        <p:spPr>
          <a:xfrm>
            <a:off x="349250" y="480886"/>
            <a:ext cx="6965950" cy="153888"/>
          </a:xfrm>
        </p:spPr>
        <p:txBody>
          <a:bodyPr/>
          <a:lstStyle/>
          <a:p>
            <a:r>
              <a:rPr lang="ja-JP" altLang="en-US" b="0">
                <a:latin typeface="Times New Roman" panose="02020603050405020304" pitchFamily="18" charset="0"/>
                <a:cs typeface="Times New Roman" panose="02020603050405020304" pitchFamily="18" charset="0"/>
              </a:rPr>
              <a:t>妥協のない </a:t>
            </a:r>
            <a:r>
              <a:rPr lang="en-US" altLang="ja-JP" b="0">
                <a:latin typeface="Times New Roman" panose="02020603050405020304" pitchFamily="18" charset="0"/>
                <a:cs typeface="Times New Roman" panose="02020603050405020304" pitchFamily="18" charset="0"/>
              </a:rPr>
              <a:t>1 </a:t>
            </a:r>
            <a:r>
              <a:rPr lang="ja-JP" altLang="en-US" b="0">
                <a:latin typeface="Times New Roman" panose="02020603050405020304" pitchFamily="18" charset="0"/>
                <a:cs typeface="Times New Roman" panose="02020603050405020304" pitchFamily="18" charset="0"/>
              </a:rPr>
              <a:t>つのデータ プラットフォーム</a:t>
            </a:r>
          </a:p>
        </p:txBody>
      </p:sp>
      <p:sp>
        <p:nvSpPr>
          <p:cNvPr id="12" name="TextBox 11">
            <a:extLst>
              <a:ext uri="{FF2B5EF4-FFF2-40B4-BE49-F238E27FC236}">
                <a16:creationId xmlns:a16="http://schemas.microsoft.com/office/drawing/2014/main" id="{5EADD403-2BF5-BCB9-F77A-50528ADB4B5D}"/>
              </a:ext>
            </a:extLst>
          </p:cNvPr>
          <p:cNvSpPr txBox="1"/>
          <p:nvPr/>
        </p:nvSpPr>
        <p:spPr>
          <a:xfrm>
            <a:off x="1057797" y="1714648"/>
            <a:ext cx="5737857" cy="313932"/>
          </a:xfrm>
          <a:prstGeom prst="rect">
            <a:avLst/>
          </a:prstGeom>
          <a:noFill/>
        </p:spPr>
        <p:txBody>
          <a:bodyPr wrap="square">
            <a:spAutoFit/>
          </a:bodyPr>
          <a:lstStyle/>
          <a:p>
            <a:pPr algn="l">
              <a:lnSpc>
                <a:spcPct val="90000"/>
              </a:lnSpc>
              <a:spcBef>
                <a:spcPts val="600"/>
              </a:spcBef>
            </a:pPr>
            <a:r>
              <a:rPr lang="en-US" sz="1600" i="1">
                <a:latin typeface="Times New Roman" panose="02020603050405020304" pitchFamily="18" charset="0"/>
                <a:cs typeface="Times New Roman" panose="02020603050405020304" pitchFamily="18" charset="0"/>
              </a:rPr>
              <a:t>Enable applications to consume the infrastructure it needs</a:t>
            </a:r>
          </a:p>
        </p:txBody>
      </p:sp>
      <p:sp>
        <p:nvSpPr>
          <p:cNvPr id="14" name="TextBox 13">
            <a:extLst>
              <a:ext uri="{FF2B5EF4-FFF2-40B4-BE49-F238E27FC236}">
                <a16:creationId xmlns:a16="http://schemas.microsoft.com/office/drawing/2014/main" id="{47FC3D6B-B21A-4AE9-BEF8-1A7F3A666D57}"/>
              </a:ext>
            </a:extLst>
          </p:cNvPr>
          <p:cNvSpPr txBox="1"/>
          <p:nvPr/>
        </p:nvSpPr>
        <p:spPr>
          <a:xfrm>
            <a:off x="1057797" y="2571750"/>
            <a:ext cx="5737857" cy="313932"/>
          </a:xfrm>
          <a:prstGeom prst="rect">
            <a:avLst/>
          </a:prstGeom>
          <a:noFill/>
        </p:spPr>
        <p:txBody>
          <a:bodyPr wrap="square">
            <a:spAutoFit/>
          </a:bodyPr>
          <a:lstStyle/>
          <a:p>
            <a:pPr algn="l">
              <a:lnSpc>
                <a:spcPct val="90000"/>
              </a:lnSpc>
              <a:spcBef>
                <a:spcPts val="600"/>
              </a:spcBef>
            </a:pPr>
            <a:r>
              <a:rPr lang="en-US" sz="1600" i="1">
                <a:latin typeface="Times New Roman" panose="02020603050405020304" pitchFamily="18" charset="0"/>
                <a:cs typeface="Times New Roman" panose="02020603050405020304" pitchFamily="18" charset="0"/>
              </a:rPr>
              <a:t>Control infrastructure as one data solution</a:t>
            </a:r>
          </a:p>
        </p:txBody>
      </p:sp>
      <p:grpSp>
        <p:nvGrpSpPr>
          <p:cNvPr id="18" name="Group 17">
            <a:extLst>
              <a:ext uri="{FF2B5EF4-FFF2-40B4-BE49-F238E27FC236}">
                <a16:creationId xmlns:a16="http://schemas.microsoft.com/office/drawing/2014/main" id="{E73BAB8B-EF8E-35E3-1C6C-5C0267F849D7}"/>
              </a:ext>
            </a:extLst>
          </p:cNvPr>
          <p:cNvGrpSpPr/>
          <p:nvPr/>
        </p:nvGrpSpPr>
        <p:grpSpPr>
          <a:xfrm>
            <a:off x="1151315" y="2039277"/>
            <a:ext cx="5904112" cy="1714204"/>
            <a:chOff x="-2076" y="2039277"/>
            <a:chExt cx="5904112" cy="1714204"/>
          </a:xfrm>
        </p:grpSpPr>
        <p:cxnSp>
          <p:nvCxnSpPr>
            <p:cNvPr id="6" name="Straight Connector 5">
              <a:extLst>
                <a:ext uri="{FF2B5EF4-FFF2-40B4-BE49-F238E27FC236}">
                  <a16:creationId xmlns:a16="http://schemas.microsoft.com/office/drawing/2014/main" id="{373FB539-A67E-8F20-329E-7E11ED90C744}"/>
                </a:ext>
              </a:extLst>
            </p:cNvPr>
            <p:cNvCxnSpPr>
              <a:cxnSpLocks/>
            </p:cNvCxnSpPr>
            <p:nvPr/>
          </p:nvCxnSpPr>
          <p:spPr>
            <a:xfrm flipH="1">
              <a:off x="-2076" y="2039277"/>
              <a:ext cx="5904112"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69E778-3388-B0CF-B53F-3618629D67FC}"/>
                </a:ext>
              </a:extLst>
            </p:cNvPr>
            <p:cNvCxnSpPr>
              <a:cxnSpLocks/>
            </p:cNvCxnSpPr>
            <p:nvPr/>
          </p:nvCxnSpPr>
          <p:spPr>
            <a:xfrm flipH="1">
              <a:off x="-2076" y="2896379"/>
              <a:ext cx="5904112"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DA0A5D-3599-E521-8BC7-B24DA4BE2592}"/>
                </a:ext>
              </a:extLst>
            </p:cNvPr>
            <p:cNvCxnSpPr>
              <a:cxnSpLocks/>
            </p:cNvCxnSpPr>
            <p:nvPr/>
          </p:nvCxnSpPr>
          <p:spPr>
            <a:xfrm flipH="1">
              <a:off x="-2076" y="3753481"/>
              <a:ext cx="5904112"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95C61193-1564-4F8D-DD10-0D0C6ACFBF38}"/>
              </a:ext>
            </a:extLst>
          </p:cNvPr>
          <p:cNvSpPr txBox="1"/>
          <p:nvPr/>
        </p:nvSpPr>
        <p:spPr>
          <a:xfrm>
            <a:off x="1057797" y="3428852"/>
            <a:ext cx="5737857" cy="313932"/>
          </a:xfrm>
          <a:prstGeom prst="rect">
            <a:avLst/>
          </a:prstGeom>
          <a:noFill/>
        </p:spPr>
        <p:txBody>
          <a:bodyPr wrap="square">
            <a:spAutoFit/>
          </a:bodyPr>
          <a:lstStyle/>
          <a:p>
            <a:pPr algn="l">
              <a:lnSpc>
                <a:spcPct val="90000"/>
              </a:lnSpc>
              <a:spcBef>
                <a:spcPts val="600"/>
              </a:spcBef>
            </a:pPr>
            <a:r>
              <a:rPr lang="en-US" sz="1600" i="1">
                <a:latin typeface="Times New Roman" panose="02020603050405020304" pitchFamily="18" charset="0"/>
                <a:cs typeface="Times New Roman" panose="02020603050405020304" pitchFamily="18" charset="0"/>
              </a:rPr>
              <a:t>Allow application data to flow between silos</a:t>
            </a:r>
          </a:p>
        </p:txBody>
      </p:sp>
      <p:sp>
        <p:nvSpPr>
          <p:cNvPr id="25" name="TextBox 24">
            <a:extLst>
              <a:ext uri="{FF2B5EF4-FFF2-40B4-BE49-F238E27FC236}">
                <a16:creationId xmlns:a16="http://schemas.microsoft.com/office/drawing/2014/main" id="{AB324483-5431-3B68-D772-FBB15C5C6C38}"/>
              </a:ext>
            </a:extLst>
          </p:cNvPr>
          <p:cNvSpPr txBox="1"/>
          <p:nvPr/>
        </p:nvSpPr>
        <p:spPr>
          <a:xfrm>
            <a:off x="6426822" y="1897154"/>
            <a:ext cx="1776755" cy="288000"/>
          </a:xfrm>
          <a:prstGeom prst="roundRect">
            <a:avLst>
              <a:gd name="adj" fmla="val 50000"/>
            </a:avLst>
          </a:prstGeom>
          <a:solidFill>
            <a:schemeClr val="accent2"/>
          </a:solidFill>
          <a:ln>
            <a:noFill/>
            <a:prstDash val="sysDash"/>
          </a:ln>
        </p:spPr>
        <p:txBody>
          <a:bodyPr wrap="square" lIns="0" tIns="0" rIns="0" bIns="0" rtlCol="0" anchor="ctr" anchorCtr="0">
            <a:noAutofit/>
          </a:bodyPr>
          <a:lstStyle/>
          <a:p>
            <a:pPr algn="ctr">
              <a:lnSpc>
                <a:spcPct val="90000"/>
              </a:lnSpc>
              <a:spcBef>
                <a:spcPts val="600"/>
              </a:spcBef>
            </a:pPr>
            <a:r>
              <a:rPr lang="en-GB" sz="1200">
                <a:solidFill>
                  <a:schemeClr val="bg1"/>
                </a:solidFill>
                <a:latin typeface="Neue Haas Grotesk Text Pro" panose="020B0504020202020204" pitchFamily="34" charset="77"/>
              </a:rPr>
              <a:t>One Data Fabric</a:t>
            </a:r>
          </a:p>
        </p:txBody>
      </p:sp>
      <p:sp>
        <p:nvSpPr>
          <p:cNvPr id="34" name="TextBox 33">
            <a:extLst>
              <a:ext uri="{FF2B5EF4-FFF2-40B4-BE49-F238E27FC236}">
                <a16:creationId xmlns:a16="http://schemas.microsoft.com/office/drawing/2014/main" id="{0CD2297B-2F15-CCD8-DBCA-F06434FA2F2A}"/>
              </a:ext>
            </a:extLst>
          </p:cNvPr>
          <p:cNvSpPr txBox="1"/>
          <p:nvPr/>
        </p:nvSpPr>
        <p:spPr>
          <a:xfrm>
            <a:off x="6426822" y="2761319"/>
            <a:ext cx="1776755" cy="288000"/>
          </a:xfrm>
          <a:prstGeom prst="roundRect">
            <a:avLst>
              <a:gd name="adj" fmla="val 50000"/>
            </a:avLst>
          </a:prstGeom>
          <a:solidFill>
            <a:schemeClr val="accent2"/>
          </a:solidFill>
          <a:ln>
            <a:noFill/>
            <a:prstDash val="sysDash"/>
          </a:ln>
        </p:spPr>
        <p:txBody>
          <a:bodyPr wrap="square" lIns="0" tIns="0" rIns="0" bIns="0" rtlCol="0" anchor="ctr" anchorCtr="0">
            <a:noAutofit/>
          </a:bodyPr>
          <a:lstStyle/>
          <a:p>
            <a:pPr algn="ctr"/>
            <a:r>
              <a:rPr lang="en-GB" sz="1200">
                <a:solidFill>
                  <a:schemeClr val="bg1"/>
                </a:solidFill>
                <a:latin typeface="Neue Haas Grotesk Text Pro" panose="020B0504020202020204" pitchFamily="34" charset="77"/>
              </a:rPr>
              <a:t>One Control Plane</a:t>
            </a:r>
          </a:p>
        </p:txBody>
      </p:sp>
      <p:sp>
        <p:nvSpPr>
          <p:cNvPr id="5" name="TextBox 4">
            <a:extLst>
              <a:ext uri="{FF2B5EF4-FFF2-40B4-BE49-F238E27FC236}">
                <a16:creationId xmlns:a16="http://schemas.microsoft.com/office/drawing/2014/main" id="{5B8443E1-7E20-A400-FD2E-AB2300C6D5C7}"/>
              </a:ext>
            </a:extLst>
          </p:cNvPr>
          <p:cNvSpPr txBox="1"/>
          <p:nvPr/>
        </p:nvSpPr>
        <p:spPr>
          <a:xfrm>
            <a:off x="6426822" y="3625484"/>
            <a:ext cx="1776755" cy="288000"/>
          </a:xfrm>
          <a:prstGeom prst="roundRect">
            <a:avLst>
              <a:gd name="adj" fmla="val 50000"/>
            </a:avLst>
          </a:prstGeom>
          <a:solidFill>
            <a:schemeClr val="accent2"/>
          </a:solidFill>
          <a:ln>
            <a:noFill/>
            <a:prstDash val="sysDash"/>
          </a:ln>
        </p:spPr>
        <p:txBody>
          <a:bodyPr wrap="square" lIns="0" tIns="0" rIns="0" bIns="0" rtlCol="0" anchor="ctr" anchorCtr="0">
            <a:noAutofit/>
          </a:bodyPr>
          <a:lstStyle/>
          <a:p>
            <a:pPr algn="ctr"/>
            <a:r>
              <a:rPr lang="en-GB" sz="1200">
                <a:solidFill>
                  <a:schemeClr val="bg1"/>
                </a:solidFill>
                <a:latin typeface="Neue Haas Grotesk Text Pro" panose="020B0504020202020204" pitchFamily="34" charset="77"/>
              </a:rPr>
              <a:t>One Data Plane</a:t>
            </a:r>
          </a:p>
        </p:txBody>
      </p:sp>
    </p:spTree>
    <p:extLst>
      <p:ext uri="{BB962C8B-B14F-4D97-AF65-F5344CB8AC3E}">
        <p14:creationId xmlns:p14="http://schemas.microsoft.com/office/powerpoint/2010/main" val="15409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D69886-5E4B-4D78-2B0D-CD2E1CA05DFD}"/>
              </a:ext>
            </a:extLst>
          </p:cNvPr>
          <p:cNvSpPr>
            <a:spLocks noGrp="1"/>
          </p:cNvSpPr>
          <p:nvPr>
            <p:ph type="title"/>
          </p:nvPr>
        </p:nvSpPr>
        <p:spPr/>
        <p:txBody>
          <a:bodyPr>
            <a:normAutofit/>
          </a:bodyPr>
          <a:lstStyle/>
          <a:p>
            <a:r>
              <a:rPr lang="en-US"/>
              <a:t>Applications matter!</a:t>
            </a:r>
          </a:p>
        </p:txBody>
      </p:sp>
      <p:sp>
        <p:nvSpPr>
          <p:cNvPr id="4" name="Text Placeholder 3">
            <a:extLst>
              <a:ext uri="{FF2B5EF4-FFF2-40B4-BE49-F238E27FC236}">
                <a16:creationId xmlns:a16="http://schemas.microsoft.com/office/drawing/2014/main" id="{DABA30B8-A1DE-E58A-0663-EBEAFDE6115C}"/>
              </a:ext>
            </a:extLst>
          </p:cNvPr>
          <p:cNvSpPr>
            <a:spLocks noGrp="1"/>
          </p:cNvSpPr>
          <p:nvPr>
            <p:ph type="body" sz="quarter" idx="10"/>
          </p:nvPr>
        </p:nvSpPr>
        <p:spPr>
          <a:xfrm>
            <a:off x="349250" y="480886"/>
            <a:ext cx="6965950" cy="153888"/>
          </a:xfrm>
        </p:spPr>
        <p:txBody>
          <a:bodyPr/>
          <a:lstStyle/>
          <a:p>
            <a:r>
              <a:rPr lang="ja-JP" altLang="en-US" b="0">
                <a:latin typeface="Times New Roman" panose="02020603050405020304" pitchFamily="18" charset="0"/>
                <a:cs typeface="Times New Roman" panose="02020603050405020304" pitchFamily="18" charset="0"/>
              </a:rPr>
              <a:t>アプリケーションが重要</a:t>
            </a:r>
          </a:p>
        </p:txBody>
      </p:sp>
      <p:cxnSp>
        <p:nvCxnSpPr>
          <p:cNvPr id="2" name="Straight Connector 1">
            <a:extLst>
              <a:ext uri="{FF2B5EF4-FFF2-40B4-BE49-F238E27FC236}">
                <a16:creationId xmlns:a16="http://schemas.microsoft.com/office/drawing/2014/main" id="{82FBCD79-1DC9-08D1-D7B1-030B0B342CB3}"/>
              </a:ext>
            </a:extLst>
          </p:cNvPr>
          <p:cNvCxnSpPr>
            <a:cxnSpLocks/>
          </p:cNvCxnSpPr>
          <p:nvPr/>
        </p:nvCxnSpPr>
        <p:spPr>
          <a:xfrm>
            <a:off x="2666957" y="2203930"/>
            <a:ext cx="1968949" cy="819019"/>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6DFEFE-926F-78CC-0759-F3EB2DC1D77E}"/>
              </a:ext>
            </a:extLst>
          </p:cNvPr>
          <p:cNvCxnSpPr>
            <a:cxnSpLocks/>
          </p:cNvCxnSpPr>
          <p:nvPr/>
        </p:nvCxnSpPr>
        <p:spPr>
          <a:xfrm flipH="1">
            <a:off x="4635906" y="2189882"/>
            <a:ext cx="1968951" cy="833067"/>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C16BB1-2E9F-30D5-8E4C-6F66470D1DED}"/>
              </a:ext>
            </a:extLst>
          </p:cNvPr>
          <p:cNvSpPr txBox="1"/>
          <p:nvPr/>
        </p:nvSpPr>
        <p:spPr>
          <a:xfrm>
            <a:off x="1778579" y="1893522"/>
            <a:ext cx="1776755" cy="288000"/>
          </a:xfrm>
          <a:prstGeom prst="roundRect">
            <a:avLst>
              <a:gd name="adj" fmla="val 50000"/>
            </a:avLst>
          </a:prstGeom>
          <a:solidFill>
            <a:schemeClr val="tx1"/>
          </a:solidFill>
          <a:ln>
            <a:noFill/>
            <a:prstDash val="sysDash"/>
          </a:ln>
        </p:spPr>
        <p:txBody>
          <a:bodyPr wrap="square" lIns="0" tIns="72000" rIns="0" bIns="72000" rtlCol="0" anchor="ctr" anchorCtr="0">
            <a:noAutofit/>
          </a:bodyPr>
          <a:lstStyle/>
          <a:p>
            <a:pPr algn="ctr">
              <a:lnSpc>
                <a:spcPct val="90000"/>
              </a:lnSpc>
              <a:spcBef>
                <a:spcPts val="600"/>
              </a:spcBef>
            </a:pPr>
            <a:r>
              <a:rPr lang="en-GB" sz="1200">
                <a:solidFill>
                  <a:schemeClr val="bg1"/>
                </a:solidFill>
                <a:latin typeface="Neue Haas Grotesk Text Pro" panose="020B0504020202020204" pitchFamily="34" charset="77"/>
              </a:rPr>
              <a:t>Enterprise Apps</a:t>
            </a:r>
          </a:p>
        </p:txBody>
      </p:sp>
      <p:sp>
        <p:nvSpPr>
          <p:cNvPr id="16" name="TextBox 15">
            <a:extLst>
              <a:ext uri="{FF2B5EF4-FFF2-40B4-BE49-F238E27FC236}">
                <a16:creationId xmlns:a16="http://schemas.microsoft.com/office/drawing/2014/main" id="{05382904-AF69-AF92-5B5A-FB91033839F0}"/>
              </a:ext>
            </a:extLst>
          </p:cNvPr>
          <p:cNvSpPr txBox="1"/>
          <p:nvPr/>
        </p:nvSpPr>
        <p:spPr>
          <a:xfrm>
            <a:off x="3747529" y="1897154"/>
            <a:ext cx="1776755" cy="288000"/>
          </a:xfrm>
          <a:prstGeom prst="roundRect">
            <a:avLst>
              <a:gd name="adj" fmla="val 50000"/>
            </a:avLst>
          </a:prstGeom>
          <a:solidFill>
            <a:schemeClr val="tx1"/>
          </a:solidFill>
          <a:ln>
            <a:noFill/>
            <a:prstDash val="sysDash"/>
          </a:ln>
        </p:spPr>
        <p:txBody>
          <a:bodyPr wrap="square" lIns="0" tIns="72000" rIns="0" bIns="72000" rtlCol="0" anchor="ctr" anchorCtr="0">
            <a:noAutofit/>
          </a:bodyPr>
          <a:lstStyle>
            <a:defPPr>
              <a:defRPr lang="en-US"/>
            </a:defPPr>
            <a:lvl1pPr algn="ctr">
              <a:lnSpc>
                <a:spcPct val="90000"/>
              </a:lnSpc>
              <a:spcBef>
                <a:spcPts val="600"/>
              </a:spcBef>
              <a:defRPr sz="1200">
                <a:solidFill>
                  <a:schemeClr val="bg1"/>
                </a:solidFill>
                <a:latin typeface="Neue Haas Grotesk Text Pro" panose="020B0504020202020204" pitchFamily="34" charset="77"/>
              </a:defRPr>
            </a:lvl1pPr>
          </a:lstStyle>
          <a:p>
            <a:r>
              <a:rPr lang="en-GB"/>
              <a:t>Hypervisors</a:t>
            </a:r>
          </a:p>
        </p:txBody>
      </p:sp>
      <p:sp>
        <p:nvSpPr>
          <p:cNvPr id="25" name="TextBox 24">
            <a:extLst>
              <a:ext uri="{FF2B5EF4-FFF2-40B4-BE49-F238E27FC236}">
                <a16:creationId xmlns:a16="http://schemas.microsoft.com/office/drawing/2014/main" id="{AB324483-5431-3B68-D772-FBB15C5C6C38}"/>
              </a:ext>
            </a:extLst>
          </p:cNvPr>
          <p:cNvSpPr txBox="1"/>
          <p:nvPr/>
        </p:nvSpPr>
        <p:spPr>
          <a:xfrm>
            <a:off x="5716479" y="1897154"/>
            <a:ext cx="1776755" cy="288000"/>
          </a:xfrm>
          <a:prstGeom prst="roundRect">
            <a:avLst>
              <a:gd name="adj" fmla="val 50000"/>
            </a:avLst>
          </a:prstGeom>
          <a:solidFill>
            <a:schemeClr val="tx1"/>
          </a:solidFill>
          <a:ln>
            <a:noFill/>
            <a:prstDash val="sysDash"/>
          </a:ln>
        </p:spPr>
        <p:txBody>
          <a:bodyPr wrap="square" lIns="0" tIns="0" rIns="0" bIns="0" rtlCol="0" anchor="ctr" anchorCtr="0">
            <a:noAutofit/>
          </a:bodyPr>
          <a:lstStyle/>
          <a:p>
            <a:pPr algn="ctr">
              <a:lnSpc>
                <a:spcPct val="90000"/>
              </a:lnSpc>
              <a:spcBef>
                <a:spcPts val="600"/>
              </a:spcBef>
            </a:pPr>
            <a:r>
              <a:rPr lang="en-GB" sz="1200">
                <a:solidFill>
                  <a:schemeClr val="bg1"/>
                </a:solidFill>
                <a:latin typeface="Neue Haas Grotesk Text Pro" panose="020B0504020202020204" pitchFamily="34" charset="77"/>
              </a:rPr>
              <a:t>Edge</a:t>
            </a:r>
          </a:p>
        </p:txBody>
      </p:sp>
      <p:sp>
        <p:nvSpPr>
          <p:cNvPr id="27" name="TextBox 26">
            <a:extLst>
              <a:ext uri="{FF2B5EF4-FFF2-40B4-BE49-F238E27FC236}">
                <a16:creationId xmlns:a16="http://schemas.microsoft.com/office/drawing/2014/main" id="{3A9BED02-6538-A16B-F91A-5376E2C484C3}"/>
              </a:ext>
            </a:extLst>
          </p:cNvPr>
          <p:cNvSpPr txBox="1"/>
          <p:nvPr/>
        </p:nvSpPr>
        <p:spPr>
          <a:xfrm>
            <a:off x="1778578" y="2449447"/>
            <a:ext cx="1776755" cy="288000"/>
          </a:xfrm>
          <a:prstGeom prst="roundRect">
            <a:avLst>
              <a:gd name="adj" fmla="val 50000"/>
            </a:avLst>
          </a:prstGeom>
          <a:solidFill>
            <a:schemeClr val="tx1"/>
          </a:solidFill>
          <a:ln>
            <a:noFill/>
            <a:prstDash val="sysDash"/>
          </a:ln>
        </p:spPr>
        <p:txBody>
          <a:bodyPr wrap="square" lIns="0" tIns="0" rIns="0" bIns="0" rtlCol="0" anchor="ctr" anchorCtr="0">
            <a:noAutofit/>
          </a:bodyPr>
          <a:lstStyle/>
          <a:p>
            <a:pPr algn="ctr">
              <a:lnSpc>
                <a:spcPct val="90000"/>
              </a:lnSpc>
              <a:spcBef>
                <a:spcPts val="600"/>
              </a:spcBef>
            </a:pPr>
            <a:r>
              <a:rPr lang="en-GB" sz="1200">
                <a:solidFill>
                  <a:schemeClr val="bg1"/>
                </a:solidFill>
                <a:latin typeface="Neue Haas Grotesk Text Pro" panose="020B0504020202020204" pitchFamily="34" charset="77"/>
              </a:rPr>
              <a:t>Mainframe</a:t>
            </a:r>
          </a:p>
        </p:txBody>
      </p:sp>
      <p:sp>
        <p:nvSpPr>
          <p:cNvPr id="34" name="TextBox 33">
            <a:extLst>
              <a:ext uri="{FF2B5EF4-FFF2-40B4-BE49-F238E27FC236}">
                <a16:creationId xmlns:a16="http://schemas.microsoft.com/office/drawing/2014/main" id="{0CD2297B-2F15-CCD8-DBCA-F06434FA2F2A}"/>
              </a:ext>
            </a:extLst>
          </p:cNvPr>
          <p:cNvSpPr txBox="1"/>
          <p:nvPr/>
        </p:nvSpPr>
        <p:spPr>
          <a:xfrm>
            <a:off x="5716479" y="2437492"/>
            <a:ext cx="1776755" cy="288000"/>
          </a:xfrm>
          <a:prstGeom prst="roundRect">
            <a:avLst>
              <a:gd name="adj" fmla="val 50000"/>
            </a:avLst>
          </a:prstGeom>
          <a:solidFill>
            <a:schemeClr val="tx1"/>
          </a:solidFill>
          <a:ln>
            <a:noFill/>
            <a:prstDash val="sysDash"/>
          </a:ln>
        </p:spPr>
        <p:txBody>
          <a:bodyPr wrap="square" lIns="0" tIns="0" rIns="0" bIns="0" rtlCol="0" anchor="ctr" anchorCtr="0">
            <a:noAutofit/>
          </a:bodyPr>
          <a:lstStyle/>
          <a:p>
            <a:pPr algn="ctr"/>
            <a:r>
              <a:rPr lang="en-GB" sz="1200">
                <a:solidFill>
                  <a:schemeClr val="bg1"/>
                </a:solidFill>
                <a:latin typeface="Neue Haas Grotesk Text Pro" panose="020B0504020202020204" pitchFamily="34" charset="77"/>
              </a:rPr>
              <a:t>Cloud Native Apps</a:t>
            </a:r>
            <a:endParaRPr lang="ja-JP" altLang="en-US" sz="1200">
              <a:solidFill>
                <a:schemeClr val="bg1"/>
              </a:solidFill>
              <a:latin typeface="Neue Haas Grotesk Text Pro" panose="020B0504020202020204" pitchFamily="34" charset="77"/>
            </a:endParaRPr>
          </a:p>
        </p:txBody>
      </p:sp>
      <p:cxnSp>
        <p:nvCxnSpPr>
          <p:cNvPr id="35" name="Straight Connector 34">
            <a:extLst>
              <a:ext uri="{FF2B5EF4-FFF2-40B4-BE49-F238E27FC236}">
                <a16:creationId xmlns:a16="http://schemas.microsoft.com/office/drawing/2014/main" id="{BEE2F178-5D90-5F62-1CD8-1E6BAC7128B0}"/>
              </a:ext>
            </a:extLst>
          </p:cNvPr>
          <p:cNvCxnSpPr>
            <a:cxnSpLocks/>
            <a:stCxn id="27" idx="2"/>
          </p:cNvCxnSpPr>
          <p:nvPr/>
        </p:nvCxnSpPr>
        <p:spPr>
          <a:xfrm>
            <a:off x="2666956" y="2737447"/>
            <a:ext cx="1968950" cy="285502"/>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A1103B-70DB-2886-40DA-30EE1395C392}"/>
              </a:ext>
            </a:extLst>
          </p:cNvPr>
          <p:cNvCxnSpPr>
            <a:cxnSpLocks/>
          </p:cNvCxnSpPr>
          <p:nvPr/>
        </p:nvCxnSpPr>
        <p:spPr>
          <a:xfrm flipH="1">
            <a:off x="4635906" y="2186250"/>
            <a:ext cx="1" cy="836699"/>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96A708-1E79-6E48-8D6C-0AD721B1BF2B}"/>
              </a:ext>
            </a:extLst>
          </p:cNvPr>
          <p:cNvCxnSpPr>
            <a:cxnSpLocks/>
            <a:stCxn id="34" idx="2"/>
          </p:cNvCxnSpPr>
          <p:nvPr/>
        </p:nvCxnSpPr>
        <p:spPr>
          <a:xfrm flipH="1">
            <a:off x="4635906" y="2725492"/>
            <a:ext cx="1968951" cy="297457"/>
          </a:xfrm>
          <a:prstGeom prst="line">
            <a:avLst/>
          </a:prstGeom>
          <a:ln w="12700">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B05BBA3-93BD-764B-C8D8-161E70C34E2B}"/>
              </a:ext>
            </a:extLst>
          </p:cNvPr>
          <p:cNvCxnSpPr>
            <a:cxnSpLocks/>
          </p:cNvCxnSpPr>
          <p:nvPr/>
        </p:nvCxnSpPr>
        <p:spPr>
          <a:xfrm>
            <a:off x="4636911" y="2186249"/>
            <a:ext cx="0" cy="263197"/>
          </a:xfrm>
          <a:prstGeom prst="line">
            <a:avLst/>
          </a:prstGeom>
          <a:ln w="12700">
            <a:noFill/>
            <a:prstDash val="dashDot"/>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FDF431D1-6010-A624-8F26-C9ABCF0D8B40}"/>
              </a:ext>
            </a:extLst>
          </p:cNvPr>
          <p:cNvSpPr>
            <a:spLocks noChangeAspect="1"/>
          </p:cNvSpPr>
          <p:nvPr/>
        </p:nvSpPr>
        <p:spPr>
          <a:xfrm>
            <a:off x="995678" y="3096380"/>
            <a:ext cx="7469053" cy="1211833"/>
          </a:xfrm>
          <a:prstGeom prst="roundRect">
            <a:avLst>
              <a:gd name="adj" fmla="val 50000"/>
            </a:avLst>
          </a:prstGeom>
          <a:solidFill>
            <a:schemeClr val="bg1">
              <a:alpha val="60000"/>
            </a:schemeClr>
          </a:solidFill>
          <a:ln>
            <a:gradFill flip="none" rotWithShape="1">
              <a:gsLst>
                <a:gs pos="51000">
                  <a:schemeClr val="accent2"/>
                </a:gs>
                <a:gs pos="100000">
                  <a:schemeClr val="accent6"/>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i="1" dirty="0">
                <a:solidFill>
                  <a:schemeClr val="tx1"/>
                </a:solidFill>
                <a:latin typeface="Times New Roman" panose="02020603050405020304" pitchFamily="18" charset="0"/>
                <a:cs typeface="Times New Roman" panose="02020603050405020304" pitchFamily="18" charset="0"/>
              </a:rPr>
              <a:t>Virtual Storage Platform One natively supports </a:t>
            </a:r>
            <a:r>
              <a:rPr lang="en-US" sz="2000" i="1" dirty="0">
                <a:solidFill>
                  <a:schemeClr val="accent2"/>
                </a:solidFill>
                <a:latin typeface="Times New Roman" panose="02020603050405020304" pitchFamily="18" charset="0"/>
                <a:cs typeface="Times New Roman" panose="02020603050405020304" pitchFamily="18" charset="0"/>
              </a:rPr>
              <a:t>storage-as-code</a:t>
            </a:r>
            <a:r>
              <a:rPr lang="en-US" sz="2000" i="1" dirty="0">
                <a:solidFill>
                  <a:schemeClr val="tx1"/>
                </a:solidFill>
                <a:latin typeface="Times New Roman" panose="02020603050405020304" pitchFamily="18" charset="0"/>
                <a:cs typeface="Times New Roman" panose="02020603050405020304" pitchFamily="18" charset="0"/>
              </a:rPr>
              <a:t>, </a:t>
            </a:r>
          </a:p>
          <a:p>
            <a:pPr algn="ctr"/>
            <a:r>
              <a:rPr lang="en-US" sz="2000" i="1" dirty="0">
                <a:solidFill>
                  <a:schemeClr val="tx1"/>
                </a:solidFill>
                <a:latin typeface="Times New Roman" panose="02020603050405020304" pitchFamily="18" charset="0"/>
                <a:cs typeface="Times New Roman" panose="02020603050405020304" pitchFamily="18" charset="0"/>
              </a:rPr>
              <a:t>so, applications can consume the resources they need directly.</a:t>
            </a:r>
          </a:p>
        </p:txBody>
      </p:sp>
      <p:sp>
        <p:nvSpPr>
          <p:cNvPr id="26" name="TextBox 25">
            <a:extLst>
              <a:ext uri="{FF2B5EF4-FFF2-40B4-BE49-F238E27FC236}">
                <a16:creationId xmlns:a16="http://schemas.microsoft.com/office/drawing/2014/main" id="{CEAAC07D-CFC2-CABC-655A-48B7FD828201}"/>
              </a:ext>
            </a:extLst>
          </p:cNvPr>
          <p:cNvSpPr txBox="1"/>
          <p:nvPr/>
        </p:nvSpPr>
        <p:spPr>
          <a:xfrm>
            <a:off x="3747529" y="2437493"/>
            <a:ext cx="1776755" cy="288000"/>
          </a:xfrm>
          <a:prstGeom prst="roundRect">
            <a:avLst>
              <a:gd name="adj" fmla="val 50000"/>
            </a:avLst>
          </a:prstGeom>
          <a:solidFill>
            <a:schemeClr val="tx1"/>
          </a:solidFill>
          <a:ln>
            <a:noFill/>
            <a:prstDash val="sysDash"/>
          </a:ln>
        </p:spPr>
        <p:txBody>
          <a:bodyPr wrap="square" lIns="0" tIns="0" rIns="0" bIns="0" rtlCol="0" anchor="ctr" anchorCtr="0">
            <a:noAutofit/>
          </a:bodyPr>
          <a:lstStyle/>
          <a:p>
            <a:pPr algn="ctr">
              <a:lnSpc>
                <a:spcPct val="90000"/>
              </a:lnSpc>
              <a:spcBef>
                <a:spcPts val="600"/>
              </a:spcBef>
            </a:pPr>
            <a:r>
              <a:rPr lang="en-GB" sz="1200">
                <a:solidFill>
                  <a:schemeClr val="bg1"/>
                </a:solidFill>
                <a:latin typeface="Neue Haas Grotesk Text Pro" panose="020B0504020202020204" pitchFamily="34" charset="77"/>
              </a:rPr>
              <a:t>Databases</a:t>
            </a:r>
          </a:p>
        </p:txBody>
      </p:sp>
    </p:spTree>
    <p:extLst>
      <p:ext uri="{BB962C8B-B14F-4D97-AF65-F5344CB8AC3E}">
        <p14:creationId xmlns:p14="http://schemas.microsoft.com/office/powerpoint/2010/main" val="7716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37"/>
                                        </p:tgtEl>
                                      </p:cBhvr>
                                    </p:animEffect>
                                    <p:animScale>
                                      <p:cBhvr>
                                        <p:cTn id="7" dur="500" autoRev="1" fill="hold"/>
                                        <p:tgtEl>
                                          <p:spTgt spid="37"/>
                                        </p:tgtEl>
                                      </p:cBhvr>
                                      <p:by x="105000" y="105000"/>
                                    </p:animScale>
                                  </p:childTnLst>
                                </p:cTn>
                              </p:par>
                              <p:par>
                                <p:cTn id="8" presetID="26" presetClass="emph" presetSubtype="0" repeatCount="indefinite" fill="hold" nodeType="withEffect">
                                  <p:stCondLst>
                                    <p:cond delay="0"/>
                                  </p:stCondLst>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1000" tmFilter="0, 0; .2, .5; .8, .5; 1, 0"/>
                                        <p:tgtEl>
                                          <p:spTgt spid="36"/>
                                        </p:tgtEl>
                                      </p:cBhvr>
                                    </p:animEffect>
                                    <p:animScale>
                                      <p:cBhvr>
                                        <p:cTn id="13" dur="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000" tmFilter="0, 0; .2, .5; .8, .5; 1, 0"/>
                                        <p:tgtEl>
                                          <p:spTgt spid="2"/>
                                        </p:tgtEl>
                                      </p:cBhvr>
                                    </p:animEffect>
                                    <p:animScale>
                                      <p:cBhvr>
                                        <p:cTn id="16" dur="500" autoRev="1" fill="hold"/>
                                        <p:tgtEl>
                                          <p:spTgt spid="2"/>
                                        </p:tgtEl>
                                      </p:cBhvr>
                                      <p:by x="105000" y="105000"/>
                                    </p:animScale>
                                  </p:childTnLst>
                                </p:cTn>
                              </p:par>
                              <p:par>
                                <p:cTn id="17" presetID="26" presetClass="emph" presetSubtype="0" repeatCount="indefinite" fill="hold" nodeType="withEffect">
                                  <p:stCondLst>
                                    <p:cond delay="0"/>
                                  </p:stCondLst>
                                  <p:childTnLst>
                                    <p:animEffect transition="out" filter="fade">
                                      <p:cBhvr>
                                        <p:cTn id="18" dur="1000" tmFilter="0, 0; .2, .5; .8, .5; 1, 0"/>
                                        <p:tgtEl>
                                          <p:spTgt spid="35"/>
                                        </p:tgtEl>
                                      </p:cBhvr>
                                    </p:animEffect>
                                    <p:animScale>
                                      <p:cBhvr>
                                        <p:cTn id="19"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0E6D4A-E90A-7F5D-1803-3EDFE58322F8}"/>
              </a:ext>
            </a:extLst>
          </p:cNvPr>
          <p:cNvSpPr/>
          <p:nvPr/>
        </p:nvSpPr>
        <p:spPr>
          <a:xfrm>
            <a:off x="0" y="1"/>
            <a:ext cx="9144000" cy="4856480"/>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a:extLst>
              <a:ext uri="{FF2B5EF4-FFF2-40B4-BE49-F238E27FC236}">
                <a16:creationId xmlns:a16="http://schemas.microsoft.com/office/drawing/2014/main" id="{A200A432-D3FB-3C3C-7937-7D18E09C3D27}"/>
              </a:ext>
            </a:extLst>
          </p:cNvPr>
          <p:cNvSpPr/>
          <p:nvPr/>
        </p:nvSpPr>
        <p:spPr>
          <a:xfrm>
            <a:off x="0" y="2184763"/>
            <a:ext cx="9144000" cy="2671718"/>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ectangle 8">
            <a:extLst>
              <a:ext uri="{FF2B5EF4-FFF2-40B4-BE49-F238E27FC236}">
                <a16:creationId xmlns:a16="http://schemas.microsoft.com/office/drawing/2014/main" id="{EDF6AB1D-9417-2A11-F06B-E8C604F10C10}"/>
              </a:ext>
            </a:extLst>
          </p:cNvPr>
          <p:cNvSpPr/>
          <p:nvPr/>
        </p:nvSpPr>
        <p:spPr>
          <a:xfrm rot="10800000">
            <a:off x="-7" y="2124823"/>
            <a:ext cx="9144002" cy="67165"/>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 name="Title 1">
            <a:extLst>
              <a:ext uri="{FF2B5EF4-FFF2-40B4-BE49-F238E27FC236}">
                <a16:creationId xmlns:a16="http://schemas.microsoft.com/office/drawing/2014/main" id="{31B3E9B6-A7E5-BD61-D134-0A99F8150632}"/>
              </a:ext>
            </a:extLst>
          </p:cNvPr>
          <p:cNvSpPr txBox="1">
            <a:spLocks/>
          </p:cNvSpPr>
          <p:nvPr/>
        </p:nvSpPr>
        <p:spPr>
          <a:xfrm>
            <a:off x="594635" y="575861"/>
            <a:ext cx="8140655" cy="1033040"/>
          </a:xfrm>
          <a:prstGeom prst="rect">
            <a:avLst/>
          </a:prstGeom>
          <a:effectLst/>
        </p:spPr>
        <p:txBody>
          <a:bodyPr wrap="square" lIns="0" rIns="0" anchor="t" anchorCtr="0">
            <a:spAutoFit/>
          </a:bodyPr>
          <a:lstStyle>
            <a:lvl1pPr algn="l" defTabSz="914400" rtl="0" eaLnBrk="1" latinLnBrk="0" hangingPunct="1">
              <a:lnSpc>
                <a:spcPct val="100000"/>
              </a:lnSpc>
              <a:spcBef>
                <a:spcPct val="0"/>
              </a:spcBef>
              <a:buNone/>
              <a:defRPr lang="en-US" sz="4000" b="1" i="0" kern="1200" cap="none" baseline="0">
                <a:solidFill>
                  <a:schemeClr val="accent2"/>
                </a:solidFill>
                <a:latin typeface="Neue Haas Grotesk Text Pro" panose="020B0504020202020204" pitchFamily="34" charset="77"/>
                <a:ea typeface="+mj-ea"/>
                <a:cs typeface="+mj-cs"/>
              </a:defRPr>
            </a:lvl1pPr>
          </a:lstStyle>
          <a:p>
            <a:pPr>
              <a:lnSpc>
                <a:spcPct val="80000"/>
              </a:lnSpc>
            </a:pPr>
            <a:r>
              <a:rPr lang="en-GB" sz="3800" dirty="0">
                <a:solidFill>
                  <a:schemeClr val="tx2"/>
                </a:solidFill>
              </a:rPr>
              <a:t>Secure &amp; flexible consumption across hybrid-cloud.</a:t>
            </a:r>
          </a:p>
        </p:txBody>
      </p:sp>
      <p:sp>
        <p:nvSpPr>
          <p:cNvPr id="11" name="TextBox 10">
            <a:extLst>
              <a:ext uri="{FF2B5EF4-FFF2-40B4-BE49-F238E27FC236}">
                <a16:creationId xmlns:a16="http://schemas.microsoft.com/office/drawing/2014/main" id="{C4371239-3413-292D-B90C-996F9C7BA82F}"/>
              </a:ext>
            </a:extLst>
          </p:cNvPr>
          <p:cNvSpPr txBox="1"/>
          <p:nvPr/>
        </p:nvSpPr>
        <p:spPr>
          <a:xfrm>
            <a:off x="514108" y="1558912"/>
            <a:ext cx="4598219" cy="415498"/>
          </a:xfrm>
          <a:prstGeom prst="rect">
            <a:avLst/>
          </a:prstGeom>
          <a:noFill/>
        </p:spPr>
        <p:txBody>
          <a:bodyPr wrap="square" rtlCol="0">
            <a:spAutoFit/>
          </a:bodyPr>
          <a:lstStyle/>
          <a:p>
            <a:r>
              <a:rPr lang="en-IN" sz="1050" dirty="0">
                <a:solidFill>
                  <a:schemeClr val="tx2"/>
                </a:solidFill>
                <a:latin typeface="Neue Haas Grotesk Text Pro" panose="020B0504020202020204" pitchFamily="34" charset="77"/>
                <a:cs typeface="Arial" panose="020B0604020202020204" pitchFamily="34" charset="0"/>
              </a:rPr>
              <a:t>Virtual Storage Platform One runs natively within public cloud providers, building a bridge for applications from on-premise into the cloud. </a:t>
            </a:r>
          </a:p>
        </p:txBody>
      </p:sp>
      <p:pic>
        <p:nvPicPr>
          <p:cNvPr id="13" name="Graphic 12">
            <a:extLst>
              <a:ext uri="{FF2B5EF4-FFF2-40B4-BE49-F238E27FC236}">
                <a16:creationId xmlns:a16="http://schemas.microsoft.com/office/drawing/2014/main" id="{CBC3BE31-E023-CCD8-A95D-EB4BBF0E64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
        <p:nvSpPr>
          <p:cNvPr id="12" name="Rounded Rectangle 11">
            <a:extLst>
              <a:ext uri="{FF2B5EF4-FFF2-40B4-BE49-F238E27FC236}">
                <a16:creationId xmlns:a16="http://schemas.microsoft.com/office/drawing/2014/main" id="{D2AEA90F-8E13-2765-A657-38947AC48C75}"/>
              </a:ext>
            </a:extLst>
          </p:cNvPr>
          <p:cNvSpPr>
            <a:spLocks noChangeAspect="1"/>
          </p:cNvSpPr>
          <p:nvPr/>
        </p:nvSpPr>
        <p:spPr>
          <a:xfrm>
            <a:off x="1046778" y="3628738"/>
            <a:ext cx="7645068" cy="1090475"/>
          </a:xfrm>
          <a:prstGeom prst="roundRect">
            <a:avLst>
              <a:gd name="adj" fmla="val 50000"/>
            </a:avLst>
          </a:prstGeom>
          <a:solidFill>
            <a:schemeClr val="bg1"/>
          </a:solidFill>
          <a:ln>
            <a:gradFill flip="none" rotWithShape="1">
              <a:gsLst>
                <a:gs pos="51000">
                  <a:schemeClr val="accent2"/>
                </a:gs>
                <a:gs pos="100000">
                  <a:schemeClr val="accent6"/>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000" i="1">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62C1410-83DB-978D-7B03-DA01D0BBE6BC}"/>
              </a:ext>
            </a:extLst>
          </p:cNvPr>
          <p:cNvSpPr txBox="1"/>
          <p:nvPr/>
        </p:nvSpPr>
        <p:spPr>
          <a:xfrm>
            <a:off x="7153020" y="4441776"/>
            <a:ext cx="1371600" cy="138499"/>
          </a:xfrm>
          <a:prstGeom prst="rect">
            <a:avLst/>
          </a:prstGeom>
          <a:noFill/>
        </p:spPr>
        <p:txBody>
          <a:bodyPr wrap="square" lIns="0" tIns="0" rIns="0" bIns="0" rtlCol="0">
            <a:spAutoFit/>
          </a:bodyPr>
          <a:lstStyle/>
          <a:p>
            <a:pPr algn="ctr">
              <a:lnSpc>
                <a:spcPct val="90000"/>
              </a:lnSpc>
              <a:spcBef>
                <a:spcPts val="600"/>
              </a:spcBef>
            </a:pPr>
            <a:r>
              <a:rPr lang="en-US" sz="1000" i="1">
                <a:solidFill>
                  <a:schemeClr val="accent3"/>
                </a:solidFill>
                <a:latin typeface="Times New Roman" panose="02020603050405020304" pitchFamily="18" charset="0"/>
                <a:cs typeface="Times New Roman" panose="02020603050405020304" pitchFamily="18" charset="0"/>
              </a:rPr>
              <a:t>Private Cloud</a:t>
            </a:r>
          </a:p>
        </p:txBody>
      </p:sp>
      <p:pic>
        <p:nvPicPr>
          <p:cNvPr id="28" name="Graphic 27">
            <a:extLst>
              <a:ext uri="{FF2B5EF4-FFF2-40B4-BE49-F238E27FC236}">
                <a16:creationId xmlns:a16="http://schemas.microsoft.com/office/drawing/2014/main" id="{24331CDD-17C5-528C-C799-0FCEB6D7676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37795" y="3775737"/>
            <a:ext cx="286914" cy="408635"/>
          </a:xfrm>
          <a:prstGeom prst="rect">
            <a:avLst/>
          </a:prstGeom>
        </p:spPr>
      </p:pic>
      <p:grpSp>
        <p:nvGrpSpPr>
          <p:cNvPr id="32" name="Group 31">
            <a:extLst>
              <a:ext uri="{FF2B5EF4-FFF2-40B4-BE49-F238E27FC236}">
                <a16:creationId xmlns:a16="http://schemas.microsoft.com/office/drawing/2014/main" id="{19A1C11F-C679-2BBE-7237-774E996F9917}"/>
              </a:ext>
            </a:extLst>
          </p:cNvPr>
          <p:cNvGrpSpPr/>
          <p:nvPr/>
        </p:nvGrpSpPr>
        <p:grpSpPr>
          <a:xfrm>
            <a:off x="7371839" y="3772611"/>
            <a:ext cx="933961" cy="586015"/>
            <a:chOff x="6722257" y="3651994"/>
            <a:chExt cx="933961" cy="586015"/>
          </a:xfrm>
        </p:grpSpPr>
        <p:pic>
          <p:nvPicPr>
            <p:cNvPr id="33" name="Graphic 32">
              <a:extLst>
                <a:ext uri="{FF2B5EF4-FFF2-40B4-BE49-F238E27FC236}">
                  <a16:creationId xmlns:a16="http://schemas.microsoft.com/office/drawing/2014/main" id="{91BADD05-D30C-9352-C213-95A2C97E194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22257" y="3651994"/>
              <a:ext cx="933961" cy="586015"/>
            </a:xfrm>
            <a:prstGeom prst="rect">
              <a:avLst/>
            </a:prstGeom>
          </p:spPr>
        </p:pic>
        <p:sp>
          <p:nvSpPr>
            <p:cNvPr id="34" name="TextBox 33">
              <a:extLst>
                <a:ext uri="{FF2B5EF4-FFF2-40B4-BE49-F238E27FC236}">
                  <a16:creationId xmlns:a16="http://schemas.microsoft.com/office/drawing/2014/main" id="{077EEB24-A243-2B33-ED46-73C94B6370F0}"/>
                </a:ext>
              </a:extLst>
            </p:cNvPr>
            <p:cNvSpPr txBox="1"/>
            <p:nvPr/>
          </p:nvSpPr>
          <p:spPr>
            <a:xfrm>
              <a:off x="6822990" y="3820145"/>
              <a:ext cx="732494" cy="332399"/>
            </a:xfrm>
            <a:prstGeom prst="rect">
              <a:avLst/>
            </a:prstGeom>
            <a:noFill/>
          </p:spPr>
          <p:txBody>
            <a:bodyPr wrap="square" lIns="0" tIns="0" rIns="0" bIns="0" rtlCol="0">
              <a:spAutoFit/>
            </a:bodyPr>
            <a:lstStyle/>
            <a:p>
              <a:pPr algn="ctr">
                <a:lnSpc>
                  <a:spcPct val="90000"/>
                </a:lnSpc>
                <a:spcBef>
                  <a:spcPts val="600"/>
                </a:spcBef>
              </a:pPr>
              <a:r>
                <a:rPr lang="en-US" sz="800" b="1">
                  <a:solidFill>
                    <a:schemeClr val="accent3"/>
                  </a:solidFill>
                  <a:latin typeface="Neue Haas Grotesk Text Pro" panose="020B0504020202020204" pitchFamily="34" charset="77"/>
                  <a:cs typeface="Times New Roman" panose="02020603050405020304" pitchFamily="18" charset="0"/>
                </a:rPr>
                <a:t>Virtual Storage Platform One</a:t>
              </a:r>
            </a:p>
          </p:txBody>
        </p:sp>
      </p:grpSp>
      <p:sp>
        <p:nvSpPr>
          <p:cNvPr id="35" name="Rounded Rectangle 34">
            <a:extLst>
              <a:ext uri="{FF2B5EF4-FFF2-40B4-BE49-F238E27FC236}">
                <a16:creationId xmlns:a16="http://schemas.microsoft.com/office/drawing/2014/main" id="{7F078D69-FBC2-C8B7-CBE8-2984F482BC9E}"/>
              </a:ext>
            </a:extLst>
          </p:cNvPr>
          <p:cNvSpPr/>
          <p:nvPr/>
        </p:nvSpPr>
        <p:spPr>
          <a:xfrm>
            <a:off x="1565501" y="4250031"/>
            <a:ext cx="1794400" cy="393674"/>
          </a:xfrm>
          <a:prstGeom prst="roundRect">
            <a:avLst>
              <a:gd name="adj" fmla="val 50000"/>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latin typeface="Neue Haas Grotesk Text Pro" panose="020B0504020202020204" pitchFamily="34" charset="77"/>
              </a:rPr>
              <a:t>Easy migration of application data directly into the public cloud.</a:t>
            </a:r>
          </a:p>
        </p:txBody>
      </p:sp>
      <p:sp>
        <p:nvSpPr>
          <p:cNvPr id="36" name="Rounded Rectangle 35">
            <a:extLst>
              <a:ext uri="{FF2B5EF4-FFF2-40B4-BE49-F238E27FC236}">
                <a16:creationId xmlns:a16="http://schemas.microsoft.com/office/drawing/2014/main" id="{26DC93DC-1A85-E278-5598-6C778A45BE5E}"/>
              </a:ext>
            </a:extLst>
          </p:cNvPr>
          <p:cNvSpPr/>
          <p:nvPr/>
        </p:nvSpPr>
        <p:spPr>
          <a:xfrm>
            <a:off x="3561477" y="4244939"/>
            <a:ext cx="1813469" cy="393674"/>
          </a:xfrm>
          <a:prstGeom prst="roundRect">
            <a:avLst>
              <a:gd name="adj" fmla="val 50000"/>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latin typeface="Neue Haas Grotesk Text Pro" panose="020B0504020202020204" pitchFamily="34" charset="77"/>
              </a:rPr>
              <a:t>Improve system resilience with remote copy and data replication.</a:t>
            </a:r>
          </a:p>
        </p:txBody>
      </p:sp>
      <p:sp>
        <p:nvSpPr>
          <p:cNvPr id="37" name="Rounded Rectangle 36">
            <a:extLst>
              <a:ext uri="{FF2B5EF4-FFF2-40B4-BE49-F238E27FC236}">
                <a16:creationId xmlns:a16="http://schemas.microsoft.com/office/drawing/2014/main" id="{77818719-7F63-1D49-8F59-BAEA421AE138}"/>
              </a:ext>
            </a:extLst>
          </p:cNvPr>
          <p:cNvSpPr/>
          <p:nvPr/>
        </p:nvSpPr>
        <p:spPr>
          <a:xfrm>
            <a:off x="5576522" y="4244939"/>
            <a:ext cx="1561479" cy="393674"/>
          </a:xfrm>
          <a:prstGeom prst="roundRect">
            <a:avLst>
              <a:gd name="adj" fmla="val 50000"/>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latin typeface="Neue Haas Grotesk Text Pro" panose="020B0504020202020204" pitchFamily="34" charset="77"/>
              </a:rPr>
              <a:t>Simple deployment of workloads on public cloud.</a:t>
            </a:r>
          </a:p>
        </p:txBody>
      </p:sp>
      <p:sp>
        <p:nvSpPr>
          <p:cNvPr id="42" name="Rounded Rectangle 41">
            <a:extLst>
              <a:ext uri="{FF2B5EF4-FFF2-40B4-BE49-F238E27FC236}">
                <a16:creationId xmlns:a16="http://schemas.microsoft.com/office/drawing/2014/main" id="{2FF6C2DE-06BE-4D17-0D14-18EC28404A2D}"/>
              </a:ext>
            </a:extLst>
          </p:cNvPr>
          <p:cNvSpPr>
            <a:spLocks noChangeAspect="1"/>
          </p:cNvSpPr>
          <p:nvPr/>
        </p:nvSpPr>
        <p:spPr>
          <a:xfrm>
            <a:off x="1031731" y="2404055"/>
            <a:ext cx="7645068" cy="1032923"/>
          </a:xfrm>
          <a:prstGeom prst="roundRect">
            <a:avLst>
              <a:gd name="adj" fmla="val 50000"/>
            </a:avLst>
          </a:prstGeom>
          <a:solidFill>
            <a:schemeClr val="bg1"/>
          </a:solidFill>
          <a:ln>
            <a:gradFill flip="none" rotWithShape="1">
              <a:gsLst>
                <a:gs pos="51000">
                  <a:schemeClr val="accent2"/>
                </a:gs>
                <a:gs pos="100000">
                  <a:schemeClr val="accent6"/>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000" i="1">
              <a:solidFill>
                <a:schemeClr val="tx1"/>
              </a:solidFill>
              <a:latin typeface="Times New Roman" panose="02020603050405020304" pitchFamily="18" charset="0"/>
              <a:cs typeface="Times New Roman" panose="02020603050405020304" pitchFamily="18" charset="0"/>
            </a:endParaRPr>
          </a:p>
        </p:txBody>
      </p:sp>
      <p:pic>
        <p:nvPicPr>
          <p:cNvPr id="8" name="Graphic 7">
            <a:extLst>
              <a:ext uri="{FF2B5EF4-FFF2-40B4-BE49-F238E27FC236}">
                <a16:creationId xmlns:a16="http://schemas.microsoft.com/office/drawing/2014/main" id="{B3334DF9-C387-5F5B-3765-F4100526C86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358220" y="2758334"/>
            <a:ext cx="647700" cy="406400"/>
          </a:xfrm>
          <a:prstGeom prst="rect">
            <a:avLst/>
          </a:prstGeom>
        </p:spPr>
      </p:pic>
      <p:sp>
        <p:nvSpPr>
          <p:cNvPr id="16" name="TextBox 15">
            <a:extLst>
              <a:ext uri="{FF2B5EF4-FFF2-40B4-BE49-F238E27FC236}">
                <a16:creationId xmlns:a16="http://schemas.microsoft.com/office/drawing/2014/main" id="{35C9B273-345F-AE33-C3F1-44B8A7E43986}"/>
              </a:ext>
            </a:extLst>
          </p:cNvPr>
          <p:cNvSpPr txBox="1"/>
          <p:nvPr/>
        </p:nvSpPr>
        <p:spPr>
          <a:xfrm>
            <a:off x="7086013" y="3194773"/>
            <a:ext cx="1371600" cy="138499"/>
          </a:xfrm>
          <a:prstGeom prst="rect">
            <a:avLst/>
          </a:prstGeom>
          <a:noFill/>
        </p:spPr>
        <p:txBody>
          <a:bodyPr wrap="square" lIns="0" tIns="0" rIns="0" bIns="0" rtlCol="0">
            <a:spAutoFit/>
          </a:bodyPr>
          <a:lstStyle/>
          <a:p>
            <a:pPr algn="ctr">
              <a:lnSpc>
                <a:spcPct val="90000"/>
              </a:lnSpc>
              <a:spcBef>
                <a:spcPts val="600"/>
              </a:spcBef>
            </a:pPr>
            <a:r>
              <a:rPr lang="en-US" sz="1000" i="1">
                <a:solidFill>
                  <a:schemeClr val="accent3"/>
                </a:solidFill>
                <a:latin typeface="Times New Roman" panose="02020603050405020304" pitchFamily="18" charset="0"/>
                <a:cs typeface="Times New Roman" panose="02020603050405020304" pitchFamily="18" charset="0"/>
              </a:rPr>
              <a:t>Public Cloud</a:t>
            </a:r>
          </a:p>
        </p:txBody>
      </p:sp>
      <p:grpSp>
        <p:nvGrpSpPr>
          <p:cNvPr id="17" name="Group 16">
            <a:extLst>
              <a:ext uri="{FF2B5EF4-FFF2-40B4-BE49-F238E27FC236}">
                <a16:creationId xmlns:a16="http://schemas.microsoft.com/office/drawing/2014/main" id="{005B3379-B215-CE0D-7804-DBC3BD9CC23D}"/>
              </a:ext>
            </a:extLst>
          </p:cNvPr>
          <p:cNvGrpSpPr/>
          <p:nvPr/>
        </p:nvGrpSpPr>
        <p:grpSpPr>
          <a:xfrm>
            <a:off x="7352328" y="2531952"/>
            <a:ext cx="1136169" cy="631205"/>
            <a:chOff x="6458609" y="1783187"/>
            <a:chExt cx="1287665" cy="715370"/>
          </a:xfrm>
        </p:grpSpPr>
        <p:sp>
          <p:nvSpPr>
            <p:cNvPr id="18" name="TextBox 17">
              <a:extLst>
                <a:ext uri="{FF2B5EF4-FFF2-40B4-BE49-F238E27FC236}">
                  <a16:creationId xmlns:a16="http://schemas.microsoft.com/office/drawing/2014/main" id="{68CF215B-2CC7-266F-4DD0-19104DF62E0C}"/>
                </a:ext>
              </a:extLst>
            </p:cNvPr>
            <p:cNvSpPr txBox="1"/>
            <p:nvPr/>
          </p:nvSpPr>
          <p:spPr>
            <a:xfrm>
              <a:off x="6576175" y="2071914"/>
              <a:ext cx="732494" cy="329631"/>
            </a:xfrm>
            <a:prstGeom prst="rect">
              <a:avLst/>
            </a:prstGeom>
            <a:noFill/>
          </p:spPr>
          <p:txBody>
            <a:bodyPr wrap="square" lIns="0" tIns="0" rIns="0" bIns="0" rtlCol="0">
              <a:spAutoFit/>
            </a:bodyPr>
            <a:lstStyle/>
            <a:p>
              <a:pPr algn="ctr">
                <a:lnSpc>
                  <a:spcPct val="90000"/>
                </a:lnSpc>
                <a:spcBef>
                  <a:spcPts val="600"/>
                </a:spcBef>
              </a:pPr>
              <a:r>
                <a:rPr lang="en-US" sz="700" b="1">
                  <a:solidFill>
                    <a:schemeClr val="accent3"/>
                  </a:solidFill>
                  <a:latin typeface="Neue Haas Grotesk Text Pro" panose="020B0504020202020204" pitchFamily="34" charset="77"/>
                  <a:cs typeface="Times New Roman" panose="02020603050405020304" pitchFamily="18" charset="0"/>
                </a:rPr>
                <a:t>Virtual Storage Platform One</a:t>
              </a:r>
            </a:p>
          </p:txBody>
        </p:sp>
        <p:pic>
          <p:nvPicPr>
            <p:cNvPr id="19" name="Graphic 18">
              <a:extLst>
                <a:ext uri="{FF2B5EF4-FFF2-40B4-BE49-F238E27FC236}">
                  <a16:creationId xmlns:a16="http://schemas.microsoft.com/office/drawing/2014/main" id="{2AFEDAEC-AEFE-3214-C8A9-46540A777A4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458609" y="1783187"/>
              <a:ext cx="1287665" cy="715370"/>
            </a:xfrm>
            <a:prstGeom prst="rect">
              <a:avLst/>
            </a:prstGeom>
          </p:spPr>
        </p:pic>
      </p:grpSp>
      <p:pic>
        <p:nvPicPr>
          <p:cNvPr id="21" name="Graphic 20">
            <a:extLst>
              <a:ext uri="{FF2B5EF4-FFF2-40B4-BE49-F238E27FC236}">
                <a16:creationId xmlns:a16="http://schemas.microsoft.com/office/drawing/2014/main" id="{3DBE2B1C-3533-8034-22B3-FFBA7347793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936798" y="2731791"/>
            <a:ext cx="636835" cy="474505"/>
          </a:xfrm>
          <a:prstGeom prst="rect">
            <a:avLst/>
          </a:prstGeom>
        </p:spPr>
      </p:pic>
      <p:sp>
        <p:nvSpPr>
          <p:cNvPr id="22" name="TextBox 21">
            <a:extLst>
              <a:ext uri="{FF2B5EF4-FFF2-40B4-BE49-F238E27FC236}">
                <a16:creationId xmlns:a16="http://schemas.microsoft.com/office/drawing/2014/main" id="{56CFD2AA-5989-B229-5A92-5EC7D3314898}"/>
              </a:ext>
            </a:extLst>
          </p:cNvPr>
          <p:cNvSpPr txBox="1"/>
          <p:nvPr/>
        </p:nvSpPr>
        <p:spPr>
          <a:xfrm>
            <a:off x="1354822" y="2887735"/>
            <a:ext cx="636835" cy="276999"/>
          </a:xfrm>
          <a:prstGeom prst="rect">
            <a:avLst/>
          </a:prstGeom>
          <a:noFill/>
        </p:spPr>
        <p:txBody>
          <a:bodyPr wrap="square" lIns="0" tIns="0" rIns="0" bIns="0" rtlCol="0">
            <a:spAutoFit/>
          </a:bodyPr>
          <a:lstStyle/>
          <a:p>
            <a:pPr>
              <a:lnSpc>
                <a:spcPct val="90000"/>
              </a:lnSpc>
              <a:spcBef>
                <a:spcPts val="600"/>
              </a:spcBef>
            </a:pPr>
            <a:r>
              <a:rPr lang="en-US" sz="1000" i="1">
                <a:latin typeface="Times New Roman" panose="02020603050405020304" pitchFamily="18" charset="0"/>
                <a:cs typeface="Times New Roman" panose="02020603050405020304" pitchFamily="18" charset="0"/>
              </a:rPr>
              <a:t>Cloud Migration</a:t>
            </a:r>
          </a:p>
        </p:txBody>
      </p:sp>
      <p:pic>
        <p:nvPicPr>
          <p:cNvPr id="27" name="Graphic 26">
            <a:extLst>
              <a:ext uri="{FF2B5EF4-FFF2-40B4-BE49-F238E27FC236}">
                <a16:creationId xmlns:a16="http://schemas.microsoft.com/office/drawing/2014/main" id="{EB6467EB-628C-19C1-1BFA-02416B9BC464}"/>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645930" y="2758334"/>
            <a:ext cx="647700" cy="406400"/>
          </a:xfrm>
          <a:prstGeom prst="rect">
            <a:avLst/>
          </a:prstGeom>
        </p:spPr>
      </p:pic>
      <p:sp>
        <p:nvSpPr>
          <p:cNvPr id="30" name="TextBox 29">
            <a:extLst>
              <a:ext uri="{FF2B5EF4-FFF2-40B4-BE49-F238E27FC236}">
                <a16:creationId xmlns:a16="http://schemas.microsoft.com/office/drawing/2014/main" id="{E54370BC-007E-A905-BB10-45C0D74BF3D1}"/>
              </a:ext>
            </a:extLst>
          </p:cNvPr>
          <p:cNvSpPr txBox="1"/>
          <p:nvPr/>
        </p:nvSpPr>
        <p:spPr>
          <a:xfrm>
            <a:off x="3245142" y="2887735"/>
            <a:ext cx="449012" cy="276999"/>
          </a:xfrm>
          <a:prstGeom prst="rect">
            <a:avLst/>
          </a:prstGeom>
          <a:noFill/>
        </p:spPr>
        <p:txBody>
          <a:bodyPr wrap="square" lIns="0" tIns="0" rIns="0" bIns="0" rtlCol="0">
            <a:spAutoFit/>
          </a:bodyPr>
          <a:lstStyle/>
          <a:p>
            <a:pPr>
              <a:lnSpc>
                <a:spcPct val="90000"/>
              </a:lnSpc>
              <a:spcBef>
                <a:spcPts val="600"/>
              </a:spcBef>
            </a:pPr>
            <a:r>
              <a:rPr lang="en-US" sz="1000" i="1">
                <a:latin typeface="Times New Roman" panose="02020603050405020304" pitchFamily="18" charset="0"/>
                <a:cs typeface="Times New Roman" panose="02020603050405020304" pitchFamily="18" charset="0"/>
              </a:rPr>
              <a:t>Cloud Copy</a:t>
            </a:r>
          </a:p>
        </p:txBody>
      </p:sp>
      <p:sp>
        <p:nvSpPr>
          <p:cNvPr id="31" name="TextBox 30">
            <a:extLst>
              <a:ext uri="{FF2B5EF4-FFF2-40B4-BE49-F238E27FC236}">
                <a16:creationId xmlns:a16="http://schemas.microsoft.com/office/drawing/2014/main" id="{D3CF3309-8180-60FD-4474-157F53560DDC}"/>
              </a:ext>
            </a:extLst>
          </p:cNvPr>
          <p:cNvSpPr txBox="1"/>
          <p:nvPr/>
        </p:nvSpPr>
        <p:spPr>
          <a:xfrm>
            <a:off x="4696648" y="2887735"/>
            <a:ext cx="853194" cy="276999"/>
          </a:xfrm>
          <a:prstGeom prst="rect">
            <a:avLst/>
          </a:prstGeom>
          <a:noFill/>
        </p:spPr>
        <p:txBody>
          <a:bodyPr wrap="square" lIns="0" tIns="0" rIns="0" bIns="0" rtlCol="0">
            <a:spAutoFit/>
          </a:bodyPr>
          <a:lstStyle/>
          <a:p>
            <a:pPr>
              <a:lnSpc>
                <a:spcPct val="90000"/>
              </a:lnSpc>
              <a:spcBef>
                <a:spcPts val="600"/>
              </a:spcBef>
            </a:pPr>
            <a:r>
              <a:rPr lang="en-US" sz="1000" i="1">
                <a:latin typeface="Times New Roman" panose="02020603050405020304" pitchFamily="18" charset="0"/>
                <a:cs typeface="Times New Roman" panose="02020603050405020304" pitchFamily="18" charset="0"/>
              </a:rPr>
              <a:t>Cloud Replication</a:t>
            </a:r>
          </a:p>
        </p:txBody>
      </p:sp>
      <p:sp>
        <p:nvSpPr>
          <p:cNvPr id="38" name="Rounded Rectangle 37">
            <a:extLst>
              <a:ext uri="{FF2B5EF4-FFF2-40B4-BE49-F238E27FC236}">
                <a16:creationId xmlns:a16="http://schemas.microsoft.com/office/drawing/2014/main" id="{DB465FD8-C5CD-C0BF-F502-F5D0CBB80D16}"/>
              </a:ext>
            </a:extLst>
          </p:cNvPr>
          <p:cNvSpPr/>
          <p:nvPr/>
        </p:nvSpPr>
        <p:spPr>
          <a:xfrm>
            <a:off x="6439686" y="2647314"/>
            <a:ext cx="643006" cy="637426"/>
          </a:xfrm>
          <a:prstGeom prst="roundRect">
            <a:avLst>
              <a:gd name="adj" fmla="val 7973"/>
            </a:avLst>
          </a:prstGeom>
          <a:solidFill>
            <a:schemeClr val="tx1">
              <a:alpha val="595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en-US" sz="800">
                <a:latin typeface="Neue Haas Grotesk Text Pro" panose="020B0504020202020204" pitchFamily="34" charset="77"/>
              </a:rPr>
              <a:t>AWS</a:t>
            </a:r>
          </a:p>
          <a:p>
            <a:pPr algn="ctr">
              <a:spcAft>
                <a:spcPts val="400"/>
              </a:spcAft>
            </a:pPr>
            <a:r>
              <a:rPr lang="en-US" sz="800">
                <a:latin typeface="Neue Haas Grotesk Text Pro" panose="020B0504020202020204" pitchFamily="34" charset="77"/>
              </a:rPr>
              <a:t>GCP</a:t>
            </a:r>
          </a:p>
          <a:p>
            <a:pPr algn="ctr">
              <a:spcAft>
                <a:spcPts val="400"/>
              </a:spcAft>
            </a:pPr>
            <a:r>
              <a:rPr lang="en-US" sz="800">
                <a:latin typeface="Neue Haas Grotesk Text Pro" panose="020B0504020202020204" pitchFamily="34" charset="77"/>
              </a:rPr>
              <a:t>AZURE</a:t>
            </a:r>
          </a:p>
        </p:txBody>
      </p:sp>
      <p:cxnSp>
        <p:nvCxnSpPr>
          <p:cNvPr id="50" name="Elbow Connector 49">
            <a:extLst>
              <a:ext uri="{FF2B5EF4-FFF2-40B4-BE49-F238E27FC236}">
                <a16:creationId xmlns:a16="http://schemas.microsoft.com/office/drawing/2014/main" id="{DF265448-3FD2-9744-67E6-E6C773297300}"/>
              </a:ext>
            </a:extLst>
          </p:cNvPr>
          <p:cNvCxnSpPr>
            <a:cxnSpLocks/>
          </p:cNvCxnSpPr>
          <p:nvPr/>
        </p:nvCxnSpPr>
        <p:spPr>
          <a:xfrm rot="16200000" flipV="1">
            <a:off x="3606484" y="3312305"/>
            <a:ext cx="487870" cy="422852"/>
          </a:xfrm>
          <a:prstGeom prst="bentConnector3">
            <a:avLst>
              <a:gd name="adj1" fmla="val 50000"/>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a:extLst>
              <a:ext uri="{FF2B5EF4-FFF2-40B4-BE49-F238E27FC236}">
                <a16:creationId xmlns:a16="http://schemas.microsoft.com/office/drawing/2014/main" id="{2D5F237B-6628-B10C-5B8B-509660EFE57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88338" y="3775737"/>
            <a:ext cx="286914" cy="408635"/>
          </a:xfrm>
          <a:prstGeom prst="rect">
            <a:avLst/>
          </a:prstGeom>
        </p:spPr>
      </p:pic>
      <p:cxnSp>
        <p:nvCxnSpPr>
          <p:cNvPr id="54" name="Elbow Connector 53">
            <a:extLst>
              <a:ext uri="{FF2B5EF4-FFF2-40B4-BE49-F238E27FC236}">
                <a16:creationId xmlns:a16="http://schemas.microsoft.com/office/drawing/2014/main" id="{54301F6B-1FA6-CFFD-5A47-5A8A6AAB2CF9}"/>
              </a:ext>
            </a:extLst>
          </p:cNvPr>
          <p:cNvCxnSpPr>
            <a:cxnSpLocks/>
          </p:cNvCxnSpPr>
          <p:nvPr/>
        </p:nvCxnSpPr>
        <p:spPr>
          <a:xfrm rot="16200000" flipV="1">
            <a:off x="5457027" y="3312305"/>
            <a:ext cx="487870" cy="422852"/>
          </a:xfrm>
          <a:prstGeom prst="bentConnector3">
            <a:avLst>
              <a:gd name="adj1" fmla="val 50000"/>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55" name="Graphic 54">
            <a:extLst>
              <a:ext uri="{FF2B5EF4-FFF2-40B4-BE49-F238E27FC236}">
                <a16:creationId xmlns:a16="http://schemas.microsoft.com/office/drawing/2014/main" id="{9507518C-587E-EDAD-410F-33AE3A794E3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60616" y="3775737"/>
            <a:ext cx="286914" cy="408635"/>
          </a:xfrm>
          <a:prstGeom prst="rect">
            <a:avLst/>
          </a:prstGeom>
        </p:spPr>
      </p:pic>
      <p:cxnSp>
        <p:nvCxnSpPr>
          <p:cNvPr id="56" name="Elbow Connector 55">
            <a:extLst>
              <a:ext uri="{FF2B5EF4-FFF2-40B4-BE49-F238E27FC236}">
                <a16:creationId xmlns:a16="http://schemas.microsoft.com/office/drawing/2014/main" id="{9A88A797-E77C-167B-79E3-92A1A0AE4A62}"/>
              </a:ext>
            </a:extLst>
          </p:cNvPr>
          <p:cNvCxnSpPr>
            <a:cxnSpLocks/>
          </p:cNvCxnSpPr>
          <p:nvPr/>
        </p:nvCxnSpPr>
        <p:spPr>
          <a:xfrm rot="16200000" flipV="1">
            <a:off x="1429305" y="3312305"/>
            <a:ext cx="487870" cy="422852"/>
          </a:xfrm>
          <a:prstGeom prst="bentConnector3">
            <a:avLst>
              <a:gd name="adj1" fmla="val 50000"/>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36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354E3-E3E2-D189-18B2-EEF632EFD7E5}"/>
              </a:ext>
            </a:extLst>
          </p:cNvPr>
          <p:cNvSpPr/>
          <p:nvPr/>
        </p:nvSpPr>
        <p:spPr>
          <a:xfrm>
            <a:off x="0" y="1"/>
            <a:ext cx="9144000" cy="4856480"/>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a:extLst>
              <a:ext uri="{FF2B5EF4-FFF2-40B4-BE49-F238E27FC236}">
                <a16:creationId xmlns:a16="http://schemas.microsoft.com/office/drawing/2014/main" id="{A200A432-D3FB-3C3C-7937-7D18E09C3D27}"/>
              </a:ext>
            </a:extLst>
          </p:cNvPr>
          <p:cNvSpPr/>
          <p:nvPr/>
        </p:nvSpPr>
        <p:spPr>
          <a:xfrm>
            <a:off x="0" y="2222390"/>
            <a:ext cx="9144000" cy="263409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Title 1">
            <a:extLst>
              <a:ext uri="{FF2B5EF4-FFF2-40B4-BE49-F238E27FC236}">
                <a16:creationId xmlns:a16="http://schemas.microsoft.com/office/drawing/2014/main" id="{31B3E9B6-A7E5-BD61-D134-0A99F8150632}"/>
              </a:ext>
            </a:extLst>
          </p:cNvPr>
          <p:cNvSpPr txBox="1">
            <a:spLocks/>
          </p:cNvSpPr>
          <p:nvPr/>
        </p:nvSpPr>
        <p:spPr>
          <a:xfrm>
            <a:off x="594636" y="710040"/>
            <a:ext cx="7045242" cy="1033040"/>
          </a:xfrm>
          <a:prstGeom prst="rect">
            <a:avLst/>
          </a:prstGeom>
          <a:effectLst/>
        </p:spPr>
        <p:txBody>
          <a:bodyPr wrap="square" lIns="0" rIns="0" anchor="t" anchorCtr="0">
            <a:spAutoFit/>
          </a:bodyPr>
          <a:lstStyle>
            <a:lvl1pPr algn="l" defTabSz="914400" rtl="0" eaLnBrk="1" latinLnBrk="0" hangingPunct="1">
              <a:lnSpc>
                <a:spcPct val="100000"/>
              </a:lnSpc>
              <a:spcBef>
                <a:spcPct val="0"/>
              </a:spcBef>
              <a:buNone/>
              <a:defRPr lang="en-US" sz="4000" b="1" i="0" kern="1200" cap="none" baseline="0">
                <a:solidFill>
                  <a:schemeClr val="accent2"/>
                </a:solidFill>
                <a:latin typeface="Neue Haas Grotesk Text Pro" panose="020B0504020202020204" pitchFamily="34" charset="77"/>
                <a:ea typeface="+mj-ea"/>
                <a:cs typeface="+mj-cs"/>
              </a:defRPr>
            </a:lvl1pPr>
          </a:lstStyle>
          <a:p>
            <a:pPr>
              <a:lnSpc>
                <a:spcPct val="80000"/>
              </a:lnSpc>
            </a:pPr>
            <a:r>
              <a:rPr lang="en-GB" sz="3800" dirty="0">
                <a:solidFill>
                  <a:schemeClr val="tx2"/>
                </a:solidFill>
              </a:rPr>
              <a:t>Don’t leave existing infrastructure behind.</a:t>
            </a:r>
          </a:p>
        </p:txBody>
      </p:sp>
      <p:sp>
        <p:nvSpPr>
          <p:cNvPr id="11" name="TextBox 10">
            <a:extLst>
              <a:ext uri="{FF2B5EF4-FFF2-40B4-BE49-F238E27FC236}">
                <a16:creationId xmlns:a16="http://schemas.microsoft.com/office/drawing/2014/main" id="{C4371239-3413-292D-B90C-996F9C7BA82F}"/>
              </a:ext>
            </a:extLst>
          </p:cNvPr>
          <p:cNvSpPr txBox="1"/>
          <p:nvPr/>
        </p:nvSpPr>
        <p:spPr>
          <a:xfrm>
            <a:off x="514108" y="1693091"/>
            <a:ext cx="5317731" cy="253916"/>
          </a:xfrm>
          <a:prstGeom prst="rect">
            <a:avLst/>
          </a:prstGeom>
          <a:noFill/>
        </p:spPr>
        <p:txBody>
          <a:bodyPr wrap="square" rtlCol="0">
            <a:spAutoFit/>
          </a:bodyPr>
          <a:lstStyle/>
          <a:p>
            <a:r>
              <a:rPr lang="en-IN" sz="1050" dirty="0">
                <a:solidFill>
                  <a:schemeClr val="tx2"/>
                </a:solidFill>
                <a:latin typeface="Neue Haas Grotesk Text Pro" panose="020B0504020202020204" pitchFamily="34" charset="77"/>
                <a:cs typeface="Arial" panose="020B0604020202020204" pitchFamily="34" charset="0"/>
              </a:rPr>
              <a:t>Extend existing storage investments into Virtual Storage Platform One </a:t>
            </a:r>
          </a:p>
        </p:txBody>
      </p:sp>
      <p:pic>
        <p:nvPicPr>
          <p:cNvPr id="13" name="Graphic 12">
            <a:extLst>
              <a:ext uri="{FF2B5EF4-FFF2-40B4-BE49-F238E27FC236}">
                <a16:creationId xmlns:a16="http://schemas.microsoft.com/office/drawing/2014/main" id="{CBC3BE31-E023-CCD8-A95D-EB4BBF0E64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pic>
        <p:nvPicPr>
          <p:cNvPr id="3" name="Picture 2" descr="A group of luggage on a conveyor belt&#10;&#10;Description automatically generated">
            <a:extLst>
              <a:ext uri="{FF2B5EF4-FFF2-40B4-BE49-F238E27FC236}">
                <a16:creationId xmlns:a16="http://schemas.microsoft.com/office/drawing/2014/main" id="{C9D2F394-825B-8BFE-2077-0CC8C39914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2582" y="2222391"/>
            <a:ext cx="2341413" cy="2634090"/>
          </a:xfrm>
          <a:prstGeom prst="rect">
            <a:avLst/>
          </a:prstGeom>
        </p:spPr>
      </p:pic>
      <p:sp>
        <p:nvSpPr>
          <p:cNvPr id="4" name="TextBox 3">
            <a:extLst>
              <a:ext uri="{FF2B5EF4-FFF2-40B4-BE49-F238E27FC236}">
                <a16:creationId xmlns:a16="http://schemas.microsoft.com/office/drawing/2014/main" id="{A08FE2BC-B574-5FED-79AE-9B03233E67FF}"/>
              </a:ext>
            </a:extLst>
          </p:cNvPr>
          <p:cNvSpPr txBox="1"/>
          <p:nvPr/>
        </p:nvSpPr>
        <p:spPr>
          <a:xfrm>
            <a:off x="594636" y="2509856"/>
            <a:ext cx="4695412" cy="1923604"/>
          </a:xfrm>
          <a:prstGeom prst="rect">
            <a:avLst/>
          </a:prstGeom>
          <a:noFill/>
        </p:spPr>
        <p:txBody>
          <a:bodyPr wrap="square" lIns="91440" tIns="45720" rIns="91440" bIns="45720" anchor="t">
            <a:spAutoFit/>
          </a:bodyPr>
          <a:lstStyle/>
          <a:p>
            <a:pPr marL="0" lvl="1">
              <a:spcAft>
                <a:spcPts val="600"/>
              </a:spcAft>
              <a:buClr>
                <a:schemeClr val="accent2"/>
              </a:buClr>
              <a:buSzPct val="100000"/>
              <a:defRPr/>
            </a:pPr>
            <a:r>
              <a:rPr lang="en-US" sz="1600" dirty="0">
                <a:solidFill>
                  <a:schemeClr val="bg1"/>
                </a:solidFill>
                <a:latin typeface="Neue Haas Grotesk Text Pro" panose="020B0504020202020204" pitchFamily="34" charset="0"/>
              </a:rPr>
              <a:t>Extend the Benefits of Common Management </a:t>
            </a:r>
            <a:r>
              <a:rPr lang="en-US" sz="1000" i="1" kern="0" dirty="0">
                <a:solidFill>
                  <a:srgbClr val="FFFFFF"/>
                </a:solidFill>
                <a:latin typeface="Times New Roman" panose="02020603050405020304" pitchFamily="18" charset="0"/>
                <a:cs typeface="Times New Roman" panose="02020603050405020304" pitchFamily="18" charset="0"/>
              </a:rPr>
              <a:t>Centralized data management of day-to-day administration and operations.</a:t>
            </a:r>
            <a:endParaRPr lang="en-US" sz="1200" dirty="0">
              <a:solidFill>
                <a:schemeClr val="bg1"/>
              </a:solidFill>
              <a:latin typeface="Neue Haas Grotesk Text Pro" panose="020B0504020202020204" pitchFamily="34" charset="0"/>
            </a:endParaRPr>
          </a:p>
          <a:p>
            <a:pPr marL="0" lvl="1">
              <a:spcAft>
                <a:spcPts val="600"/>
              </a:spcAft>
              <a:buClr>
                <a:schemeClr val="accent2"/>
              </a:buClr>
              <a:buSzPct val="100000"/>
              <a:defRPr/>
            </a:pPr>
            <a:r>
              <a:rPr lang="en-US" sz="1600" dirty="0">
                <a:solidFill>
                  <a:schemeClr val="bg1"/>
                </a:solidFill>
                <a:latin typeface="Neue Haas Grotesk Text Pro" panose="020B0504020202020204" pitchFamily="34" charset="0"/>
              </a:rPr>
              <a:t>Non-disruptively Migrate Workloads </a:t>
            </a:r>
            <a:br>
              <a:rPr lang="en-US" sz="1600" dirty="0">
                <a:solidFill>
                  <a:schemeClr val="bg1"/>
                </a:solidFill>
                <a:latin typeface="Neue Haas Grotesk Text Pro" panose="020B0504020202020204" pitchFamily="34" charset="0"/>
              </a:rPr>
            </a:br>
            <a:r>
              <a:rPr lang="en-US" sz="1000" i="1" dirty="0">
                <a:solidFill>
                  <a:schemeClr val="bg1"/>
                </a:solidFill>
                <a:latin typeface="Times New Roman" panose="02020603050405020304" pitchFamily="18" charset="0"/>
                <a:cs typeface="Times New Roman" panose="02020603050405020304" pitchFamily="18" charset="0"/>
              </a:rPr>
              <a:t>Easily migrate workloads when it is time to decommission older storage products.</a:t>
            </a:r>
            <a:endParaRPr lang="en-US" sz="1600" dirty="0">
              <a:solidFill>
                <a:schemeClr val="bg1"/>
              </a:solidFill>
              <a:latin typeface="Neue Haas Grotesk Text Pro" panose="020B0504020202020204" pitchFamily="34" charset="0"/>
            </a:endParaRPr>
          </a:p>
          <a:p>
            <a:pPr marL="0" lvl="1">
              <a:spcAft>
                <a:spcPts val="600"/>
              </a:spcAft>
              <a:buClr>
                <a:schemeClr val="accent2"/>
              </a:buClr>
              <a:buSzPct val="100000"/>
              <a:defRPr/>
            </a:pPr>
            <a:r>
              <a:rPr lang="en-US" sz="1600" dirty="0">
                <a:solidFill>
                  <a:schemeClr val="bg1"/>
                </a:solidFill>
                <a:latin typeface="Neue Haas Grotesk Text Pro" panose="020B0504020202020204" pitchFamily="34" charset="0"/>
              </a:rPr>
              <a:t>Extend the Life to Aging Data Assets</a:t>
            </a:r>
            <a:br>
              <a:rPr lang="en-US" sz="1600" dirty="0">
                <a:solidFill>
                  <a:schemeClr val="bg1"/>
                </a:solidFill>
                <a:latin typeface="Neue Haas Grotesk Text Pro" panose="020B0504020202020204" pitchFamily="34" charset="0"/>
              </a:rPr>
            </a:br>
            <a:r>
              <a:rPr lang="en-US" sz="1000" i="1" kern="0" dirty="0">
                <a:solidFill>
                  <a:srgbClr val="FFFFFF"/>
                </a:solidFill>
                <a:latin typeface="Times New Roman" panose="02020603050405020304" pitchFamily="18" charset="0"/>
                <a:cs typeface="Times New Roman" panose="02020603050405020304" pitchFamily="18" charset="0"/>
              </a:rPr>
              <a:t>Enable modern data management features on older existing storage arrays. </a:t>
            </a:r>
            <a:endParaRPr lang="en-US" sz="1600" dirty="0">
              <a:solidFill>
                <a:srgbClr val="FFFFFF"/>
              </a:solidFill>
              <a:latin typeface="Neue Haas Grotesk Text Pro" panose="020B0504020202020204" pitchFamily="34" charset="0"/>
              <a:cs typeface="Arial" panose="020B0604020202020204" pitchFamily="34" charset="0"/>
            </a:endParaRPr>
          </a:p>
          <a:p>
            <a:pPr marL="0" lvl="1">
              <a:spcAft>
                <a:spcPts val="600"/>
              </a:spcAft>
              <a:buClr>
                <a:schemeClr val="accent2"/>
              </a:buClr>
              <a:buSzPct val="100000"/>
              <a:defRPr/>
            </a:pPr>
            <a:r>
              <a:rPr lang="en-US" sz="1600" dirty="0">
                <a:solidFill>
                  <a:schemeClr val="bg1"/>
                </a:solidFill>
                <a:latin typeface="Neue Haas Grotesk Text Pro" panose="020B0504020202020204" pitchFamily="34" charset="0"/>
              </a:rPr>
              <a:t>Future Proof</a:t>
            </a:r>
            <a:br>
              <a:rPr lang="en-US" sz="1600" dirty="0">
                <a:solidFill>
                  <a:schemeClr val="bg1"/>
                </a:solidFill>
                <a:latin typeface="Neue Haas Grotesk Text Pro" panose="020B0504020202020204" pitchFamily="34" charset="0"/>
              </a:rPr>
            </a:br>
            <a:r>
              <a:rPr lang="en-US" sz="1000" i="1" kern="0" dirty="0">
                <a:solidFill>
                  <a:srgbClr val="FFFFFF"/>
                </a:solidFill>
                <a:latin typeface="Times New Roman" panose="02020603050405020304" pitchFamily="18" charset="0"/>
                <a:cs typeface="Times New Roman" panose="02020603050405020304" pitchFamily="18" charset="0"/>
              </a:rPr>
              <a:t>Consolidate storage silos by virtualizing 3</a:t>
            </a:r>
            <a:r>
              <a:rPr lang="en-US" sz="1000" i="1" kern="0" baseline="30000" dirty="0">
                <a:solidFill>
                  <a:srgbClr val="FFFFFF"/>
                </a:solidFill>
                <a:latin typeface="Times New Roman" panose="02020603050405020304" pitchFamily="18" charset="0"/>
                <a:cs typeface="Times New Roman" panose="02020603050405020304" pitchFamily="18" charset="0"/>
              </a:rPr>
              <a:t>rd</a:t>
            </a:r>
            <a:r>
              <a:rPr lang="en-US" sz="1000" i="1" kern="0" dirty="0">
                <a:solidFill>
                  <a:srgbClr val="FFFFFF"/>
                </a:solidFill>
                <a:latin typeface="Times New Roman" panose="02020603050405020304" pitchFamily="18" charset="0"/>
                <a:cs typeface="Times New Roman" panose="02020603050405020304" pitchFamily="18" charset="0"/>
              </a:rPr>
              <a:t> party storage assets.</a:t>
            </a:r>
          </a:p>
        </p:txBody>
      </p:sp>
      <p:pic>
        <p:nvPicPr>
          <p:cNvPr id="5" name="図 29">
            <a:extLst>
              <a:ext uri="{FF2B5EF4-FFF2-40B4-BE49-F238E27FC236}">
                <a16:creationId xmlns:a16="http://schemas.microsoft.com/office/drawing/2014/main" id="{8F148686-C0E4-228F-D539-01D61A299338}"/>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9459038" y="4353617"/>
            <a:ext cx="843481" cy="496566"/>
          </a:xfrm>
          <a:prstGeom prst="rect">
            <a:avLst/>
          </a:prstGeom>
          <a:effectLst>
            <a:outerShdw blurRad="25400" dist="12700" dir="2700000" algn="tl" rotWithShape="0">
              <a:prstClr val="black">
                <a:alpha val="40000"/>
              </a:prstClr>
            </a:outerShdw>
          </a:effectLst>
        </p:spPr>
      </p:pic>
      <p:sp>
        <p:nvSpPr>
          <p:cNvPr id="6" name="Rectangle 5">
            <a:extLst>
              <a:ext uri="{FF2B5EF4-FFF2-40B4-BE49-F238E27FC236}">
                <a16:creationId xmlns:a16="http://schemas.microsoft.com/office/drawing/2014/main" id="{FDE47DD9-C04C-E2D4-D2C7-8E807979F599}"/>
              </a:ext>
            </a:extLst>
          </p:cNvPr>
          <p:cNvSpPr/>
          <p:nvPr/>
        </p:nvSpPr>
        <p:spPr>
          <a:xfrm rot="10800000">
            <a:off x="-7" y="2124824"/>
            <a:ext cx="9144002" cy="98779"/>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Tree>
    <p:extLst>
      <p:ext uri="{BB962C8B-B14F-4D97-AF65-F5344CB8AC3E}">
        <p14:creationId xmlns:p14="http://schemas.microsoft.com/office/powerpoint/2010/main" val="316318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03784B-A2DF-B165-ABCB-6D802E5D97DF}"/>
              </a:ext>
            </a:extLst>
          </p:cNvPr>
          <p:cNvSpPr/>
          <p:nvPr/>
        </p:nvSpPr>
        <p:spPr>
          <a:xfrm>
            <a:off x="0" y="1"/>
            <a:ext cx="9144000" cy="4856480"/>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a:extLst>
              <a:ext uri="{FF2B5EF4-FFF2-40B4-BE49-F238E27FC236}">
                <a16:creationId xmlns:a16="http://schemas.microsoft.com/office/drawing/2014/main" id="{A200A432-D3FB-3C3C-7937-7D18E09C3D27}"/>
              </a:ext>
            </a:extLst>
          </p:cNvPr>
          <p:cNvSpPr/>
          <p:nvPr/>
        </p:nvSpPr>
        <p:spPr>
          <a:xfrm>
            <a:off x="0" y="2223604"/>
            <a:ext cx="9144000" cy="263287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Title 1">
            <a:extLst>
              <a:ext uri="{FF2B5EF4-FFF2-40B4-BE49-F238E27FC236}">
                <a16:creationId xmlns:a16="http://schemas.microsoft.com/office/drawing/2014/main" id="{31B3E9B6-A7E5-BD61-D134-0A99F8150632}"/>
              </a:ext>
            </a:extLst>
          </p:cNvPr>
          <p:cNvSpPr txBox="1">
            <a:spLocks/>
          </p:cNvSpPr>
          <p:nvPr/>
        </p:nvSpPr>
        <p:spPr>
          <a:xfrm>
            <a:off x="594636" y="710040"/>
            <a:ext cx="4762224" cy="1033040"/>
          </a:xfrm>
          <a:prstGeom prst="rect">
            <a:avLst/>
          </a:prstGeom>
          <a:effectLst/>
        </p:spPr>
        <p:txBody>
          <a:bodyPr wrap="square" lIns="0" rIns="0" anchor="t" anchorCtr="0">
            <a:spAutoFit/>
          </a:bodyPr>
          <a:lstStyle>
            <a:lvl1pPr algn="l" defTabSz="914400" rtl="0" eaLnBrk="1" latinLnBrk="0" hangingPunct="1">
              <a:lnSpc>
                <a:spcPct val="100000"/>
              </a:lnSpc>
              <a:spcBef>
                <a:spcPct val="0"/>
              </a:spcBef>
              <a:buNone/>
              <a:defRPr lang="en-US" sz="4000" b="1" i="0" kern="1200" cap="none" baseline="0">
                <a:solidFill>
                  <a:schemeClr val="accent2"/>
                </a:solidFill>
                <a:latin typeface="Neue Haas Grotesk Text Pro" panose="020B0504020202020204" pitchFamily="34" charset="77"/>
                <a:ea typeface="+mj-ea"/>
                <a:cs typeface="+mj-cs"/>
              </a:defRPr>
            </a:lvl1pPr>
          </a:lstStyle>
          <a:p>
            <a:pPr>
              <a:lnSpc>
                <a:spcPct val="80000"/>
              </a:lnSpc>
            </a:pPr>
            <a:r>
              <a:rPr lang="en-GB" sz="3800" dirty="0">
                <a:solidFill>
                  <a:schemeClr val="tx2"/>
                </a:solidFill>
              </a:rPr>
              <a:t>Remove the need for data migration.</a:t>
            </a:r>
          </a:p>
        </p:txBody>
      </p:sp>
      <p:sp>
        <p:nvSpPr>
          <p:cNvPr id="11" name="TextBox 10">
            <a:extLst>
              <a:ext uri="{FF2B5EF4-FFF2-40B4-BE49-F238E27FC236}">
                <a16:creationId xmlns:a16="http://schemas.microsoft.com/office/drawing/2014/main" id="{C4371239-3413-292D-B90C-996F9C7BA82F}"/>
              </a:ext>
            </a:extLst>
          </p:cNvPr>
          <p:cNvSpPr txBox="1"/>
          <p:nvPr/>
        </p:nvSpPr>
        <p:spPr>
          <a:xfrm>
            <a:off x="514108" y="1693091"/>
            <a:ext cx="5317731" cy="253916"/>
          </a:xfrm>
          <a:prstGeom prst="rect">
            <a:avLst/>
          </a:prstGeom>
          <a:noFill/>
        </p:spPr>
        <p:txBody>
          <a:bodyPr wrap="square" rtlCol="0">
            <a:spAutoFit/>
          </a:bodyPr>
          <a:lstStyle/>
          <a:p>
            <a:r>
              <a:rPr lang="en-IN" sz="1050">
                <a:solidFill>
                  <a:schemeClr val="tx2"/>
                </a:solidFill>
                <a:latin typeface="Neue Haas Grotesk Text Pro" panose="020B0504020202020204" pitchFamily="34" charset="77"/>
                <a:cs typeface="Arial" panose="020B0604020202020204" pitchFamily="34" charset="0"/>
              </a:rPr>
              <a:t>Modern Storage Assurance </a:t>
            </a:r>
          </a:p>
        </p:txBody>
      </p:sp>
      <p:pic>
        <p:nvPicPr>
          <p:cNvPr id="13" name="Graphic 12">
            <a:extLst>
              <a:ext uri="{FF2B5EF4-FFF2-40B4-BE49-F238E27FC236}">
                <a16:creationId xmlns:a16="http://schemas.microsoft.com/office/drawing/2014/main" id="{CBC3BE31-E023-CCD8-A95D-EB4BBF0E64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
        <p:nvSpPr>
          <p:cNvPr id="4" name="TextBox 3">
            <a:extLst>
              <a:ext uri="{FF2B5EF4-FFF2-40B4-BE49-F238E27FC236}">
                <a16:creationId xmlns:a16="http://schemas.microsoft.com/office/drawing/2014/main" id="{A08FE2BC-B574-5FED-79AE-9B03233E67FF}"/>
              </a:ext>
            </a:extLst>
          </p:cNvPr>
          <p:cNvSpPr txBox="1"/>
          <p:nvPr/>
        </p:nvSpPr>
        <p:spPr>
          <a:xfrm>
            <a:off x="594636" y="2678296"/>
            <a:ext cx="5843502" cy="1415772"/>
          </a:xfrm>
          <a:prstGeom prst="rect">
            <a:avLst/>
          </a:prstGeom>
          <a:noFill/>
        </p:spPr>
        <p:txBody>
          <a:bodyPr wrap="square" lIns="91440" tIns="45720" rIns="91440" bIns="45720" anchor="t">
            <a:spAutoFit/>
          </a:bodyPr>
          <a:lstStyle/>
          <a:p>
            <a:pPr marL="0" lvl="1">
              <a:spcAft>
                <a:spcPts val="1200"/>
              </a:spcAft>
              <a:buClr>
                <a:schemeClr val="accent2"/>
              </a:buClr>
              <a:buSzPct val="100000"/>
              <a:defRPr/>
            </a:pPr>
            <a:r>
              <a:rPr lang="en-US" sz="1500" dirty="0">
                <a:solidFill>
                  <a:schemeClr val="bg1"/>
                </a:solidFill>
                <a:latin typeface="Neue Haas Grotesk Text Pro" panose="020B0504020202020204" pitchFamily="34" charset="0"/>
              </a:rPr>
              <a:t>Invest in the Hitachi Vantara portfolio today! With Modern Storage Assurance get Virtual Storage Platform One tomorrow! </a:t>
            </a:r>
          </a:p>
          <a:p>
            <a:pPr marL="0" lvl="1">
              <a:spcAft>
                <a:spcPts val="1200"/>
              </a:spcAft>
              <a:buClr>
                <a:schemeClr val="accent2"/>
              </a:buClr>
              <a:buSzPct val="100000"/>
              <a:defRPr/>
            </a:pPr>
            <a:r>
              <a:rPr lang="en-US" sz="1500" dirty="0">
                <a:solidFill>
                  <a:schemeClr val="bg1"/>
                </a:solidFill>
                <a:latin typeface="Neue Haas Grotesk Text Pro" panose="020B0504020202020204" pitchFamily="34" charset="0"/>
              </a:rPr>
              <a:t>All upgrades and non-disruptive migration services to Virtual Storage Platform One are included. Upgrade within 1-5 years to accelerate applications next generation data platform</a:t>
            </a:r>
            <a:r>
              <a:rPr lang="en-US" sz="1600" dirty="0">
                <a:solidFill>
                  <a:schemeClr val="bg1"/>
                </a:solidFill>
                <a:latin typeface="Neue Haas Grotesk Text Pro" panose="020B0504020202020204" pitchFamily="34" charset="0"/>
              </a:rPr>
              <a:t>.</a:t>
            </a:r>
          </a:p>
        </p:txBody>
      </p:sp>
      <p:pic>
        <p:nvPicPr>
          <p:cNvPr id="8" name="Picture 7" descr="A city next to a forest&#10;&#10;Description automatically generated">
            <a:extLst>
              <a:ext uri="{FF2B5EF4-FFF2-40B4-BE49-F238E27FC236}">
                <a16:creationId xmlns:a16="http://schemas.microsoft.com/office/drawing/2014/main" id="{806D583E-0CDC-946D-A57D-2436CB4703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3665" y="2223605"/>
            <a:ext cx="2340334" cy="2632876"/>
          </a:xfrm>
          <a:prstGeom prst="rect">
            <a:avLst/>
          </a:prstGeom>
        </p:spPr>
      </p:pic>
      <p:sp>
        <p:nvSpPr>
          <p:cNvPr id="3" name="Rectangle 2">
            <a:extLst>
              <a:ext uri="{FF2B5EF4-FFF2-40B4-BE49-F238E27FC236}">
                <a16:creationId xmlns:a16="http://schemas.microsoft.com/office/drawing/2014/main" id="{2CAA9CD2-3DB9-2599-E9CC-779BF5D3C6D4}"/>
              </a:ext>
            </a:extLst>
          </p:cNvPr>
          <p:cNvSpPr/>
          <p:nvPr/>
        </p:nvSpPr>
        <p:spPr>
          <a:xfrm rot="10800000">
            <a:off x="-7" y="2124824"/>
            <a:ext cx="9144002" cy="98779"/>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Tree>
    <p:extLst>
      <p:ext uri="{BB962C8B-B14F-4D97-AF65-F5344CB8AC3E}">
        <p14:creationId xmlns:p14="http://schemas.microsoft.com/office/powerpoint/2010/main" val="170356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E5635A-1517-15D8-4501-C0F701079F17}"/>
              </a:ext>
            </a:extLst>
          </p:cNvPr>
          <p:cNvSpPr/>
          <p:nvPr/>
        </p:nvSpPr>
        <p:spPr>
          <a:xfrm>
            <a:off x="1" y="785554"/>
            <a:ext cx="9139800" cy="4082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3" name="Title 2">
            <a:extLst>
              <a:ext uri="{FF2B5EF4-FFF2-40B4-BE49-F238E27FC236}">
                <a16:creationId xmlns:a16="http://schemas.microsoft.com/office/drawing/2014/main" id="{518C92C0-ACD2-2682-8981-DA78A6AAF96F}"/>
              </a:ext>
            </a:extLst>
          </p:cNvPr>
          <p:cNvSpPr>
            <a:spLocks noGrp="1"/>
          </p:cNvSpPr>
          <p:nvPr>
            <p:ph type="title"/>
          </p:nvPr>
        </p:nvSpPr>
        <p:spPr/>
        <p:txBody>
          <a:bodyPr/>
          <a:lstStyle/>
          <a:p>
            <a:r>
              <a:rPr lang="en-US"/>
              <a:t>Your solutions are more than just Hitachi Vantara </a:t>
            </a:r>
          </a:p>
        </p:txBody>
      </p:sp>
      <p:sp>
        <p:nvSpPr>
          <p:cNvPr id="2" name="Oval 1">
            <a:extLst>
              <a:ext uri="{FF2B5EF4-FFF2-40B4-BE49-F238E27FC236}">
                <a16:creationId xmlns:a16="http://schemas.microsoft.com/office/drawing/2014/main" id="{4F84FAD2-7260-42FB-E891-51DC6A235D97}"/>
              </a:ext>
            </a:extLst>
          </p:cNvPr>
          <p:cNvSpPr/>
          <p:nvPr/>
        </p:nvSpPr>
        <p:spPr>
          <a:xfrm>
            <a:off x="689951" y="1297915"/>
            <a:ext cx="4572000" cy="4572000"/>
          </a:xfrm>
          <a:prstGeom prst="ellipse">
            <a:avLst/>
          </a:prstGeom>
          <a:solidFill>
            <a:schemeClr val="tx2"/>
          </a:solidFill>
          <a:ln w="44450">
            <a:gradFill flip="none" rotWithShape="1">
              <a:gsLst>
                <a:gs pos="45000">
                  <a:schemeClr val="accent2"/>
                </a:gs>
                <a:gs pos="100000">
                  <a:schemeClr val="accent6"/>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4" name="Content Placeholder 4">
            <a:extLst>
              <a:ext uri="{FF2B5EF4-FFF2-40B4-BE49-F238E27FC236}">
                <a16:creationId xmlns:a16="http://schemas.microsoft.com/office/drawing/2014/main" id="{8C66F4D3-194C-9BBB-F960-1061242EB9D5}"/>
              </a:ext>
            </a:extLst>
          </p:cNvPr>
          <p:cNvSpPr txBox="1">
            <a:spLocks/>
          </p:cNvSpPr>
          <p:nvPr/>
        </p:nvSpPr>
        <p:spPr>
          <a:xfrm>
            <a:off x="1378831" y="3205231"/>
            <a:ext cx="3157665" cy="1740841"/>
          </a:xfrm>
          <a:prstGeom prst="roundRect">
            <a:avLst>
              <a:gd name="adj" fmla="val 50000"/>
            </a:avLst>
          </a:prstGeom>
          <a:noFill/>
          <a:ln w="25400">
            <a:noFill/>
          </a:ln>
        </p:spPr>
        <p:txBody>
          <a:bodyPr wrap="none" lIns="0" tIns="0" rIns="0" bIns="108000" anchor="ctr" anchorCtr="0"/>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70000"/>
              </a:lnSpc>
              <a:spcAft>
                <a:spcPts val="0"/>
              </a:spcAft>
              <a:buNone/>
            </a:pPr>
            <a:r>
              <a:rPr lang="en-GB" sz="3200" b="1" dirty="0">
                <a:solidFill>
                  <a:schemeClr val="bg1"/>
                </a:solidFill>
                <a:cs typeface="Times New Roman" panose="02020603050405020304" pitchFamily="18" charset="0"/>
              </a:rPr>
              <a:t>Virtual Storage </a:t>
            </a:r>
          </a:p>
          <a:p>
            <a:pPr marL="0" indent="0" algn="ctr">
              <a:lnSpc>
                <a:spcPct val="80000"/>
              </a:lnSpc>
              <a:spcAft>
                <a:spcPts val="0"/>
              </a:spcAft>
              <a:buNone/>
            </a:pPr>
            <a:r>
              <a:rPr lang="en-GB" sz="3200" b="1" dirty="0">
                <a:solidFill>
                  <a:schemeClr val="bg1"/>
                </a:solidFill>
                <a:cs typeface="Times New Roman" panose="02020603050405020304" pitchFamily="18" charset="0"/>
              </a:rPr>
              <a:t>Platform One </a:t>
            </a:r>
          </a:p>
          <a:p>
            <a:pPr marL="0" indent="0" algn="ctr">
              <a:lnSpc>
                <a:spcPct val="70000"/>
              </a:lnSpc>
              <a:spcAft>
                <a:spcPts val="0"/>
              </a:spcAft>
              <a:buNone/>
            </a:pPr>
            <a:r>
              <a:rPr lang="en-GB" sz="3600" i="1" dirty="0">
                <a:solidFill>
                  <a:schemeClr val="bg1"/>
                </a:solidFill>
                <a:latin typeface="Times New Roman" panose="02020603050405020304" pitchFamily="18" charset="0"/>
                <a:cs typeface="Times New Roman" panose="02020603050405020304" pitchFamily="18" charset="0"/>
              </a:rPr>
              <a:t>Community</a:t>
            </a:r>
          </a:p>
        </p:txBody>
      </p:sp>
      <p:sp>
        <p:nvSpPr>
          <p:cNvPr id="9" name="Title 3">
            <a:extLst>
              <a:ext uri="{FF2B5EF4-FFF2-40B4-BE49-F238E27FC236}">
                <a16:creationId xmlns:a16="http://schemas.microsoft.com/office/drawing/2014/main" id="{8F9C00AB-3C74-F530-283F-0510CEACB5C3}"/>
              </a:ext>
            </a:extLst>
          </p:cNvPr>
          <p:cNvSpPr txBox="1">
            <a:spLocks/>
          </p:cNvSpPr>
          <p:nvPr/>
        </p:nvSpPr>
        <p:spPr>
          <a:xfrm>
            <a:off x="5770011" y="1158221"/>
            <a:ext cx="2641061" cy="1917972"/>
          </a:xfrm>
          <a:prstGeom prst="rect">
            <a:avLst/>
          </a:prstGeom>
          <a:effectLst/>
        </p:spPr>
        <p:txBody>
          <a:bodyPr vert="horz" lIns="0" tIns="0" rIns="0" bIns="0" rtlCol="0" anchor="b" anchorCtr="0">
            <a:normAutofit/>
          </a:bodyPr>
          <a:lstStyle>
            <a:lvl1pPr algn="l" defTabSz="914400" rtl="0" eaLnBrk="1" latinLnBrk="0" hangingPunct="1">
              <a:lnSpc>
                <a:spcPct val="90000"/>
              </a:lnSpc>
              <a:spcBef>
                <a:spcPct val="0"/>
              </a:spcBef>
              <a:buNone/>
              <a:defRPr lang="en-US" sz="4000" b="1" i="0" kern="1200" cap="none" baseline="0">
                <a:solidFill>
                  <a:schemeClr val="tx2"/>
                </a:solidFill>
                <a:latin typeface="Neue Haas Grotesk Text Pro" panose="020B0504020202020204" pitchFamily="34" charset="77"/>
                <a:ea typeface="+mj-ea"/>
                <a:cs typeface="+mj-cs"/>
              </a:defRPr>
            </a:lvl1pPr>
          </a:lstStyle>
          <a:p>
            <a:r>
              <a:rPr lang="en-GB" sz="2000" b="0" dirty="0">
                <a:solidFill>
                  <a:schemeClr val="bg1"/>
                </a:solidFill>
                <a:cs typeface="Times New Roman" panose="02020603050405020304" pitchFamily="18" charset="0"/>
              </a:rPr>
              <a:t>Build the right solution for your business with partners certified on the platform.</a:t>
            </a:r>
          </a:p>
        </p:txBody>
      </p:sp>
      <p:pic>
        <p:nvPicPr>
          <p:cNvPr id="23" name="Picture 4" descr="Epic Systems Logo, symbol, meaning, history, PNG, brand">
            <a:extLst>
              <a:ext uri="{FF2B5EF4-FFF2-40B4-BE49-F238E27FC236}">
                <a16:creationId xmlns:a16="http://schemas.microsoft.com/office/drawing/2014/main" id="{528309F1-A756-450C-4966-D8FB68C785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73180" y="2287501"/>
            <a:ext cx="444030" cy="2497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Logo&#10;&#10;Description automatically generated">
            <a:extLst>
              <a:ext uri="{FF2B5EF4-FFF2-40B4-BE49-F238E27FC236}">
                <a16:creationId xmlns:a16="http://schemas.microsoft.com/office/drawing/2014/main" id="{9BA1D93D-2987-C585-C6DF-38597477F8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7524" y="2807182"/>
            <a:ext cx="976059" cy="269011"/>
          </a:xfrm>
          <a:prstGeom prst="rect">
            <a:avLst/>
          </a:prstGeom>
        </p:spPr>
      </p:pic>
      <p:pic>
        <p:nvPicPr>
          <p:cNvPr id="25" name="Picture 6">
            <a:extLst>
              <a:ext uri="{FF2B5EF4-FFF2-40B4-BE49-F238E27FC236}">
                <a16:creationId xmlns:a16="http://schemas.microsoft.com/office/drawing/2014/main" id="{D7DDEF8B-6FED-D9D3-4FA6-8B999B50D7A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7469" y="2781653"/>
            <a:ext cx="863396" cy="3137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Veeam logo">
            <a:extLst>
              <a:ext uri="{FF2B5EF4-FFF2-40B4-BE49-F238E27FC236}">
                <a16:creationId xmlns:a16="http://schemas.microsoft.com/office/drawing/2014/main" id="{9FF8E132-860A-20EC-56B6-DF4BA777B99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82879" y="2737783"/>
            <a:ext cx="693002" cy="3894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text, tableware, plate, dishware&#10;&#10;Description automatically generated">
            <a:extLst>
              <a:ext uri="{FF2B5EF4-FFF2-40B4-BE49-F238E27FC236}">
                <a16:creationId xmlns:a16="http://schemas.microsoft.com/office/drawing/2014/main" id="{063C66AE-107A-3C4E-F956-38ED19D176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56569" y="2840644"/>
            <a:ext cx="818592" cy="198047"/>
          </a:xfrm>
          <a:prstGeom prst="rect">
            <a:avLst/>
          </a:prstGeom>
        </p:spPr>
      </p:pic>
      <p:pic>
        <p:nvPicPr>
          <p:cNvPr id="28" name="Picture 10" descr="Broadcom logo large for dark backgrounds (transparent PNG)">
            <a:extLst>
              <a:ext uri="{FF2B5EF4-FFF2-40B4-BE49-F238E27FC236}">
                <a16:creationId xmlns:a16="http://schemas.microsoft.com/office/drawing/2014/main" id="{0D35FD6A-F472-9208-A947-0DCCCCA4CCE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51932" y="2613996"/>
            <a:ext cx="1266238" cy="1730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Commvault logo large for dark backgrounds (transparent PNG)">
            <a:extLst>
              <a:ext uri="{FF2B5EF4-FFF2-40B4-BE49-F238E27FC236}">
                <a16:creationId xmlns:a16="http://schemas.microsoft.com/office/drawing/2014/main" id="{A42488F3-2794-A53A-F465-6D0904D67C1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82329" y="2594588"/>
            <a:ext cx="1219200" cy="2006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Cisco logo">
            <a:extLst>
              <a:ext uri="{FF2B5EF4-FFF2-40B4-BE49-F238E27FC236}">
                <a16:creationId xmlns:a16="http://schemas.microsoft.com/office/drawing/2014/main" id="{C54981A2-A214-D0CD-86EB-5F8EFA43C52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20564" y="2075071"/>
            <a:ext cx="615950" cy="615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Model9">
            <a:extLst>
              <a:ext uri="{FF2B5EF4-FFF2-40B4-BE49-F238E27FC236}">
                <a16:creationId xmlns:a16="http://schemas.microsoft.com/office/drawing/2014/main" id="{0CCC8DC7-C022-C6FB-EF9F-8A070BD8985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240979" y="2210771"/>
            <a:ext cx="863090" cy="4032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Microsoft First Party Game Prices Will Rise To $70 In 2023 | TechRaptor">
            <a:extLst>
              <a:ext uri="{FF2B5EF4-FFF2-40B4-BE49-F238E27FC236}">
                <a16:creationId xmlns:a16="http://schemas.microsoft.com/office/drawing/2014/main" id="{8EE2B044-F5DB-D605-E9BF-1ACD0D3022CE}"/>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2582390" y="1970339"/>
            <a:ext cx="999877" cy="29206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a:extLst>
              <a:ext uri="{FF2B5EF4-FFF2-40B4-BE49-F238E27FC236}">
                <a16:creationId xmlns:a16="http://schemas.microsoft.com/office/drawing/2014/main" id="{804F9C38-423A-A342-D04D-05D556D712AB}"/>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853653" y="1714454"/>
            <a:ext cx="414424" cy="269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0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B142FB-7F7A-DFE1-54F5-2640693498A0}"/>
              </a:ext>
            </a:extLst>
          </p:cNvPr>
          <p:cNvSpPr>
            <a:spLocks noGrp="1"/>
          </p:cNvSpPr>
          <p:nvPr>
            <p:ph type="ctrTitle"/>
          </p:nvPr>
        </p:nvSpPr>
        <p:spPr/>
        <p:txBody>
          <a:bodyPr/>
          <a:lstStyle/>
          <a:p>
            <a:r>
              <a:rPr lang="en-US" sz="4800">
                <a:solidFill>
                  <a:schemeClr val="tx1"/>
                </a:solidFill>
              </a:rPr>
              <a:t>Data </a:t>
            </a:r>
            <a:br>
              <a:rPr lang="en-US" sz="4800">
                <a:solidFill>
                  <a:schemeClr val="tx1"/>
                </a:solidFill>
              </a:rPr>
            </a:br>
            <a:r>
              <a:rPr lang="en-US" sz="4800">
                <a:solidFill>
                  <a:schemeClr val="tx1"/>
                </a:solidFill>
              </a:rPr>
              <a:t>Management</a:t>
            </a:r>
            <a:br>
              <a:rPr lang="en-US">
                <a:latin typeface="+mj-lt"/>
              </a:rPr>
            </a:br>
            <a:r>
              <a:rPr lang="ja-JP" altLang="en-US" sz="2000">
                <a:latin typeface="+mj-lt"/>
              </a:rPr>
              <a:t>データマネジメント</a:t>
            </a:r>
            <a:endParaRPr lang="en-US">
              <a:latin typeface="+mj-lt"/>
              <a:cs typeface="Times New Roman" panose="02020603050405020304" pitchFamily="18" charset="0"/>
            </a:endParaRPr>
          </a:p>
        </p:txBody>
      </p:sp>
    </p:spTree>
    <p:extLst>
      <p:ext uri="{BB962C8B-B14F-4D97-AF65-F5344CB8AC3E}">
        <p14:creationId xmlns:p14="http://schemas.microsoft.com/office/powerpoint/2010/main" val="90819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D69886-5E4B-4D78-2B0D-CD2E1CA05DFD}"/>
              </a:ext>
            </a:extLst>
          </p:cNvPr>
          <p:cNvSpPr>
            <a:spLocks noGrp="1"/>
          </p:cNvSpPr>
          <p:nvPr>
            <p:ph type="title"/>
          </p:nvPr>
        </p:nvSpPr>
        <p:spPr/>
        <p:txBody>
          <a:bodyPr>
            <a:normAutofit/>
          </a:bodyPr>
          <a:lstStyle/>
          <a:p>
            <a:r>
              <a:rPr lang="en-US"/>
              <a:t>Customer Experience Portal</a:t>
            </a:r>
          </a:p>
        </p:txBody>
      </p:sp>
      <p:sp>
        <p:nvSpPr>
          <p:cNvPr id="4" name="Text Placeholder 3">
            <a:extLst>
              <a:ext uri="{FF2B5EF4-FFF2-40B4-BE49-F238E27FC236}">
                <a16:creationId xmlns:a16="http://schemas.microsoft.com/office/drawing/2014/main" id="{DABA30B8-A1DE-E58A-0663-EBEAFDE6115C}"/>
              </a:ext>
            </a:extLst>
          </p:cNvPr>
          <p:cNvSpPr>
            <a:spLocks noGrp="1"/>
          </p:cNvSpPr>
          <p:nvPr>
            <p:ph type="body" sz="quarter" idx="10"/>
          </p:nvPr>
        </p:nvSpPr>
        <p:spPr>
          <a:xfrm>
            <a:off x="349250" y="480886"/>
            <a:ext cx="6965950" cy="153888"/>
          </a:xfrm>
        </p:spPr>
        <p:txBody>
          <a:bodyPr/>
          <a:lstStyle/>
          <a:p>
            <a:r>
              <a:rPr lang="en-GB" altLang="ja-JP" b="0" i="1">
                <a:latin typeface="Times New Roman" panose="02020603050405020304" pitchFamily="18" charset="0"/>
                <a:cs typeface="Times New Roman" panose="02020603050405020304" pitchFamily="18" charset="0"/>
              </a:rPr>
              <a:t>Hitachi Ops </a:t>
            </a:r>
            <a:r>
              <a:rPr lang="en-GB" altLang="ja-JP" b="0" i="1" err="1">
                <a:latin typeface="Times New Roman" panose="02020603050405020304" pitchFamily="18" charset="0"/>
                <a:cs typeface="Times New Roman" panose="02020603050405020304" pitchFamily="18" charset="0"/>
              </a:rPr>
              <a:t>Center</a:t>
            </a:r>
            <a:r>
              <a:rPr lang="en-GB" altLang="ja-JP" b="0" i="1">
                <a:latin typeface="Times New Roman" panose="02020603050405020304" pitchFamily="18" charset="0"/>
                <a:cs typeface="Times New Roman" panose="02020603050405020304" pitchFamily="18" charset="0"/>
              </a:rPr>
              <a:t> Infrastructure Software</a:t>
            </a:r>
          </a:p>
        </p:txBody>
      </p:sp>
      <p:sp>
        <p:nvSpPr>
          <p:cNvPr id="39" name="Rounded Rectangle 38">
            <a:extLst>
              <a:ext uri="{FF2B5EF4-FFF2-40B4-BE49-F238E27FC236}">
                <a16:creationId xmlns:a16="http://schemas.microsoft.com/office/drawing/2014/main" id="{FDF431D1-6010-A624-8F26-C9ABCF0D8B40}"/>
              </a:ext>
            </a:extLst>
          </p:cNvPr>
          <p:cNvSpPr>
            <a:spLocks noChangeAspect="1"/>
          </p:cNvSpPr>
          <p:nvPr/>
        </p:nvSpPr>
        <p:spPr>
          <a:xfrm>
            <a:off x="264160" y="2629196"/>
            <a:ext cx="4541520" cy="539037"/>
          </a:xfrm>
          <a:prstGeom prst="roundRect">
            <a:avLst>
              <a:gd name="adj" fmla="val 50000"/>
            </a:avLst>
          </a:prstGeom>
          <a:solidFill>
            <a:schemeClr val="bg1">
              <a:alpha val="60000"/>
            </a:schemeClr>
          </a:solidFill>
          <a:ln>
            <a:gradFill flip="none" rotWithShape="1">
              <a:gsLst>
                <a:gs pos="51000">
                  <a:schemeClr val="accent2"/>
                </a:gs>
                <a:gs pos="100000">
                  <a:schemeClr val="accent6"/>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i="1">
                <a:solidFill>
                  <a:schemeClr val="tx1"/>
                </a:solidFill>
                <a:latin typeface="Times New Roman" panose="02020603050405020304" pitchFamily="18" charset="0"/>
                <a:cs typeface="Times New Roman" panose="02020603050405020304" pitchFamily="18" charset="0"/>
              </a:rPr>
              <a:t>Ops Center Advanced</a:t>
            </a:r>
          </a:p>
        </p:txBody>
      </p:sp>
      <p:sp>
        <p:nvSpPr>
          <p:cNvPr id="7" name="TextBox 6">
            <a:extLst>
              <a:ext uri="{FF2B5EF4-FFF2-40B4-BE49-F238E27FC236}">
                <a16:creationId xmlns:a16="http://schemas.microsoft.com/office/drawing/2014/main" id="{696F8DAF-580F-C5BB-0678-95A04BE9406A}"/>
              </a:ext>
            </a:extLst>
          </p:cNvPr>
          <p:cNvSpPr txBox="1"/>
          <p:nvPr/>
        </p:nvSpPr>
        <p:spPr>
          <a:xfrm>
            <a:off x="5510335" y="1265109"/>
            <a:ext cx="3227221" cy="1406539"/>
          </a:xfrm>
          <a:prstGeom prst="rect">
            <a:avLst/>
          </a:prstGeom>
          <a:noFill/>
        </p:spPr>
        <p:txBody>
          <a:bodyPr wrap="square" lIns="0" tIns="0" rIns="0" bIns="0" rtlCol="0">
            <a:spAutoFit/>
          </a:bodyPr>
          <a:lstStyle/>
          <a:p>
            <a:pPr algn="l">
              <a:lnSpc>
                <a:spcPct val="90000"/>
              </a:lnSpc>
              <a:spcBef>
                <a:spcPts val="600"/>
              </a:spcBef>
            </a:pPr>
            <a:r>
              <a:rPr lang="en-US" sz="1600" b="1">
                <a:latin typeface="Neue Haas Grotesk Text Pro" panose="020B0504020202020204" pitchFamily="34" charset="77"/>
              </a:rPr>
              <a:t>Start at the beginning. </a:t>
            </a:r>
          </a:p>
          <a:p>
            <a:pPr algn="l">
              <a:lnSpc>
                <a:spcPct val="90000"/>
              </a:lnSpc>
              <a:spcBef>
                <a:spcPts val="600"/>
              </a:spcBef>
            </a:pPr>
            <a:r>
              <a:rPr lang="en-US" sz="1600" i="1">
                <a:latin typeface="Times New Roman" panose="02020603050405020304" pitchFamily="18" charset="0"/>
                <a:cs typeface="Times New Roman" panose="02020603050405020304" pitchFamily="18" charset="0"/>
              </a:rPr>
              <a:t>All Virtual Storage One customers interact with Clear Sight, a cloud-based customer experience portal for fleet management with integrated element managers.</a:t>
            </a:r>
          </a:p>
        </p:txBody>
      </p:sp>
      <p:sp>
        <p:nvSpPr>
          <p:cNvPr id="9" name="TextBox 8">
            <a:extLst>
              <a:ext uri="{FF2B5EF4-FFF2-40B4-BE49-F238E27FC236}">
                <a16:creationId xmlns:a16="http://schemas.microsoft.com/office/drawing/2014/main" id="{0344647E-C640-9A36-491D-BFE4B13AADD1}"/>
              </a:ext>
            </a:extLst>
          </p:cNvPr>
          <p:cNvSpPr txBox="1"/>
          <p:nvPr/>
        </p:nvSpPr>
        <p:spPr>
          <a:xfrm>
            <a:off x="5510335" y="2928560"/>
            <a:ext cx="3261565" cy="1406539"/>
          </a:xfrm>
          <a:prstGeom prst="rect">
            <a:avLst/>
          </a:prstGeom>
          <a:noFill/>
        </p:spPr>
        <p:txBody>
          <a:bodyPr wrap="square" lIns="0" tIns="0" rIns="0" bIns="0" rtlCol="0">
            <a:spAutoFit/>
          </a:bodyPr>
          <a:lstStyle/>
          <a:p>
            <a:pPr algn="l">
              <a:lnSpc>
                <a:spcPct val="90000"/>
              </a:lnSpc>
              <a:spcBef>
                <a:spcPts val="600"/>
              </a:spcBef>
            </a:pPr>
            <a:r>
              <a:rPr lang="en-US" sz="1600" b="1">
                <a:latin typeface="Neue Haas Grotesk Text Pro" panose="020B0504020202020204" pitchFamily="34" charset="77"/>
              </a:rPr>
              <a:t>Expand with AIOps. </a:t>
            </a:r>
          </a:p>
          <a:p>
            <a:pPr algn="l">
              <a:lnSpc>
                <a:spcPct val="90000"/>
              </a:lnSpc>
              <a:spcBef>
                <a:spcPts val="600"/>
              </a:spcBef>
            </a:pPr>
            <a:r>
              <a:rPr lang="en-US" sz="1600" i="1">
                <a:latin typeface="Times New Roman" panose="02020603050405020304" pitchFamily="18" charset="0"/>
                <a:cs typeface="Times New Roman" panose="02020603050405020304" pitchFamily="18" charset="0"/>
              </a:rPr>
              <a:t>Fully featured automation platform with integrated data protection, powered by machine learning analytics, gives you the best data administration software in the industry.</a:t>
            </a:r>
          </a:p>
        </p:txBody>
      </p:sp>
      <p:sp>
        <p:nvSpPr>
          <p:cNvPr id="10" name="Rounded Rectangle 9">
            <a:extLst>
              <a:ext uri="{FF2B5EF4-FFF2-40B4-BE49-F238E27FC236}">
                <a16:creationId xmlns:a16="http://schemas.microsoft.com/office/drawing/2014/main" id="{5E1DF469-7798-3921-83FC-AC811C609A90}"/>
              </a:ext>
            </a:extLst>
          </p:cNvPr>
          <p:cNvSpPr>
            <a:spLocks noChangeAspect="1"/>
          </p:cNvSpPr>
          <p:nvPr/>
        </p:nvSpPr>
        <p:spPr>
          <a:xfrm>
            <a:off x="264160" y="1076705"/>
            <a:ext cx="4541520" cy="539037"/>
          </a:xfrm>
          <a:prstGeom prst="roundRect">
            <a:avLst>
              <a:gd name="adj" fmla="val 50000"/>
            </a:avLst>
          </a:prstGeom>
          <a:solidFill>
            <a:schemeClr val="bg1">
              <a:alpha val="60000"/>
            </a:schemeClr>
          </a:solidFill>
          <a:ln>
            <a:gradFill flip="none" rotWithShape="1">
              <a:gsLst>
                <a:gs pos="51000">
                  <a:schemeClr val="accent2"/>
                </a:gs>
                <a:gs pos="100000">
                  <a:schemeClr val="accent6"/>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i="1">
                <a:solidFill>
                  <a:schemeClr val="tx1"/>
                </a:solidFill>
                <a:latin typeface="Times New Roman" panose="02020603050405020304" pitchFamily="18" charset="0"/>
                <a:cs typeface="Times New Roman" panose="02020603050405020304" pitchFamily="18" charset="0"/>
              </a:rPr>
              <a:t>Ops Center Clear Sight</a:t>
            </a:r>
          </a:p>
        </p:txBody>
      </p:sp>
      <p:sp>
        <p:nvSpPr>
          <p:cNvPr id="12" name="Rounded Rectangle 11">
            <a:extLst>
              <a:ext uri="{FF2B5EF4-FFF2-40B4-BE49-F238E27FC236}">
                <a16:creationId xmlns:a16="http://schemas.microsoft.com/office/drawing/2014/main" id="{8D397A94-3B80-BE40-72BE-EE6F696CD594}"/>
              </a:ext>
            </a:extLst>
          </p:cNvPr>
          <p:cNvSpPr/>
          <p:nvPr/>
        </p:nvSpPr>
        <p:spPr>
          <a:xfrm>
            <a:off x="406444" y="1759344"/>
            <a:ext cx="1050094" cy="402502"/>
          </a:xfrm>
          <a:prstGeom prst="round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latin typeface="Neue Haas Grotesk Text Pro" panose="020B0504020202020204" pitchFamily="34" charset="77"/>
                <a:cs typeface="Times New Roman" panose="02020603050405020304" pitchFamily="18" charset="0"/>
              </a:rPr>
              <a:t>Block Element Manager</a:t>
            </a:r>
          </a:p>
        </p:txBody>
      </p:sp>
      <p:sp>
        <p:nvSpPr>
          <p:cNvPr id="13" name="Rounded Rectangle 12">
            <a:extLst>
              <a:ext uri="{FF2B5EF4-FFF2-40B4-BE49-F238E27FC236}">
                <a16:creationId xmlns:a16="http://schemas.microsoft.com/office/drawing/2014/main" id="{6C4D2BE4-4D70-E867-1DC1-EBB95252A99A}"/>
              </a:ext>
            </a:extLst>
          </p:cNvPr>
          <p:cNvSpPr/>
          <p:nvPr/>
        </p:nvSpPr>
        <p:spPr>
          <a:xfrm>
            <a:off x="1482185" y="1759344"/>
            <a:ext cx="1050094" cy="402502"/>
          </a:xfrm>
          <a:prstGeom prst="round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latin typeface="Neue Haas Grotesk Text Pro" panose="020B0504020202020204" pitchFamily="34" charset="77"/>
                <a:cs typeface="Times New Roman" panose="02020603050405020304" pitchFamily="18" charset="0"/>
              </a:rPr>
              <a:t>File Element Manager</a:t>
            </a:r>
          </a:p>
        </p:txBody>
      </p:sp>
      <p:sp>
        <p:nvSpPr>
          <p:cNvPr id="14" name="Rounded Rectangle 13">
            <a:extLst>
              <a:ext uri="{FF2B5EF4-FFF2-40B4-BE49-F238E27FC236}">
                <a16:creationId xmlns:a16="http://schemas.microsoft.com/office/drawing/2014/main" id="{9C14808E-E88A-2B3B-CBF8-F97A127EA8D3}"/>
              </a:ext>
            </a:extLst>
          </p:cNvPr>
          <p:cNvSpPr/>
          <p:nvPr/>
        </p:nvSpPr>
        <p:spPr>
          <a:xfrm>
            <a:off x="2557926" y="1759344"/>
            <a:ext cx="1050094" cy="402502"/>
          </a:xfrm>
          <a:prstGeom prst="round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latin typeface="Neue Haas Grotesk Text Pro" panose="020B0504020202020204" pitchFamily="34" charset="77"/>
                <a:cs typeface="Times New Roman" panose="02020603050405020304" pitchFamily="18" charset="0"/>
              </a:rPr>
              <a:t>SDS Element Manager</a:t>
            </a:r>
          </a:p>
        </p:txBody>
      </p:sp>
      <p:sp>
        <p:nvSpPr>
          <p:cNvPr id="15" name="Rounded Rectangle 14">
            <a:extLst>
              <a:ext uri="{FF2B5EF4-FFF2-40B4-BE49-F238E27FC236}">
                <a16:creationId xmlns:a16="http://schemas.microsoft.com/office/drawing/2014/main" id="{27110814-FB28-0DF6-8B78-5BA96166BA46}"/>
              </a:ext>
            </a:extLst>
          </p:cNvPr>
          <p:cNvSpPr/>
          <p:nvPr/>
        </p:nvSpPr>
        <p:spPr>
          <a:xfrm>
            <a:off x="3633666" y="1759344"/>
            <a:ext cx="1050094" cy="402502"/>
          </a:xfrm>
          <a:prstGeom prst="round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latin typeface="Neue Haas Grotesk Text Pro" panose="020B0504020202020204" pitchFamily="34" charset="77"/>
                <a:cs typeface="Times New Roman" panose="02020603050405020304" pitchFamily="18" charset="0"/>
              </a:rPr>
              <a:t>Object Element Manager</a:t>
            </a:r>
          </a:p>
        </p:txBody>
      </p:sp>
      <p:sp>
        <p:nvSpPr>
          <p:cNvPr id="17" name="Rounded Rectangle 16">
            <a:extLst>
              <a:ext uri="{FF2B5EF4-FFF2-40B4-BE49-F238E27FC236}">
                <a16:creationId xmlns:a16="http://schemas.microsoft.com/office/drawing/2014/main" id="{77AFE7C3-66FE-5E29-2766-3D7533AE6AA1}"/>
              </a:ext>
            </a:extLst>
          </p:cNvPr>
          <p:cNvSpPr/>
          <p:nvPr/>
        </p:nvSpPr>
        <p:spPr>
          <a:xfrm>
            <a:off x="433062" y="3328227"/>
            <a:ext cx="4250698" cy="212084"/>
          </a:xfrm>
          <a:prstGeom prst="roundRect">
            <a:avLst>
              <a:gd name="adj" fmla="val 5000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i="1">
                <a:solidFill>
                  <a:schemeClr val="bg1"/>
                </a:solidFill>
                <a:latin typeface="Times New Roman" panose="02020603050405020304" pitchFamily="18" charset="0"/>
                <a:cs typeface="Times New Roman" panose="02020603050405020304" pitchFamily="18" charset="0"/>
              </a:rPr>
              <a:t>Analytics</a:t>
            </a:r>
          </a:p>
        </p:txBody>
      </p:sp>
      <p:sp>
        <p:nvSpPr>
          <p:cNvPr id="18" name="Rounded Rectangle 17">
            <a:extLst>
              <a:ext uri="{FF2B5EF4-FFF2-40B4-BE49-F238E27FC236}">
                <a16:creationId xmlns:a16="http://schemas.microsoft.com/office/drawing/2014/main" id="{8A0D0718-1B5D-9800-BCF0-0B80A99A9DF0}"/>
              </a:ext>
            </a:extLst>
          </p:cNvPr>
          <p:cNvSpPr/>
          <p:nvPr/>
        </p:nvSpPr>
        <p:spPr>
          <a:xfrm>
            <a:off x="433060" y="3631830"/>
            <a:ext cx="4250698" cy="212084"/>
          </a:xfrm>
          <a:prstGeom prst="roundRect">
            <a:avLst>
              <a:gd name="adj" fmla="val 5000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i="1">
                <a:solidFill>
                  <a:schemeClr val="bg1"/>
                </a:solidFill>
                <a:latin typeface="Times New Roman" panose="02020603050405020304" pitchFamily="18" charset="0"/>
                <a:cs typeface="Times New Roman" panose="02020603050405020304" pitchFamily="18" charset="0"/>
              </a:rPr>
              <a:t>Automation</a:t>
            </a:r>
          </a:p>
        </p:txBody>
      </p:sp>
      <p:sp>
        <p:nvSpPr>
          <p:cNvPr id="19" name="Rounded Rectangle 18">
            <a:extLst>
              <a:ext uri="{FF2B5EF4-FFF2-40B4-BE49-F238E27FC236}">
                <a16:creationId xmlns:a16="http://schemas.microsoft.com/office/drawing/2014/main" id="{3608DAB0-EE34-6418-0572-22F7DE976F51}"/>
              </a:ext>
            </a:extLst>
          </p:cNvPr>
          <p:cNvSpPr/>
          <p:nvPr/>
        </p:nvSpPr>
        <p:spPr>
          <a:xfrm>
            <a:off x="433060" y="3926679"/>
            <a:ext cx="4250698" cy="212084"/>
          </a:xfrm>
          <a:prstGeom prst="roundRect">
            <a:avLst>
              <a:gd name="adj" fmla="val 5000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i="1">
                <a:solidFill>
                  <a:schemeClr val="bg1"/>
                </a:solidFill>
                <a:latin typeface="Times New Roman" panose="02020603050405020304" pitchFamily="18" charset="0"/>
                <a:cs typeface="Times New Roman" panose="02020603050405020304" pitchFamily="18" charset="0"/>
              </a:rPr>
              <a:t>Protection</a:t>
            </a:r>
          </a:p>
        </p:txBody>
      </p:sp>
      <p:sp>
        <p:nvSpPr>
          <p:cNvPr id="20" name="Rounded Rectangle 19">
            <a:extLst>
              <a:ext uri="{FF2B5EF4-FFF2-40B4-BE49-F238E27FC236}">
                <a16:creationId xmlns:a16="http://schemas.microsoft.com/office/drawing/2014/main" id="{76031DDA-7637-82C2-750C-0C54692C8F7A}"/>
              </a:ext>
            </a:extLst>
          </p:cNvPr>
          <p:cNvSpPr/>
          <p:nvPr/>
        </p:nvSpPr>
        <p:spPr>
          <a:xfrm>
            <a:off x="433060" y="4217855"/>
            <a:ext cx="4250698" cy="212084"/>
          </a:xfrm>
          <a:prstGeom prst="roundRect">
            <a:avLst>
              <a:gd name="adj" fmla="val 5000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i="1">
                <a:solidFill>
                  <a:schemeClr val="bg1"/>
                </a:solidFill>
                <a:latin typeface="Times New Roman" panose="02020603050405020304" pitchFamily="18" charset="0"/>
                <a:cs typeface="Times New Roman" panose="02020603050405020304" pitchFamily="18" charset="0"/>
              </a:rPr>
              <a:t>Data Intelligence</a:t>
            </a:r>
          </a:p>
        </p:txBody>
      </p:sp>
    </p:spTree>
    <p:extLst>
      <p:ext uri="{BB962C8B-B14F-4D97-AF65-F5344CB8AC3E}">
        <p14:creationId xmlns:p14="http://schemas.microsoft.com/office/powerpoint/2010/main" val="341216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B07C80D-3E98-1C65-132C-7288792EBCDD}"/>
              </a:ext>
            </a:extLst>
          </p:cNvPr>
          <p:cNvSpPr>
            <a:spLocks noGrp="1"/>
          </p:cNvSpPr>
          <p:nvPr>
            <p:ph type="body" sz="quarter" idx="11"/>
          </p:nvPr>
        </p:nvSpPr>
        <p:spPr>
          <a:xfrm>
            <a:off x="1124293" y="3795902"/>
            <a:ext cx="3544411" cy="246221"/>
          </a:xfrm>
        </p:spPr>
        <p:txBody>
          <a:bodyPr/>
          <a:lstStyle/>
          <a:p>
            <a:r>
              <a:rPr lang="en-US" dirty="0"/>
              <a:t>Presenter Name</a:t>
            </a:r>
          </a:p>
        </p:txBody>
      </p:sp>
      <p:sp>
        <p:nvSpPr>
          <p:cNvPr id="3" name="Text Placeholder 2">
            <a:extLst>
              <a:ext uri="{FF2B5EF4-FFF2-40B4-BE49-F238E27FC236}">
                <a16:creationId xmlns:a16="http://schemas.microsoft.com/office/drawing/2014/main" id="{4405EF49-F994-A10E-8EF2-AD8C2D65086D}"/>
              </a:ext>
            </a:extLst>
          </p:cNvPr>
          <p:cNvSpPr>
            <a:spLocks noGrp="1"/>
          </p:cNvSpPr>
          <p:nvPr>
            <p:ph type="body" sz="quarter" idx="12"/>
          </p:nvPr>
        </p:nvSpPr>
        <p:spPr>
          <a:xfrm>
            <a:off x="1124293" y="4035095"/>
            <a:ext cx="3544411" cy="369332"/>
          </a:xfrm>
        </p:spPr>
        <p:txBody>
          <a:bodyPr/>
          <a:lstStyle/>
          <a:p>
            <a:endParaRPr lang="en-US"/>
          </a:p>
        </p:txBody>
      </p:sp>
      <p:sp>
        <p:nvSpPr>
          <p:cNvPr id="4" name="Title 3">
            <a:extLst>
              <a:ext uri="{FF2B5EF4-FFF2-40B4-BE49-F238E27FC236}">
                <a16:creationId xmlns:a16="http://schemas.microsoft.com/office/drawing/2014/main" id="{E9D4F3A5-F492-AC6A-3F80-F4B746A17D9A}"/>
              </a:ext>
            </a:extLst>
          </p:cNvPr>
          <p:cNvSpPr>
            <a:spLocks noGrp="1"/>
          </p:cNvSpPr>
          <p:nvPr>
            <p:ph type="ctrTitle"/>
          </p:nvPr>
        </p:nvSpPr>
        <p:spPr>
          <a:xfrm>
            <a:off x="627262" y="827362"/>
            <a:ext cx="6783431" cy="2497258"/>
          </a:xfrm>
        </p:spPr>
        <p:txBody>
          <a:bodyPr>
            <a:normAutofit/>
          </a:bodyPr>
          <a:lstStyle/>
          <a:p>
            <a:r>
              <a:rPr lang="en-US" sz="4800" dirty="0"/>
              <a:t>One Hybrid Cloud Data Storage Platform</a:t>
            </a:r>
          </a:p>
        </p:txBody>
      </p:sp>
    </p:spTree>
    <p:extLst>
      <p:ext uri="{BB962C8B-B14F-4D97-AF65-F5344CB8AC3E}">
        <p14:creationId xmlns:p14="http://schemas.microsoft.com/office/powerpoint/2010/main" val="289985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D69886-5E4B-4D78-2B0D-CD2E1CA05DFD}"/>
              </a:ext>
            </a:extLst>
          </p:cNvPr>
          <p:cNvSpPr>
            <a:spLocks noGrp="1"/>
          </p:cNvSpPr>
          <p:nvPr>
            <p:ph type="title"/>
          </p:nvPr>
        </p:nvSpPr>
        <p:spPr/>
        <p:txBody>
          <a:bodyPr>
            <a:normAutofit/>
          </a:bodyPr>
          <a:lstStyle/>
          <a:p>
            <a:r>
              <a:rPr lang="en-US"/>
              <a:t>Self-deploying Infrastructure </a:t>
            </a:r>
          </a:p>
        </p:txBody>
      </p:sp>
      <p:sp>
        <p:nvSpPr>
          <p:cNvPr id="4" name="Text Placeholder 3">
            <a:extLst>
              <a:ext uri="{FF2B5EF4-FFF2-40B4-BE49-F238E27FC236}">
                <a16:creationId xmlns:a16="http://schemas.microsoft.com/office/drawing/2014/main" id="{DABA30B8-A1DE-E58A-0663-EBEAFDE6115C}"/>
              </a:ext>
            </a:extLst>
          </p:cNvPr>
          <p:cNvSpPr>
            <a:spLocks noGrp="1"/>
          </p:cNvSpPr>
          <p:nvPr>
            <p:ph type="body" sz="quarter" idx="10"/>
          </p:nvPr>
        </p:nvSpPr>
        <p:spPr>
          <a:xfrm>
            <a:off x="349250" y="480886"/>
            <a:ext cx="6965950" cy="153888"/>
          </a:xfrm>
        </p:spPr>
        <p:txBody>
          <a:bodyPr/>
          <a:lstStyle/>
          <a:p>
            <a:r>
              <a:rPr lang="en-GB" altLang="ja-JP" b="0" i="1">
                <a:latin typeface="Times New Roman" panose="02020603050405020304" pitchFamily="18" charset="0"/>
                <a:cs typeface="Times New Roman" panose="02020603050405020304" pitchFamily="18" charset="0"/>
              </a:rPr>
              <a:t>Virtual Storage Platform 360</a:t>
            </a:r>
          </a:p>
        </p:txBody>
      </p:sp>
      <p:sp>
        <p:nvSpPr>
          <p:cNvPr id="39" name="Rounded Rectangle 38">
            <a:extLst>
              <a:ext uri="{FF2B5EF4-FFF2-40B4-BE49-F238E27FC236}">
                <a16:creationId xmlns:a16="http://schemas.microsoft.com/office/drawing/2014/main" id="{FDF431D1-6010-A624-8F26-C9ABCF0D8B40}"/>
              </a:ext>
            </a:extLst>
          </p:cNvPr>
          <p:cNvSpPr>
            <a:spLocks noChangeAspect="1"/>
          </p:cNvSpPr>
          <p:nvPr/>
        </p:nvSpPr>
        <p:spPr>
          <a:xfrm>
            <a:off x="423335" y="3016978"/>
            <a:ext cx="8312912" cy="1539987"/>
          </a:xfrm>
          <a:prstGeom prst="roundRect">
            <a:avLst>
              <a:gd name="adj" fmla="val 50000"/>
            </a:avLst>
          </a:prstGeom>
          <a:solidFill>
            <a:schemeClr val="bg1">
              <a:alpha val="60000"/>
            </a:schemeClr>
          </a:solidFill>
          <a:ln>
            <a:gradFill flip="none" rotWithShape="1">
              <a:gsLst>
                <a:gs pos="51000">
                  <a:schemeClr val="accent2"/>
                </a:gs>
                <a:gs pos="100000">
                  <a:schemeClr val="accent6"/>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000" i="1">
              <a:solidFill>
                <a:schemeClr val="tx1"/>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268842CE-06C9-9C55-DE20-50CD5165623F}"/>
              </a:ext>
            </a:extLst>
          </p:cNvPr>
          <p:cNvSpPr/>
          <p:nvPr/>
        </p:nvSpPr>
        <p:spPr>
          <a:xfrm>
            <a:off x="7172356" y="3072044"/>
            <a:ext cx="1482006" cy="1415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latin typeface="Neue Haas Grotesk Text Pro" panose="020B0504020202020204" pitchFamily="34" charset="77"/>
              </a:rPr>
              <a:t>VSP One </a:t>
            </a:r>
          </a:p>
          <a:p>
            <a:pPr algn="ctr"/>
            <a:r>
              <a:rPr lang="en-US" sz="1000" i="1">
                <a:solidFill>
                  <a:schemeClr val="bg1"/>
                </a:solidFill>
                <a:latin typeface="Times New Roman" panose="02020603050405020304" pitchFamily="18" charset="0"/>
                <a:cs typeface="Times New Roman" panose="02020603050405020304" pitchFamily="18" charset="0"/>
              </a:rPr>
              <a:t>Data Platform</a:t>
            </a:r>
            <a:endParaRPr lang="en-US" sz="1050" i="1">
              <a:solidFill>
                <a:schemeClr val="bg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64124D5B-1310-BC7E-6000-13D8BACDC5F8}"/>
              </a:ext>
            </a:extLst>
          </p:cNvPr>
          <p:cNvSpPr>
            <a:spLocks noChangeAspect="1"/>
          </p:cNvSpPr>
          <p:nvPr/>
        </p:nvSpPr>
        <p:spPr>
          <a:xfrm>
            <a:off x="423335" y="1055882"/>
            <a:ext cx="8312912" cy="1539987"/>
          </a:xfrm>
          <a:prstGeom prst="roundRect">
            <a:avLst>
              <a:gd name="adj" fmla="val 50000"/>
            </a:avLst>
          </a:prstGeom>
          <a:solidFill>
            <a:schemeClr val="bg1">
              <a:alpha val="60000"/>
            </a:schemeClr>
          </a:solidFill>
          <a:ln>
            <a:gradFill flip="none" rotWithShape="1">
              <a:gsLst>
                <a:gs pos="51000">
                  <a:schemeClr val="accent1"/>
                </a:gs>
                <a:gs pos="100000">
                  <a:schemeClr val="accent4"/>
                </a:gs>
              </a:gsLst>
              <a:lin ang="2700000" scaled="1"/>
              <a:tileRect/>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000" i="1">
              <a:solidFill>
                <a:schemeClr val="tx1"/>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FF11FD84-2021-F2D2-C46C-1BED4A57B907}"/>
              </a:ext>
            </a:extLst>
          </p:cNvPr>
          <p:cNvSpPr/>
          <p:nvPr/>
        </p:nvSpPr>
        <p:spPr>
          <a:xfrm>
            <a:off x="7172356" y="1118360"/>
            <a:ext cx="1482006" cy="1415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latin typeface="Neue Haas Grotesk Text Pro" panose="020B0504020202020204" pitchFamily="34" charset="77"/>
              </a:rPr>
              <a:t>VSP 360</a:t>
            </a:r>
          </a:p>
          <a:p>
            <a:pPr algn="ctr"/>
            <a:r>
              <a:rPr lang="en-US" sz="1000" i="1">
                <a:solidFill>
                  <a:schemeClr val="bg1"/>
                </a:solidFill>
                <a:latin typeface="Times New Roman" panose="02020603050405020304" pitchFamily="18" charset="0"/>
                <a:cs typeface="Times New Roman" panose="02020603050405020304" pitchFamily="18" charset="0"/>
              </a:rPr>
              <a:t>Data Management </a:t>
            </a:r>
          </a:p>
        </p:txBody>
      </p:sp>
      <p:sp>
        <p:nvSpPr>
          <p:cNvPr id="8" name="Rounded Rectangle 7">
            <a:extLst>
              <a:ext uri="{FF2B5EF4-FFF2-40B4-BE49-F238E27FC236}">
                <a16:creationId xmlns:a16="http://schemas.microsoft.com/office/drawing/2014/main" id="{11500661-8249-027D-8004-C37FD496D4B0}"/>
              </a:ext>
            </a:extLst>
          </p:cNvPr>
          <p:cNvSpPr/>
          <p:nvPr/>
        </p:nvSpPr>
        <p:spPr>
          <a:xfrm>
            <a:off x="1245859" y="3171784"/>
            <a:ext cx="5844611" cy="252545"/>
          </a:xfrm>
          <a:prstGeom prst="roundRect">
            <a:avLst>
              <a:gd name="adj" fmla="val 50000"/>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i="1">
                <a:solidFill>
                  <a:schemeClr val="bg1"/>
                </a:solidFill>
                <a:latin typeface="Times New Roman" panose="02020603050405020304" pitchFamily="18" charset="0"/>
                <a:cs typeface="Times New Roman" panose="02020603050405020304" pitchFamily="18" charset="0"/>
              </a:rPr>
              <a:t>Act and inform based on application requirements including governance and data protection.</a:t>
            </a:r>
          </a:p>
        </p:txBody>
      </p:sp>
      <p:sp>
        <p:nvSpPr>
          <p:cNvPr id="21" name="TextBox 20">
            <a:extLst>
              <a:ext uri="{FF2B5EF4-FFF2-40B4-BE49-F238E27FC236}">
                <a16:creationId xmlns:a16="http://schemas.microsoft.com/office/drawing/2014/main" id="{093A4F6B-3748-A6AE-0C06-382F63EC5219}"/>
              </a:ext>
            </a:extLst>
          </p:cNvPr>
          <p:cNvSpPr txBox="1"/>
          <p:nvPr/>
        </p:nvSpPr>
        <p:spPr>
          <a:xfrm>
            <a:off x="1245859" y="3579135"/>
            <a:ext cx="5652432" cy="815608"/>
          </a:xfrm>
          <a:prstGeom prst="rect">
            <a:avLst/>
          </a:prstGeom>
          <a:noFill/>
        </p:spPr>
        <p:txBody>
          <a:bodyPr wrap="square" lIns="91440" tIns="45720" rIns="91440" bIns="45720" anchor="t">
            <a:spAutoFit/>
          </a:bodyPr>
          <a:lstStyle/>
          <a:p>
            <a:pPr marL="0" lvl="1">
              <a:spcAft>
                <a:spcPts val="600"/>
              </a:spcAft>
              <a:buClr>
                <a:schemeClr val="accent2"/>
              </a:buClr>
              <a:buSzPct val="100000"/>
              <a:defRPr/>
            </a:pPr>
            <a:r>
              <a:rPr lang="en-US" sz="1400">
                <a:latin typeface="Neue Haas Grotesk Text Pro" panose="020B0504020202020204" pitchFamily="34" charset="0"/>
              </a:rPr>
              <a:t>Deliver intelligence on what data is being stored and define requirements for storage optimization and insights.</a:t>
            </a:r>
          </a:p>
          <a:p>
            <a:pPr marL="0" lvl="1">
              <a:spcAft>
                <a:spcPts val="600"/>
              </a:spcAft>
              <a:buClr>
                <a:schemeClr val="accent2"/>
              </a:buClr>
              <a:buSzPct val="100000"/>
              <a:defRPr/>
            </a:pPr>
            <a:r>
              <a:rPr lang="en-US" sz="1400">
                <a:latin typeface="Neue Haas Grotesk Text Pro" panose="020B0504020202020204" pitchFamily="34" charset="0"/>
              </a:rPr>
              <a:t>Translate Managed Data into business Outcomes.</a:t>
            </a:r>
          </a:p>
        </p:txBody>
      </p:sp>
      <p:sp>
        <p:nvSpPr>
          <p:cNvPr id="22" name="Rounded Rectangle 21">
            <a:extLst>
              <a:ext uri="{FF2B5EF4-FFF2-40B4-BE49-F238E27FC236}">
                <a16:creationId xmlns:a16="http://schemas.microsoft.com/office/drawing/2014/main" id="{7FBCE6FA-27CA-3C68-01B8-F5C2D7B62AF5}"/>
              </a:ext>
            </a:extLst>
          </p:cNvPr>
          <p:cNvSpPr/>
          <p:nvPr/>
        </p:nvSpPr>
        <p:spPr>
          <a:xfrm>
            <a:off x="1149769" y="2178607"/>
            <a:ext cx="5844611" cy="252545"/>
          </a:xfrm>
          <a:prstGeom prst="roundRect">
            <a:avLst>
              <a:gd name="adj" fmla="val 50000"/>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i="1">
                <a:solidFill>
                  <a:schemeClr val="bg1"/>
                </a:solidFill>
                <a:latin typeface="Times New Roman" panose="02020603050405020304" pitchFamily="18" charset="0"/>
                <a:cs typeface="Times New Roman" panose="02020603050405020304" pitchFamily="18" charset="0"/>
              </a:rPr>
              <a:t>Action and inform infrastructure decisions based on SLAs driven by AIOps.</a:t>
            </a:r>
          </a:p>
        </p:txBody>
      </p:sp>
      <p:sp>
        <p:nvSpPr>
          <p:cNvPr id="23" name="TextBox 22">
            <a:extLst>
              <a:ext uri="{FF2B5EF4-FFF2-40B4-BE49-F238E27FC236}">
                <a16:creationId xmlns:a16="http://schemas.microsoft.com/office/drawing/2014/main" id="{BE46A513-2FAD-A36C-CE5B-091F80AB0582}"/>
              </a:ext>
            </a:extLst>
          </p:cNvPr>
          <p:cNvSpPr txBox="1"/>
          <p:nvPr/>
        </p:nvSpPr>
        <p:spPr>
          <a:xfrm>
            <a:off x="1245859" y="1161696"/>
            <a:ext cx="5652432" cy="307777"/>
          </a:xfrm>
          <a:prstGeom prst="rect">
            <a:avLst/>
          </a:prstGeom>
          <a:noFill/>
        </p:spPr>
        <p:txBody>
          <a:bodyPr wrap="square" lIns="91440" tIns="45720" rIns="91440" bIns="45720" anchor="t">
            <a:spAutoFit/>
          </a:bodyPr>
          <a:lstStyle/>
          <a:p>
            <a:pPr marL="0" lvl="1" algn="ctr">
              <a:spcAft>
                <a:spcPts val="600"/>
              </a:spcAft>
              <a:buClr>
                <a:schemeClr val="accent2"/>
              </a:buClr>
              <a:buSzPct val="100000"/>
              <a:defRPr/>
            </a:pPr>
            <a:r>
              <a:rPr lang="en-US" sz="1400">
                <a:solidFill>
                  <a:schemeClr val="accent1"/>
                </a:solidFill>
                <a:latin typeface="Neue Haas Grotesk Text Pro" panose="020B0504020202020204" pitchFamily="34" charset="0"/>
              </a:rPr>
              <a:t>Infrastructure-as-Code</a:t>
            </a:r>
          </a:p>
        </p:txBody>
      </p:sp>
      <p:sp>
        <p:nvSpPr>
          <p:cNvPr id="24" name="TextBox 23">
            <a:extLst>
              <a:ext uri="{FF2B5EF4-FFF2-40B4-BE49-F238E27FC236}">
                <a16:creationId xmlns:a16="http://schemas.microsoft.com/office/drawing/2014/main" id="{1364E598-544E-BD78-0D73-84CF0342D9A3}"/>
              </a:ext>
            </a:extLst>
          </p:cNvPr>
          <p:cNvSpPr txBox="1"/>
          <p:nvPr/>
        </p:nvSpPr>
        <p:spPr>
          <a:xfrm>
            <a:off x="1149769" y="1647908"/>
            <a:ext cx="1060031" cy="288000"/>
          </a:xfrm>
          <a:prstGeom prst="roundRect">
            <a:avLst>
              <a:gd name="adj" fmla="val 50000"/>
            </a:avLst>
          </a:prstGeom>
          <a:solidFill>
            <a:schemeClr val="accent1"/>
          </a:solidFill>
          <a:ln>
            <a:noFill/>
            <a:prstDash val="sysDash"/>
          </a:ln>
        </p:spPr>
        <p:txBody>
          <a:bodyPr wrap="square" lIns="0" tIns="72000" rIns="0" bIns="36000" rtlCol="0" anchor="ctr" anchorCtr="0">
            <a:noAutofit/>
          </a:bodyPr>
          <a:lstStyle/>
          <a:p>
            <a:pPr algn="ctr" defTabSz="685749">
              <a:lnSpc>
                <a:spcPct val="80000"/>
              </a:lnSpc>
            </a:pPr>
            <a:r>
              <a:rPr lang="en-US" sz="1200">
                <a:solidFill>
                  <a:schemeClr val="bg1"/>
                </a:solidFill>
                <a:latin typeface="Neue Haas Grotesk Text Pro" panose="020B0504020202020204" pitchFamily="34" charset="77"/>
              </a:rPr>
              <a:t>Capture</a:t>
            </a:r>
          </a:p>
        </p:txBody>
      </p:sp>
      <p:sp>
        <p:nvSpPr>
          <p:cNvPr id="28" name="TextBox 27">
            <a:extLst>
              <a:ext uri="{FF2B5EF4-FFF2-40B4-BE49-F238E27FC236}">
                <a16:creationId xmlns:a16="http://schemas.microsoft.com/office/drawing/2014/main" id="{C3D27192-6F1D-36E6-77EB-1DC69ECAFC55}"/>
              </a:ext>
            </a:extLst>
          </p:cNvPr>
          <p:cNvSpPr txBox="1"/>
          <p:nvPr/>
        </p:nvSpPr>
        <p:spPr>
          <a:xfrm>
            <a:off x="2335527" y="1647908"/>
            <a:ext cx="1060031" cy="288000"/>
          </a:xfrm>
          <a:prstGeom prst="roundRect">
            <a:avLst>
              <a:gd name="adj" fmla="val 50000"/>
            </a:avLst>
          </a:prstGeom>
          <a:solidFill>
            <a:schemeClr val="accent1"/>
          </a:solidFill>
          <a:ln>
            <a:noFill/>
            <a:prstDash val="sysDash"/>
          </a:ln>
        </p:spPr>
        <p:txBody>
          <a:bodyPr wrap="square" lIns="0" tIns="72000" rIns="0" bIns="36000" rtlCol="0" anchor="ctr" anchorCtr="0">
            <a:noAutofit/>
          </a:bodyPr>
          <a:lstStyle/>
          <a:p>
            <a:pPr algn="ctr" defTabSz="685749">
              <a:lnSpc>
                <a:spcPct val="80000"/>
              </a:lnSpc>
            </a:pPr>
            <a:r>
              <a:rPr lang="en-US" sz="1200">
                <a:solidFill>
                  <a:schemeClr val="bg1"/>
                </a:solidFill>
                <a:latin typeface="Neue Haas Grotesk Text Pro" panose="020B0504020202020204" pitchFamily="34" charset="77"/>
              </a:rPr>
              <a:t>Store</a:t>
            </a:r>
          </a:p>
        </p:txBody>
      </p:sp>
      <p:sp>
        <p:nvSpPr>
          <p:cNvPr id="29" name="TextBox 28">
            <a:extLst>
              <a:ext uri="{FF2B5EF4-FFF2-40B4-BE49-F238E27FC236}">
                <a16:creationId xmlns:a16="http://schemas.microsoft.com/office/drawing/2014/main" id="{3DDCA88A-2866-B936-7F70-345B5D0B6E3B}"/>
              </a:ext>
            </a:extLst>
          </p:cNvPr>
          <p:cNvSpPr txBox="1"/>
          <p:nvPr/>
        </p:nvSpPr>
        <p:spPr>
          <a:xfrm>
            <a:off x="3521285" y="1647908"/>
            <a:ext cx="1060031" cy="288000"/>
          </a:xfrm>
          <a:prstGeom prst="roundRect">
            <a:avLst>
              <a:gd name="adj" fmla="val 50000"/>
            </a:avLst>
          </a:prstGeom>
          <a:solidFill>
            <a:schemeClr val="accent1"/>
          </a:solidFill>
          <a:ln>
            <a:noFill/>
            <a:prstDash val="sysDash"/>
          </a:ln>
        </p:spPr>
        <p:txBody>
          <a:bodyPr wrap="square" lIns="0" tIns="72000" rIns="0" bIns="36000" rtlCol="0" anchor="ctr" anchorCtr="0">
            <a:noAutofit/>
          </a:bodyPr>
          <a:lstStyle/>
          <a:p>
            <a:pPr algn="ctr" defTabSz="685749">
              <a:lnSpc>
                <a:spcPct val="80000"/>
              </a:lnSpc>
            </a:pPr>
            <a:r>
              <a:rPr lang="en-US" sz="1200">
                <a:solidFill>
                  <a:schemeClr val="bg1"/>
                </a:solidFill>
                <a:latin typeface="Neue Haas Grotesk Text Pro" panose="020B0504020202020204" pitchFamily="34" charset="77"/>
              </a:rPr>
              <a:t>Transform</a:t>
            </a:r>
          </a:p>
        </p:txBody>
      </p:sp>
      <p:sp>
        <p:nvSpPr>
          <p:cNvPr id="30" name="TextBox 29">
            <a:extLst>
              <a:ext uri="{FF2B5EF4-FFF2-40B4-BE49-F238E27FC236}">
                <a16:creationId xmlns:a16="http://schemas.microsoft.com/office/drawing/2014/main" id="{605673B8-C981-4FE4-D9FF-D67DCCC48C64}"/>
              </a:ext>
            </a:extLst>
          </p:cNvPr>
          <p:cNvSpPr txBox="1"/>
          <p:nvPr/>
        </p:nvSpPr>
        <p:spPr>
          <a:xfrm>
            <a:off x="4707043" y="1647908"/>
            <a:ext cx="1060031" cy="288000"/>
          </a:xfrm>
          <a:prstGeom prst="roundRect">
            <a:avLst>
              <a:gd name="adj" fmla="val 50000"/>
            </a:avLst>
          </a:prstGeom>
          <a:solidFill>
            <a:schemeClr val="accent1"/>
          </a:solidFill>
          <a:ln>
            <a:noFill/>
            <a:prstDash val="sysDash"/>
          </a:ln>
        </p:spPr>
        <p:txBody>
          <a:bodyPr wrap="square" lIns="0" tIns="72000" rIns="0" bIns="36000" rtlCol="0" anchor="ctr" anchorCtr="0">
            <a:noAutofit/>
          </a:bodyPr>
          <a:lstStyle/>
          <a:p>
            <a:pPr algn="ctr" defTabSz="685749">
              <a:lnSpc>
                <a:spcPct val="80000"/>
              </a:lnSpc>
            </a:pPr>
            <a:r>
              <a:rPr lang="en-US" sz="1200">
                <a:solidFill>
                  <a:schemeClr val="bg1"/>
                </a:solidFill>
                <a:latin typeface="Neue Haas Grotesk Text Pro" panose="020B0504020202020204" pitchFamily="34" charset="77"/>
              </a:rPr>
              <a:t>Publish</a:t>
            </a:r>
          </a:p>
        </p:txBody>
      </p:sp>
      <p:sp>
        <p:nvSpPr>
          <p:cNvPr id="31" name="TextBox 30">
            <a:extLst>
              <a:ext uri="{FF2B5EF4-FFF2-40B4-BE49-F238E27FC236}">
                <a16:creationId xmlns:a16="http://schemas.microsoft.com/office/drawing/2014/main" id="{DCAB696A-70A1-A6F7-500A-A52BAB90FBC3}"/>
              </a:ext>
            </a:extLst>
          </p:cNvPr>
          <p:cNvSpPr txBox="1"/>
          <p:nvPr/>
        </p:nvSpPr>
        <p:spPr>
          <a:xfrm>
            <a:off x="5892800" y="1647908"/>
            <a:ext cx="1060031" cy="288000"/>
          </a:xfrm>
          <a:prstGeom prst="roundRect">
            <a:avLst>
              <a:gd name="adj" fmla="val 50000"/>
            </a:avLst>
          </a:prstGeom>
          <a:solidFill>
            <a:schemeClr val="accent1"/>
          </a:solidFill>
          <a:ln>
            <a:noFill/>
            <a:prstDash val="sysDash"/>
          </a:ln>
        </p:spPr>
        <p:txBody>
          <a:bodyPr wrap="square" lIns="0" tIns="72000" rIns="0" bIns="36000" rtlCol="0" anchor="ctr" anchorCtr="0">
            <a:noAutofit/>
          </a:bodyPr>
          <a:lstStyle/>
          <a:p>
            <a:pPr algn="ctr" defTabSz="685749">
              <a:lnSpc>
                <a:spcPct val="80000"/>
              </a:lnSpc>
            </a:pPr>
            <a:r>
              <a:rPr lang="en-US" sz="1200">
                <a:solidFill>
                  <a:schemeClr val="bg1"/>
                </a:solidFill>
                <a:latin typeface="Neue Haas Grotesk Text Pro" panose="020B0504020202020204" pitchFamily="34" charset="77"/>
              </a:rPr>
              <a:t>Consume</a:t>
            </a:r>
          </a:p>
        </p:txBody>
      </p:sp>
    </p:spTree>
    <p:extLst>
      <p:ext uri="{BB962C8B-B14F-4D97-AF65-F5344CB8AC3E}">
        <p14:creationId xmlns:p14="http://schemas.microsoft.com/office/powerpoint/2010/main" val="31056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B142FB-7F7A-DFE1-54F5-2640693498A0}"/>
              </a:ext>
            </a:extLst>
          </p:cNvPr>
          <p:cNvSpPr>
            <a:spLocks noGrp="1"/>
          </p:cNvSpPr>
          <p:nvPr>
            <p:ph type="ctrTitle"/>
          </p:nvPr>
        </p:nvSpPr>
        <p:spPr/>
        <p:txBody>
          <a:bodyPr/>
          <a:lstStyle/>
          <a:p>
            <a:r>
              <a:rPr lang="en-US" sz="4800">
                <a:solidFill>
                  <a:schemeClr val="tx1"/>
                </a:solidFill>
              </a:rPr>
              <a:t>Sustainability</a:t>
            </a:r>
            <a:br>
              <a:rPr lang="en-US">
                <a:latin typeface="+mj-lt"/>
              </a:rPr>
            </a:br>
            <a:r>
              <a:rPr lang="ja-JP" altLang="en-US" sz="2000">
                <a:latin typeface="+mj-lt"/>
              </a:rPr>
              <a:t>サステイナビリティ</a:t>
            </a:r>
            <a:endParaRPr lang="en-US">
              <a:latin typeface="+mj-lt"/>
              <a:cs typeface="Times New Roman" panose="02020603050405020304" pitchFamily="18" charset="0"/>
            </a:endParaRPr>
          </a:p>
        </p:txBody>
      </p:sp>
    </p:spTree>
    <p:extLst>
      <p:ext uri="{BB962C8B-B14F-4D97-AF65-F5344CB8AC3E}">
        <p14:creationId xmlns:p14="http://schemas.microsoft.com/office/powerpoint/2010/main" val="31234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Data Center's Dirty Little Secret.mp4">
            <a:hlinkClick r:id="" action="ppaction://media"/>
            <a:extLst>
              <a:ext uri="{FF2B5EF4-FFF2-40B4-BE49-F238E27FC236}">
                <a16:creationId xmlns:a16="http://schemas.microsoft.com/office/drawing/2014/main" id="{5BED96C2-819F-0FA5-9B1C-5341EDC9A4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16648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C2412-BEF4-AE2F-66D0-EA55DC67EC16}"/>
              </a:ext>
            </a:extLst>
          </p:cNvPr>
          <p:cNvSpPr/>
          <p:nvPr/>
        </p:nvSpPr>
        <p:spPr>
          <a:xfrm>
            <a:off x="0" y="0"/>
            <a:ext cx="9144000" cy="1805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Rectangle 3">
            <a:extLst>
              <a:ext uri="{FF2B5EF4-FFF2-40B4-BE49-F238E27FC236}">
                <a16:creationId xmlns:a16="http://schemas.microsoft.com/office/drawing/2014/main" id="{36771C18-45A0-086D-8C33-5A157F8513CA}"/>
              </a:ext>
            </a:extLst>
          </p:cNvPr>
          <p:cNvSpPr/>
          <p:nvPr/>
        </p:nvSpPr>
        <p:spPr>
          <a:xfrm>
            <a:off x="0" y="1"/>
            <a:ext cx="9144000" cy="1810005"/>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TextBox 13">
            <a:extLst>
              <a:ext uri="{FF2B5EF4-FFF2-40B4-BE49-F238E27FC236}">
                <a16:creationId xmlns:a16="http://schemas.microsoft.com/office/drawing/2014/main" id="{57A9D910-5CDB-5BCD-7A39-013B0589FA47}"/>
              </a:ext>
            </a:extLst>
          </p:cNvPr>
          <p:cNvSpPr txBox="1"/>
          <p:nvPr/>
        </p:nvSpPr>
        <p:spPr>
          <a:xfrm>
            <a:off x="500914" y="382264"/>
            <a:ext cx="3324965" cy="1101840"/>
          </a:xfrm>
          <a:prstGeom prst="rect">
            <a:avLst/>
          </a:prstGeom>
          <a:solidFill>
            <a:schemeClr val="tx2">
              <a:alpha val="0"/>
            </a:schemeClr>
          </a:solidFill>
        </p:spPr>
        <p:txBody>
          <a:bodyPr wrap="square" lIns="0" tIns="0" rIns="0" bIns="0" rtlCol="0" anchor="t">
            <a:spAutoFit/>
          </a:bodyPr>
          <a:lstStyle/>
          <a:p>
            <a:pPr>
              <a:lnSpc>
                <a:spcPct val="90000"/>
              </a:lnSpc>
              <a:spcBef>
                <a:spcPts val="600"/>
              </a:spcBef>
            </a:pPr>
            <a:r>
              <a:rPr lang="en-GB" sz="1400" i="1" dirty="0">
                <a:solidFill>
                  <a:schemeClr val="tx2"/>
                </a:solidFill>
                <a:latin typeface="Times New Roman" panose="02020603050405020304" pitchFamily="18" charset="0"/>
                <a:ea typeface="Gulim" panose="020B0600000101010101" pitchFamily="34" charset="-127"/>
                <a:cs typeface="Times New Roman" panose="02020603050405020304" pitchFamily="18" charset="0"/>
              </a:rPr>
              <a:t>Modern Storage Assurance </a:t>
            </a:r>
            <a:endParaRPr lang="en-US" sz="1400" i="1" dirty="0">
              <a:solidFill>
                <a:schemeClr val="tx2"/>
              </a:solidFill>
              <a:latin typeface="Times New Roman" panose="02020603050405020304" pitchFamily="18" charset="0"/>
              <a:ea typeface="Gulim" panose="020B0600000101010101" pitchFamily="34" charset="-127"/>
              <a:cs typeface="Times New Roman" panose="02020603050405020304" pitchFamily="18" charset="0"/>
            </a:endParaRPr>
          </a:p>
          <a:p>
            <a:pPr>
              <a:lnSpc>
                <a:spcPct val="90000"/>
              </a:lnSpc>
              <a:spcBef>
                <a:spcPts val="600"/>
              </a:spcBef>
            </a:pPr>
            <a:r>
              <a:rPr lang="en-GB" sz="2000" b="1" dirty="0">
                <a:solidFill>
                  <a:schemeClr val="tx2"/>
                </a:solidFill>
                <a:latin typeface="Neue Haas Grotesk Text Pro"/>
                <a:ea typeface="Gulim"/>
              </a:rPr>
              <a:t>Remove the need for expensive migration services (it’s included).</a:t>
            </a:r>
            <a:r>
              <a:rPr lang="en-GB" sz="2000" dirty="0">
                <a:solidFill>
                  <a:schemeClr val="tx2"/>
                </a:solidFill>
                <a:latin typeface="Neue Haas Grotesk Text Pro"/>
                <a:ea typeface="Gulim"/>
              </a:rPr>
              <a:t> </a:t>
            </a:r>
            <a:endParaRPr lang="en-GB" sz="2000" dirty="0">
              <a:solidFill>
                <a:schemeClr val="tx2"/>
              </a:solidFill>
              <a:latin typeface="Neue Haas Grotesk Text Pro" panose="020B0504020202020204" pitchFamily="34" charset="77"/>
              <a:ea typeface="Gulim" panose="020B0600000101010101" pitchFamily="34" charset="-127"/>
            </a:endParaRPr>
          </a:p>
        </p:txBody>
      </p:sp>
      <p:grpSp>
        <p:nvGrpSpPr>
          <p:cNvPr id="17" name="Group 16">
            <a:extLst>
              <a:ext uri="{FF2B5EF4-FFF2-40B4-BE49-F238E27FC236}">
                <a16:creationId xmlns:a16="http://schemas.microsoft.com/office/drawing/2014/main" id="{E7EC1213-B702-D4EE-0ABD-DA2D06204938}"/>
              </a:ext>
            </a:extLst>
          </p:cNvPr>
          <p:cNvGrpSpPr/>
          <p:nvPr/>
        </p:nvGrpSpPr>
        <p:grpSpPr>
          <a:xfrm>
            <a:off x="4402497" y="252849"/>
            <a:ext cx="4505579" cy="1671500"/>
            <a:chOff x="498197" y="2778246"/>
            <a:chExt cx="5002586" cy="1920753"/>
          </a:xfrm>
        </p:grpSpPr>
        <p:sp>
          <p:nvSpPr>
            <p:cNvPr id="6" name="Rectangle: Rounded Corners 18">
              <a:extLst>
                <a:ext uri="{FF2B5EF4-FFF2-40B4-BE49-F238E27FC236}">
                  <a16:creationId xmlns:a16="http://schemas.microsoft.com/office/drawing/2014/main" id="{AD667529-BE6A-226B-7F2F-E8AE5675CED8}"/>
                </a:ext>
              </a:extLst>
            </p:cNvPr>
            <p:cNvSpPr/>
            <p:nvPr/>
          </p:nvSpPr>
          <p:spPr>
            <a:xfrm>
              <a:off x="498197" y="2778246"/>
              <a:ext cx="5002586" cy="1920753"/>
            </a:xfrm>
            <a:prstGeom prst="roundRect">
              <a:avLst>
                <a:gd name="adj" fmla="val 7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32000" rIns="144000" rtlCol="0" anchor="ctr"/>
            <a:lstStyle/>
            <a:p>
              <a:pPr defTabSz="1219170">
                <a:spcAft>
                  <a:spcPts val="800"/>
                </a:spcAft>
              </a:pPr>
              <a:r>
                <a:rPr lang="en-GB" sz="900" dirty="0">
                  <a:solidFill>
                    <a:schemeClr val="tx2"/>
                  </a:solidFill>
                  <a:latin typeface="Neue Haas Grotesk Text Pro" panose="020B0504020202020204" pitchFamily="34" charset="77"/>
                </a:rPr>
                <a:t>Decarbonization is more than a product, it’s about your supply chain.</a:t>
              </a:r>
            </a:p>
            <a:p>
              <a:pPr defTabSz="1219170">
                <a:spcAft>
                  <a:spcPts val="800"/>
                </a:spcAft>
              </a:pPr>
              <a:r>
                <a:rPr lang="en-GB" sz="900" dirty="0">
                  <a:solidFill>
                    <a:schemeClr val="tx2"/>
                  </a:solidFill>
                  <a:latin typeface="Neue Haas Grotesk Text Pro" panose="020B0504020202020204" pitchFamily="34" charset="77"/>
                </a:rPr>
                <a:t>Our storage platforms are manufactured in </a:t>
              </a:r>
              <a:r>
                <a:rPr lang="en-GB" sz="900" b="1" dirty="0">
                  <a:solidFill>
                    <a:schemeClr val="tx2"/>
                  </a:solidFill>
                  <a:latin typeface="Neue Haas Grotesk Text Pro" panose="020B0504020202020204" pitchFamily="34" charset="77"/>
                </a:rPr>
                <a:t>Japan which produces 38% less CO</a:t>
              </a:r>
              <a:r>
                <a:rPr lang="en-GB" sz="900" b="1" baseline="-25000" dirty="0">
                  <a:solidFill>
                    <a:schemeClr val="tx2"/>
                  </a:solidFill>
                  <a:latin typeface="Neue Haas Grotesk Text Pro" panose="020B0504020202020204" pitchFamily="34" charset="77"/>
                </a:rPr>
                <a:t>2</a:t>
              </a:r>
              <a:r>
                <a:rPr lang="en-GB" sz="900" b="1" dirty="0">
                  <a:solidFill>
                    <a:schemeClr val="tx2"/>
                  </a:solidFill>
                  <a:latin typeface="Neue Haas Grotesk Text Pro" panose="020B0504020202020204" pitchFamily="34" charset="77"/>
                </a:rPr>
                <a:t> </a:t>
              </a:r>
              <a:r>
                <a:rPr lang="en-GB" sz="900" dirty="0">
                  <a:solidFill>
                    <a:schemeClr val="tx2"/>
                  </a:solidFill>
                  <a:latin typeface="Neue Haas Grotesk Text Pro" panose="020B0504020202020204" pitchFamily="34" charset="77"/>
                </a:rPr>
                <a:t>than other major manufacturing locations. </a:t>
              </a:r>
            </a:p>
            <a:p>
              <a:pPr defTabSz="1219170">
                <a:spcAft>
                  <a:spcPts val="800"/>
                </a:spcAft>
              </a:pPr>
              <a:r>
                <a:rPr lang="en-GB" sz="900" dirty="0">
                  <a:solidFill>
                    <a:schemeClr val="tx2"/>
                  </a:solidFill>
                  <a:latin typeface="Neue Haas Grotesk Text Pro" panose="020B0504020202020204" pitchFamily="34" charset="77"/>
                </a:rPr>
                <a:t>Always ask your vendor where your solution is manufactured, it matters!</a:t>
              </a:r>
            </a:p>
          </p:txBody>
        </p:sp>
        <p:pic>
          <p:nvPicPr>
            <p:cNvPr id="10" name="Graphic 9">
              <a:extLst>
                <a:ext uri="{FF2B5EF4-FFF2-40B4-BE49-F238E27FC236}">
                  <a16:creationId xmlns:a16="http://schemas.microsoft.com/office/drawing/2014/main" id="{94C2A88E-38CC-1FC0-9A51-02225B547F2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9434" y="3281885"/>
              <a:ext cx="234948" cy="198802"/>
            </a:xfrm>
            <a:prstGeom prst="rect">
              <a:avLst/>
            </a:prstGeom>
          </p:spPr>
        </p:pic>
        <p:pic>
          <p:nvPicPr>
            <p:cNvPr id="11" name="Graphic 10">
              <a:extLst>
                <a:ext uri="{FF2B5EF4-FFF2-40B4-BE49-F238E27FC236}">
                  <a16:creationId xmlns:a16="http://schemas.microsoft.com/office/drawing/2014/main" id="{C27BD6C8-4DD7-DA25-50C7-061BEF1598F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9434" y="3619351"/>
              <a:ext cx="234948" cy="198802"/>
            </a:xfrm>
            <a:prstGeom prst="rect">
              <a:avLst/>
            </a:prstGeom>
          </p:spPr>
        </p:pic>
        <p:pic>
          <p:nvPicPr>
            <p:cNvPr id="13" name="Graphic 12">
              <a:extLst>
                <a:ext uri="{FF2B5EF4-FFF2-40B4-BE49-F238E27FC236}">
                  <a16:creationId xmlns:a16="http://schemas.microsoft.com/office/drawing/2014/main" id="{740979B4-D6E8-3485-1E19-598DBA61A1C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9434" y="4004886"/>
              <a:ext cx="234948" cy="198802"/>
            </a:xfrm>
            <a:prstGeom prst="rect">
              <a:avLst/>
            </a:prstGeom>
          </p:spPr>
        </p:pic>
      </p:grpSp>
      <p:pic>
        <p:nvPicPr>
          <p:cNvPr id="19" name="Graphic 18">
            <a:extLst>
              <a:ext uri="{FF2B5EF4-FFF2-40B4-BE49-F238E27FC236}">
                <a16:creationId xmlns:a16="http://schemas.microsoft.com/office/drawing/2014/main" id="{16D70A56-86AD-7938-2F93-BF08F41D4F7D}"/>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29194"/>
          <a:stretch/>
        </p:blipFill>
        <p:spPr>
          <a:xfrm>
            <a:off x="501055" y="1924349"/>
            <a:ext cx="3467818" cy="2746164"/>
          </a:xfrm>
          <a:prstGeom prst="rect">
            <a:avLst/>
          </a:prstGeom>
        </p:spPr>
      </p:pic>
      <p:sp>
        <p:nvSpPr>
          <p:cNvPr id="20" name="TextBox 19">
            <a:extLst>
              <a:ext uri="{FF2B5EF4-FFF2-40B4-BE49-F238E27FC236}">
                <a16:creationId xmlns:a16="http://schemas.microsoft.com/office/drawing/2014/main" id="{ED71F032-47BE-C0AB-99FA-E6AA5512D21C}"/>
              </a:ext>
            </a:extLst>
          </p:cNvPr>
          <p:cNvSpPr txBox="1"/>
          <p:nvPr/>
        </p:nvSpPr>
        <p:spPr>
          <a:xfrm>
            <a:off x="1235906" y="3289384"/>
            <a:ext cx="2098664" cy="271613"/>
          </a:xfrm>
          <a:prstGeom prst="rect">
            <a:avLst/>
          </a:prstGeom>
          <a:solidFill>
            <a:schemeClr val="tx2">
              <a:alpha val="0"/>
            </a:schemeClr>
          </a:solidFill>
          <a:effectLst>
            <a:outerShdw blurRad="63500" sx="102000" sy="102000" algn="ctr" rotWithShape="0">
              <a:prstClr val="black">
                <a:alpha val="40000"/>
              </a:prstClr>
            </a:outerShdw>
          </a:effectLst>
        </p:spPr>
        <p:txBody>
          <a:bodyPr wrap="square" lIns="0" tIns="0" rIns="0" bIns="0" rtlCol="0">
            <a:spAutoFit/>
          </a:bodyPr>
          <a:lstStyle/>
          <a:p>
            <a:pPr algn="ctr">
              <a:lnSpc>
                <a:spcPct val="40000"/>
              </a:lnSpc>
              <a:spcBef>
                <a:spcPts val="600"/>
              </a:spcBef>
            </a:pPr>
            <a:r>
              <a:rPr lang="en-GB" b="1" dirty="0">
                <a:solidFill>
                  <a:schemeClr val="tx2"/>
                </a:solidFill>
                <a:latin typeface="Neue Haas Grotesk Text Pro" panose="020B0504020202020204" pitchFamily="34" charset="77"/>
                <a:ea typeface="Gulim" panose="020B0600000101010101" pitchFamily="34" charset="-127"/>
              </a:rPr>
              <a:t>$1.4M</a:t>
            </a:r>
            <a:endParaRPr lang="en-GB" dirty="0">
              <a:solidFill>
                <a:schemeClr val="tx2"/>
              </a:solidFill>
              <a:latin typeface="Neue Haas Grotesk Text Pro" panose="020B0504020202020204" pitchFamily="34" charset="77"/>
              <a:ea typeface="Gulim" panose="020B0600000101010101" pitchFamily="34" charset="-127"/>
            </a:endParaRPr>
          </a:p>
          <a:p>
            <a:pPr algn="ctr">
              <a:lnSpc>
                <a:spcPct val="40000"/>
              </a:lnSpc>
              <a:spcBef>
                <a:spcPts val="600"/>
              </a:spcBef>
            </a:pPr>
            <a:r>
              <a:rPr lang="en-GB" sz="1050" i="1" dirty="0">
                <a:solidFill>
                  <a:schemeClr val="tx2"/>
                </a:solidFill>
                <a:latin typeface="Times New Roman" panose="02020603050405020304" pitchFamily="18" charset="0"/>
                <a:ea typeface="Gulim" panose="020B0600000101010101" pitchFamily="34" charset="-127"/>
                <a:cs typeface="Times New Roman" panose="02020603050405020304" pitchFamily="18" charset="0"/>
              </a:rPr>
              <a:t>Estimated Annual Saving (USD)</a:t>
            </a:r>
            <a:endParaRPr lang="en-US" sz="1050" i="1" dirty="0">
              <a:solidFill>
                <a:schemeClr val="tx2"/>
              </a:solidFill>
              <a:latin typeface="Times New Roman" panose="02020603050405020304" pitchFamily="18" charset="0"/>
              <a:ea typeface="Gulim" panose="020B0600000101010101" pitchFamily="34" charset="-127"/>
              <a:cs typeface="Times New Roman" panose="02020603050405020304" pitchFamily="18" charset="0"/>
            </a:endParaRPr>
          </a:p>
        </p:txBody>
      </p:sp>
      <p:grpSp>
        <p:nvGrpSpPr>
          <p:cNvPr id="5" name="Group 4">
            <a:extLst>
              <a:ext uri="{FF2B5EF4-FFF2-40B4-BE49-F238E27FC236}">
                <a16:creationId xmlns:a16="http://schemas.microsoft.com/office/drawing/2014/main" id="{77765098-CB33-FA1F-7C86-9FFE6BC6BB2C}"/>
              </a:ext>
            </a:extLst>
          </p:cNvPr>
          <p:cNvGrpSpPr/>
          <p:nvPr/>
        </p:nvGrpSpPr>
        <p:grpSpPr>
          <a:xfrm>
            <a:off x="4727071" y="2215837"/>
            <a:ext cx="4232293" cy="2581971"/>
            <a:chOff x="4998206" y="305503"/>
            <a:chExt cx="4232293" cy="2581971"/>
          </a:xfrm>
        </p:grpSpPr>
        <p:sp>
          <p:nvSpPr>
            <p:cNvPr id="22" name="テキスト ボックス 117">
              <a:extLst>
                <a:ext uri="{FF2B5EF4-FFF2-40B4-BE49-F238E27FC236}">
                  <a16:creationId xmlns:a16="http://schemas.microsoft.com/office/drawing/2014/main" id="{5CD69763-92A4-14C7-B3B7-781AC1406C16}"/>
                </a:ext>
              </a:extLst>
            </p:cNvPr>
            <p:cNvSpPr txBox="1"/>
            <p:nvPr/>
          </p:nvSpPr>
          <p:spPr>
            <a:xfrm>
              <a:off x="8323231" y="1724683"/>
              <a:ext cx="907268" cy="846386"/>
            </a:xfrm>
            <a:prstGeom prst="rect">
              <a:avLst/>
            </a:prstGeom>
            <a:noFill/>
          </p:spPr>
          <p:txBody>
            <a:bodyPr wrap="square" rtlCol="0">
              <a:spAutoFit/>
            </a:bodyPr>
            <a:lstStyle/>
            <a:p>
              <a:pPr defTabSz="914331">
                <a:defRPr/>
              </a:pPr>
              <a:r>
                <a:rPr lang="en-US" altLang="ja-JP" sz="700" b="1" dirty="0">
                  <a:latin typeface="Neue Haas Grotesk Text Pro" panose="020B0504020202020204" pitchFamily="34" charset="77"/>
                  <a:ea typeface="游ゴシック" panose="020B0400000000000000" pitchFamily="34" charset="-128"/>
                  <a:cs typeface="メイリオ" panose="020B0604030504040204" pitchFamily="50" charset="-128"/>
                </a:rPr>
                <a:t>CFP: Carbon Footprint of Products</a:t>
              </a:r>
              <a:r>
                <a:rPr lang="ja-JP" altLang="en-US" sz="700" b="1">
                  <a:latin typeface="Neue Haas Grotesk Text Pro" panose="020B0504020202020204" pitchFamily="34" charset="77"/>
                  <a:ea typeface="游ゴシック" panose="020B0400000000000000" pitchFamily="34" charset="-128"/>
                  <a:cs typeface="メイリオ" panose="020B0604030504040204" pitchFamily="50" charset="-128"/>
                </a:rPr>
                <a:t>　　</a:t>
              </a:r>
              <a:br>
                <a:rPr lang="en-US" altLang="ja-JP" sz="700" b="1" dirty="0">
                  <a:latin typeface="Neue Haas Grotesk Text Pro" panose="020B0504020202020204" pitchFamily="34" charset="77"/>
                  <a:ea typeface="游ゴシック" panose="020B0400000000000000" pitchFamily="34" charset="-128"/>
                  <a:cs typeface="メイリオ" panose="020B0604030504040204" pitchFamily="50" charset="-128"/>
                </a:rPr>
              </a:br>
              <a:endParaRPr lang="en-US" altLang="ja-JP" sz="700" b="1" dirty="0">
                <a:latin typeface="Neue Haas Grotesk Text Pro" panose="020B0504020202020204" pitchFamily="34" charset="77"/>
                <a:ea typeface="游ゴシック" panose="020B0400000000000000" pitchFamily="34" charset="-128"/>
                <a:cs typeface="メイリオ" panose="020B0604030504040204" pitchFamily="50" charset="-128"/>
              </a:endParaRPr>
            </a:p>
            <a:p>
              <a:pPr defTabSz="914331">
                <a:defRPr/>
              </a:pPr>
              <a:r>
                <a:rPr lang="en-US" altLang="ja-JP" sz="700" b="1" dirty="0">
                  <a:latin typeface="Neue Haas Grotesk Text Pro" panose="020B0504020202020204" pitchFamily="34" charset="77"/>
                  <a:ea typeface="游ゴシック" panose="020B0400000000000000" pitchFamily="34" charset="-128"/>
                  <a:cs typeface="メイリオ" panose="020B0604030504040204" pitchFamily="50" charset="-128"/>
                </a:rPr>
                <a:t>VSP: Hitachi Virtual Storage Platform </a:t>
              </a:r>
              <a:r>
                <a:rPr lang="ja-JP" altLang="en-US" sz="700" b="1">
                  <a:latin typeface="Neue Haas Grotesk Text Pro" panose="020B0504020202020204" pitchFamily="34" charset="77"/>
                  <a:ea typeface="游ゴシック" panose="020B0400000000000000" pitchFamily="34" charset="-128"/>
                  <a:cs typeface="メイリオ" panose="020B0604030504040204" pitchFamily="50" charset="-128"/>
                </a:rPr>
                <a:t>　　</a:t>
              </a:r>
              <a:endParaRPr lang="en-US" altLang="ja-JP" sz="700" b="1" dirty="0">
                <a:latin typeface="Neue Haas Grotesk Text Pro" panose="020B0504020202020204" pitchFamily="34" charset="77"/>
                <a:ea typeface="游ゴシック" panose="020B0400000000000000" pitchFamily="34" charset="-128"/>
                <a:cs typeface="メイリオ" panose="020B0604030504040204" pitchFamily="50" charset="-128"/>
              </a:endParaRPr>
            </a:p>
          </p:txBody>
        </p:sp>
        <p:sp>
          <p:nvSpPr>
            <p:cNvPr id="23" name="タイトル 1">
              <a:extLst>
                <a:ext uri="{FF2B5EF4-FFF2-40B4-BE49-F238E27FC236}">
                  <a16:creationId xmlns:a16="http://schemas.microsoft.com/office/drawing/2014/main" id="{C820CE3B-D667-C0BD-45E5-68FAA06D6C57}"/>
                </a:ext>
              </a:extLst>
            </p:cNvPr>
            <p:cNvSpPr txBox="1">
              <a:spLocks/>
            </p:cNvSpPr>
            <p:nvPr/>
          </p:nvSpPr>
          <p:spPr bwMode="gray">
            <a:xfrm>
              <a:off x="7680253" y="748508"/>
              <a:ext cx="1375270" cy="682751"/>
            </a:xfrm>
            <a:prstGeom prst="rect">
              <a:avLst/>
            </a:prstGeom>
          </p:spPr>
          <p:txBody>
            <a:bodyPr wrap="square" lIns="91440" tIns="45720" rIns="91440" bIns="45720" anchor="t">
              <a:spAutoFit/>
            </a:bodyPr>
            <a:lstStyle>
              <a:lvl1pPr algn="l" rtl="0" eaLnBrk="1" fontAlgn="base" hangingPunct="1">
                <a:lnSpc>
                  <a:spcPct val="90000"/>
                </a:lnSpc>
                <a:spcBef>
                  <a:spcPct val="0"/>
                </a:spcBef>
                <a:spcAft>
                  <a:spcPct val="0"/>
                </a:spcAft>
                <a:defRPr kumimoji="1" sz="2667">
                  <a:solidFill>
                    <a:schemeClr val="tx1"/>
                  </a:solidFill>
                  <a:latin typeface="+mj-ea"/>
                  <a:ea typeface="+mj-ea"/>
                  <a:cs typeface="+mj-cs"/>
                </a:defRPr>
              </a:lvl1pPr>
              <a:lvl2pPr algn="l" rtl="0" eaLnBrk="1" fontAlgn="base" hangingPunct="1">
                <a:lnSpc>
                  <a:spcPct val="90000"/>
                </a:lnSpc>
                <a:spcBef>
                  <a:spcPct val="0"/>
                </a:spcBef>
                <a:spcAft>
                  <a:spcPct val="0"/>
                </a:spcAft>
                <a:defRPr kumimoji="1" sz="3467">
                  <a:solidFill>
                    <a:schemeClr val="bg1"/>
                  </a:solidFill>
                  <a:latin typeface="Arial" charset="0"/>
                  <a:ea typeface="HGPｺﾞｼｯｸE" pitchFamily="50" charset="-128"/>
                </a:defRPr>
              </a:lvl2pPr>
              <a:lvl3pPr algn="l" rtl="0" eaLnBrk="1" fontAlgn="base" hangingPunct="1">
                <a:lnSpc>
                  <a:spcPct val="90000"/>
                </a:lnSpc>
                <a:spcBef>
                  <a:spcPct val="0"/>
                </a:spcBef>
                <a:spcAft>
                  <a:spcPct val="0"/>
                </a:spcAft>
                <a:defRPr kumimoji="1" sz="3467">
                  <a:solidFill>
                    <a:schemeClr val="bg1"/>
                  </a:solidFill>
                  <a:latin typeface="Arial" charset="0"/>
                  <a:ea typeface="HGPｺﾞｼｯｸE" pitchFamily="50" charset="-128"/>
                </a:defRPr>
              </a:lvl3pPr>
              <a:lvl4pPr algn="l" rtl="0" eaLnBrk="1" fontAlgn="base" hangingPunct="1">
                <a:lnSpc>
                  <a:spcPct val="90000"/>
                </a:lnSpc>
                <a:spcBef>
                  <a:spcPct val="0"/>
                </a:spcBef>
                <a:spcAft>
                  <a:spcPct val="0"/>
                </a:spcAft>
                <a:defRPr kumimoji="1" sz="3467">
                  <a:solidFill>
                    <a:schemeClr val="bg1"/>
                  </a:solidFill>
                  <a:latin typeface="Arial" charset="0"/>
                  <a:ea typeface="HGPｺﾞｼｯｸE" pitchFamily="50" charset="-128"/>
                </a:defRPr>
              </a:lvl4pPr>
              <a:lvl5pPr algn="l" rtl="0" eaLnBrk="1" fontAlgn="base" hangingPunct="1">
                <a:lnSpc>
                  <a:spcPct val="90000"/>
                </a:lnSpc>
                <a:spcBef>
                  <a:spcPct val="0"/>
                </a:spcBef>
                <a:spcAft>
                  <a:spcPct val="0"/>
                </a:spcAft>
                <a:defRPr kumimoji="1" sz="3467">
                  <a:solidFill>
                    <a:schemeClr val="bg1"/>
                  </a:solidFill>
                  <a:latin typeface="Arial" charset="0"/>
                  <a:ea typeface="HGPｺﾞｼｯｸE" pitchFamily="50" charset="-128"/>
                </a:defRPr>
              </a:lvl5pPr>
              <a:lvl6pPr marL="609585" algn="l" rtl="0" eaLnBrk="1" fontAlgn="base" hangingPunct="1">
                <a:lnSpc>
                  <a:spcPct val="90000"/>
                </a:lnSpc>
                <a:spcBef>
                  <a:spcPct val="0"/>
                </a:spcBef>
                <a:spcAft>
                  <a:spcPct val="0"/>
                </a:spcAft>
                <a:defRPr kumimoji="1" sz="3467">
                  <a:solidFill>
                    <a:schemeClr val="bg1"/>
                  </a:solidFill>
                  <a:latin typeface="Arial" charset="0"/>
                  <a:ea typeface="HGPｺﾞｼｯｸE" pitchFamily="50" charset="-128"/>
                </a:defRPr>
              </a:lvl6pPr>
              <a:lvl7pPr marL="1219170" algn="l" rtl="0" eaLnBrk="1" fontAlgn="base" hangingPunct="1">
                <a:lnSpc>
                  <a:spcPct val="90000"/>
                </a:lnSpc>
                <a:spcBef>
                  <a:spcPct val="0"/>
                </a:spcBef>
                <a:spcAft>
                  <a:spcPct val="0"/>
                </a:spcAft>
                <a:defRPr kumimoji="1" sz="3467">
                  <a:solidFill>
                    <a:schemeClr val="bg1"/>
                  </a:solidFill>
                  <a:latin typeface="Arial" charset="0"/>
                  <a:ea typeface="HGPｺﾞｼｯｸE" pitchFamily="50" charset="-128"/>
                </a:defRPr>
              </a:lvl7pPr>
              <a:lvl8pPr marL="1828754" algn="l" rtl="0" eaLnBrk="1" fontAlgn="base" hangingPunct="1">
                <a:lnSpc>
                  <a:spcPct val="90000"/>
                </a:lnSpc>
                <a:spcBef>
                  <a:spcPct val="0"/>
                </a:spcBef>
                <a:spcAft>
                  <a:spcPct val="0"/>
                </a:spcAft>
                <a:defRPr kumimoji="1" sz="3467">
                  <a:solidFill>
                    <a:schemeClr val="bg1"/>
                  </a:solidFill>
                  <a:latin typeface="Arial" charset="0"/>
                  <a:ea typeface="HGPｺﾞｼｯｸE" pitchFamily="50" charset="-128"/>
                </a:defRPr>
              </a:lvl8pPr>
              <a:lvl9pPr marL="2438339" algn="l" rtl="0" eaLnBrk="1" fontAlgn="base" hangingPunct="1">
                <a:lnSpc>
                  <a:spcPct val="90000"/>
                </a:lnSpc>
                <a:spcBef>
                  <a:spcPct val="0"/>
                </a:spcBef>
                <a:spcAft>
                  <a:spcPct val="0"/>
                </a:spcAft>
                <a:defRPr kumimoji="1" sz="3467">
                  <a:solidFill>
                    <a:schemeClr val="bg1"/>
                  </a:solidFill>
                  <a:latin typeface="Arial" charset="0"/>
                  <a:ea typeface="HGPｺﾞｼｯｸE" pitchFamily="50" charset="-128"/>
                </a:defRPr>
              </a:lvl9pPr>
            </a:lstStyle>
            <a:p>
              <a:pPr defTabSz="914355">
                <a:spcAft>
                  <a:spcPts val="500"/>
                </a:spcAft>
                <a:defRPr/>
              </a:pPr>
              <a:r>
                <a:rPr lang="en-US" altLang="ja-JP" sz="1200" b="1" kern="0" dirty="0">
                  <a:latin typeface="Neue Haas Grotesk Text Pro" panose="020B0504020202020204" pitchFamily="34" charset="77"/>
                  <a:ea typeface="Meiryo UI"/>
                </a:rPr>
                <a:t>CO</a:t>
              </a:r>
              <a:r>
                <a:rPr lang="en-US" altLang="ja-JP" sz="1200" b="1" kern="0" baseline="-25000" dirty="0">
                  <a:latin typeface="Neue Haas Grotesk Text Pro" panose="020B0504020202020204" pitchFamily="34" charset="77"/>
                  <a:ea typeface="Meiryo UI"/>
                </a:rPr>
                <a:t>2 </a:t>
              </a:r>
              <a:r>
                <a:rPr lang="en-US" altLang="ja-JP" sz="1200" b="1" kern="0" dirty="0">
                  <a:latin typeface="Neue Haas Grotesk Text Pro" panose="020B0504020202020204" pitchFamily="34" charset="77"/>
                  <a:ea typeface="Meiryo UI"/>
                </a:rPr>
                <a:t>emission/</a:t>
              </a:r>
              <a:br>
                <a:rPr lang="en-US" altLang="ja-JP" sz="1200" b="1" kern="0" dirty="0">
                  <a:latin typeface="Neue Haas Grotesk Text Pro" panose="020B0504020202020204" pitchFamily="34" charset="77"/>
                  <a:ea typeface="Meiryo UI"/>
                </a:rPr>
              </a:br>
              <a:r>
                <a:rPr lang="en-US" altLang="ja-JP" sz="1200" b="1" kern="0" dirty="0">
                  <a:latin typeface="Neue Haas Grotesk Text Pro" panose="020B0504020202020204" pitchFamily="34" charset="77"/>
                  <a:ea typeface="Meiryo UI"/>
                </a:rPr>
                <a:t>1TB</a:t>
              </a:r>
              <a:r>
                <a:rPr lang="ja-JP" altLang="en-US" sz="1200" b="1" kern="0">
                  <a:latin typeface="Neue Haas Grotesk Text Pro" panose="020B0504020202020204" pitchFamily="34" charset="77"/>
                  <a:ea typeface="Meiryo UI"/>
                </a:rPr>
                <a:t>・1 </a:t>
              </a:r>
              <a:r>
                <a:rPr lang="en-US" altLang="ja-JP" sz="1200" b="1" kern="0" dirty="0">
                  <a:latin typeface="Neue Haas Grotesk Text Pro" panose="020B0504020202020204" pitchFamily="34" charset="77"/>
                  <a:ea typeface="Meiryo UI"/>
                </a:rPr>
                <a:t>year</a:t>
              </a:r>
            </a:p>
            <a:p>
              <a:pPr defTabSz="914355">
                <a:spcAft>
                  <a:spcPts val="500"/>
                </a:spcAft>
                <a:defRPr/>
              </a:pPr>
              <a:r>
                <a:rPr lang="en-US" altLang="ja-JP" sz="700" kern="0" dirty="0">
                  <a:latin typeface="Neue Haas Grotesk Text Pro" panose="020B0504020202020204" pitchFamily="34" charset="77"/>
                  <a:ea typeface="Meiryo UI" panose="020B0604030504040204" pitchFamily="50" charset="-128"/>
                </a:rPr>
                <a:t>(kg-CO</a:t>
              </a:r>
              <a:r>
                <a:rPr lang="en-US" altLang="ja-JP" sz="700" kern="0" baseline="-25000" dirty="0">
                  <a:latin typeface="Neue Haas Grotesk Text Pro" panose="020B0504020202020204" pitchFamily="34" charset="77"/>
                  <a:ea typeface="Meiryo UI" panose="020B0604030504040204" pitchFamily="50" charset="-128"/>
                </a:rPr>
                <a:t>2</a:t>
              </a:r>
              <a:r>
                <a:rPr lang="en-US" altLang="ja-JP" sz="700" kern="0" dirty="0">
                  <a:latin typeface="Neue Haas Grotesk Text Pro" panose="020B0504020202020204" pitchFamily="34" charset="77"/>
                  <a:ea typeface="Meiryo UI" panose="020B0604030504040204" pitchFamily="50" charset="-128"/>
                </a:rPr>
                <a:t>/TB</a:t>
              </a:r>
              <a:r>
                <a:rPr lang="ja-JP" altLang="en-US" sz="700" kern="0">
                  <a:latin typeface="Neue Haas Grotesk Text Pro" panose="020B0504020202020204" pitchFamily="34" charset="77"/>
                  <a:ea typeface="Meiryo UI" panose="020B0604030504040204" pitchFamily="50" charset="-128"/>
                </a:rPr>
                <a:t>・</a:t>
              </a:r>
              <a:r>
                <a:rPr lang="en-US" altLang="ja-JP" sz="700" kern="0" dirty="0">
                  <a:latin typeface="Neue Haas Grotesk Text Pro" panose="020B0504020202020204" pitchFamily="34" charset="77"/>
                  <a:ea typeface="Meiryo UI" panose="020B0604030504040204" pitchFamily="50" charset="-128"/>
                </a:rPr>
                <a:t>year</a:t>
              </a:r>
              <a:r>
                <a:rPr lang="ja-JP" altLang="en-US" sz="700" kern="0">
                  <a:latin typeface="Neue Haas Grotesk Text Pro" panose="020B0504020202020204" pitchFamily="34" charset="77"/>
                  <a:ea typeface="Meiryo UI" panose="020B0604030504040204" pitchFamily="50" charset="-128"/>
                </a:rPr>
                <a:t>：</a:t>
              </a:r>
              <a:r>
                <a:rPr lang="en-US" altLang="ja-JP" sz="700" kern="0" dirty="0">
                  <a:latin typeface="Neue Haas Grotesk Text Pro" panose="020B0504020202020204" pitchFamily="34" charset="77"/>
                  <a:ea typeface="Meiryo UI" panose="020B0604030504040204" pitchFamily="50" charset="-128"/>
                </a:rPr>
                <a:t>From CFP certified values</a:t>
              </a:r>
              <a:r>
                <a:rPr lang="en-US" altLang="ja-JP" sz="700" kern="0" baseline="30000" dirty="0">
                  <a:latin typeface="Neue Haas Grotesk Text Pro" panose="020B0504020202020204" pitchFamily="34" charset="77"/>
                  <a:ea typeface="Meiryo UI" panose="020B0604030504040204" pitchFamily="50" charset="-128"/>
                </a:rPr>
                <a:t>*1</a:t>
              </a:r>
              <a:r>
                <a:rPr lang="en-US" altLang="ja-JP" sz="700" kern="0" dirty="0">
                  <a:latin typeface="Neue Haas Grotesk Text Pro" panose="020B0504020202020204" pitchFamily="34" charset="77"/>
                  <a:ea typeface="Meiryo UI" panose="020B0604030504040204" pitchFamily="50" charset="-128"/>
                </a:rPr>
                <a:t>)</a:t>
              </a:r>
              <a:endParaRPr lang="ja-JP" altLang="en-US" sz="700" kern="0">
                <a:latin typeface="Neue Haas Grotesk Text Pro" panose="020B0504020202020204" pitchFamily="34" charset="77"/>
                <a:ea typeface="Meiryo UI" panose="020B0604030504040204" pitchFamily="50" charset="-128"/>
              </a:endParaRPr>
            </a:p>
          </p:txBody>
        </p:sp>
        <p:grpSp>
          <p:nvGrpSpPr>
            <p:cNvPr id="54" name="Group 53">
              <a:extLst>
                <a:ext uri="{FF2B5EF4-FFF2-40B4-BE49-F238E27FC236}">
                  <a16:creationId xmlns:a16="http://schemas.microsoft.com/office/drawing/2014/main" id="{76D5F27E-661F-AE35-2FD3-F7D414AC91FC}"/>
                </a:ext>
              </a:extLst>
            </p:cNvPr>
            <p:cNvGrpSpPr>
              <a:grpSpLocks noChangeAspect="1"/>
            </p:cNvGrpSpPr>
            <p:nvPr/>
          </p:nvGrpSpPr>
          <p:grpSpPr>
            <a:xfrm>
              <a:off x="4998206" y="305503"/>
              <a:ext cx="3266885" cy="2581971"/>
              <a:chOff x="9144000" y="122341"/>
              <a:chExt cx="4187885" cy="3309882"/>
            </a:xfrm>
          </p:grpSpPr>
          <p:sp>
            <p:nvSpPr>
              <p:cNvPr id="24" name="正方形/長方形 68">
                <a:extLst>
                  <a:ext uri="{FF2B5EF4-FFF2-40B4-BE49-F238E27FC236}">
                    <a16:creationId xmlns:a16="http://schemas.microsoft.com/office/drawing/2014/main" id="{5BFD1B9D-775F-EF80-0EB4-B548A872049A}"/>
                  </a:ext>
                </a:extLst>
              </p:cNvPr>
              <p:cNvSpPr/>
              <p:nvPr/>
            </p:nvSpPr>
            <p:spPr bwMode="auto">
              <a:xfrm>
                <a:off x="11380471" y="1219493"/>
                <a:ext cx="806661" cy="1250812"/>
              </a:xfrm>
              <a:prstGeom prst="rect">
                <a:avLst/>
              </a:prstGeom>
              <a:solidFill>
                <a:schemeClr val="accent1"/>
              </a:solidFill>
              <a:ln w="9525">
                <a:noFill/>
                <a:miter lim="800000"/>
                <a:headEnd/>
                <a:tailEnd/>
              </a:ln>
              <a:effectLst/>
            </p:spPr>
            <p:txBody>
              <a:bodyPr wrap="none" rtlCol="0" anchor="ctr" anchorCtr="0">
                <a:noAutofit/>
              </a:bodyPr>
              <a:lstStyle/>
              <a:p>
                <a:pPr algn="ctr" defTabSz="685783"/>
                <a:endParaRPr kumimoji="1" lang="ja-JP" altLang="en-US" sz="1600">
                  <a:solidFill>
                    <a:prstClr val="black"/>
                  </a:solidFill>
                  <a:latin typeface="Neue Haas Grotesk Text Pro" panose="020B0504020202020204" pitchFamily="34" charset="0"/>
                  <a:ea typeface="游ゴシック" panose="020B0400000000000000" pitchFamily="34" charset="-128"/>
                </a:endParaRPr>
              </a:p>
            </p:txBody>
          </p:sp>
          <p:pic>
            <p:nvPicPr>
              <p:cNvPr id="25" name="Picture 2">
                <a:extLst>
                  <a:ext uri="{FF2B5EF4-FFF2-40B4-BE49-F238E27FC236}">
                    <a16:creationId xmlns:a16="http://schemas.microsoft.com/office/drawing/2014/main" id="{9B7043E4-AD19-797C-1BBB-2C13B5AC25A4}"/>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29775" y="2530950"/>
                <a:ext cx="599014" cy="46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4A19A859-CF5B-92D2-5864-F335F95B5E9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483178" y="2530950"/>
                <a:ext cx="60905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EEB378F3-5FCE-8FE0-AE0B-373E103B48EA}"/>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92433" y="2530950"/>
                <a:ext cx="599014" cy="46800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76">
                <a:extLst>
                  <a:ext uri="{FF2B5EF4-FFF2-40B4-BE49-F238E27FC236}">
                    <a16:creationId xmlns:a16="http://schemas.microsoft.com/office/drawing/2014/main" id="{1B6BF0BD-FDF1-1EB1-65ED-AEAE3C28100E}"/>
                  </a:ext>
                </a:extLst>
              </p:cNvPr>
              <p:cNvSpPr txBox="1"/>
              <p:nvPr/>
            </p:nvSpPr>
            <p:spPr>
              <a:xfrm>
                <a:off x="9144000" y="2998224"/>
                <a:ext cx="1339568" cy="433999"/>
              </a:xfrm>
              <a:prstGeom prst="rect">
                <a:avLst/>
              </a:prstGeom>
              <a:noFill/>
            </p:spPr>
            <p:txBody>
              <a:bodyPr wrap="square">
                <a:spAutoFit/>
              </a:bodyPr>
              <a:lstStyle/>
              <a:p>
                <a:pPr algn="ctr" defTabSz="914331">
                  <a:defRPr/>
                </a:pPr>
                <a:r>
                  <a:rPr lang="en-US" altLang="ja-JP" sz="700" b="1">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VSP</a:t>
                </a:r>
                <a:r>
                  <a:rPr lang="ja-JP" altLang="en-US" sz="700" b="1">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 </a:t>
                </a:r>
                <a:r>
                  <a:rPr lang="en-US" altLang="ja-JP" sz="700" b="1">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G1000</a:t>
                </a:r>
              </a:p>
              <a:p>
                <a:pPr algn="ctr" defTabSz="914331">
                  <a:defRPr/>
                </a:pPr>
                <a:r>
                  <a:rPr lang="en-US" altLang="ja-JP" sz="7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(year 2014</a:t>
                </a:r>
                <a:r>
                  <a:rPr lang="en-US" altLang="ja-JP" sz="9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a:t>
                </a:r>
              </a:p>
            </p:txBody>
          </p:sp>
          <p:sp>
            <p:nvSpPr>
              <p:cNvPr id="29" name="テキスト ボックス 78">
                <a:extLst>
                  <a:ext uri="{FF2B5EF4-FFF2-40B4-BE49-F238E27FC236}">
                    <a16:creationId xmlns:a16="http://schemas.microsoft.com/office/drawing/2014/main" id="{0A88B81A-2280-B6B6-DF6D-142FAA2EC2C6}"/>
                  </a:ext>
                </a:extLst>
              </p:cNvPr>
              <p:cNvSpPr txBox="1"/>
              <p:nvPr/>
            </p:nvSpPr>
            <p:spPr>
              <a:xfrm>
                <a:off x="10172796" y="2998224"/>
                <a:ext cx="1249322" cy="394546"/>
              </a:xfrm>
              <a:prstGeom prst="rect">
                <a:avLst/>
              </a:prstGeom>
              <a:noFill/>
            </p:spPr>
            <p:txBody>
              <a:bodyPr wrap="square" rtlCol="0">
                <a:spAutoFit/>
              </a:bodyPr>
              <a:lstStyle/>
              <a:p>
                <a:pPr algn="ctr" defTabSz="914331">
                  <a:defRPr/>
                </a:pPr>
                <a:r>
                  <a:rPr lang="en-US" altLang="ja-JP" sz="700" b="1">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VSP G1500</a:t>
                </a:r>
              </a:p>
              <a:p>
                <a:pPr algn="ctr" defTabSz="914331">
                  <a:defRPr/>
                </a:pPr>
                <a:r>
                  <a:rPr lang="en-US" altLang="ja-JP" sz="7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(year 2017)</a:t>
                </a:r>
              </a:p>
            </p:txBody>
          </p:sp>
          <p:sp>
            <p:nvSpPr>
              <p:cNvPr id="30" name="テキスト ボックス 82">
                <a:extLst>
                  <a:ext uri="{FF2B5EF4-FFF2-40B4-BE49-F238E27FC236}">
                    <a16:creationId xmlns:a16="http://schemas.microsoft.com/office/drawing/2014/main" id="{70002BDE-2298-6558-923F-E21CDF401FEE}"/>
                  </a:ext>
                </a:extLst>
              </p:cNvPr>
              <p:cNvSpPr txBox="1"/>
              <p:nvPr/>
            </p:nvSpPr>
            <p:spPr>
              <a:xfrm>
                <a:off x="11215335" y="2998224"/>
                <a:ext cx="1078706" cy="394546"/>
              </a:xfrm>
              <a:prstGeom prst="rect">
                <a:avLst/>
              </a:prstGeom>
              <a:noFill/>
            </p:spPr>
            <p:txBody>
              <a:bodyPr wrap="square" rtlCol="0">
                <a:spAutoFit/>
              </a:bodyPr>
              <a:lstStyle/>
              <a:p>
                <a:pPr algn="ctr" defTabSz="914331">
                  <a:defRPr/>
                </a:pPr>
                <a:r>
                  <a:rPr lang="en-US" altLang="ja-JP" sz="700" b="1">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VSP 5500H</a:t>
                </a:r>
              </a:p>
              <a:p>
                <a:pPr algn="ctr" defTabSz="914331">
                  <a:defRPr/>
                </a:pPr>
                <a:r>
                  <a:rPr lang="en-US" altLang="ja-JP" sz="7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(year 2020)</a:t>
                </a:r>
                <a:r>
                  <a:rPr lang="ja-JP" altLang="en-US" sz="7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 </a:t>
                </a:r>
                <a:endParaRPr lang="en-US" altLang="ja-JP" sz="7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endParaRPr>
              </a:p>
            </p:txBody>
          </p:sp>
          <p:cxnSp>
            <p:nvCxnSpPr>
              <p:cNvPr id="31" name="直線矢印コネクタ 83">
                <a:extLst>
                  <a:ext uri="{FF2B5EF4-FFF2-40B4-BE49-F238E27FC236}">
                    <a16:creationId xmlns:a16="http://schemas.microsoft.com/office/drawing/2014/main" id="{3263053A-3375-8DF8-0275-D41073F866BD}"/>
                  </a:ext>
                </a:extLst>
              </p:cNvPr>
              <p:cNvCxnSpPr>
                <a:cxnSpLocks/>
              </p:cNvCxnSpPr>
              <p:nvPr/>
            </p:nvCxnSpPr>
            <p:spPr bwMode="auto">
              <a:xfrm>
                <a:off x="9204606" y="2470961"/>
                <a:ext cx="4127279" cy="0"/>
              </a:xfrm>
              <a:prstGeom prst="straightConnector1">
                <a:avLst/>
              </a:prstGeom>
              <a:noFill/>
              <a:ln w="9525" cap="flat" cmpd="sng" algn="ctr">
                <a:solidFill>
                  <a:sysClr val="windowText" lastClr="000000"/>
                </a:solidFill>
                <a:prstDash val="solid"/>
                <a:round/>
                <a:headEnd type="none" w="med" len="med"/>
                <a:tailEnd type="none"/>
              </a:ln>
              <a:effectLst/>
            </p:spPr>
          </p:cxnSp>
          <p:sp>
            <p:nvSpPr>
              <p:cNvPr id="32" name="正方形/長方形 85">
                <a:extLst>
                  <a:ext uri="{FF2B5EF4-FFF2-40B4-BE49-F238E27FC236}">
                    <a16:creationId xmlns:a16="http://schemas.microsoft.com/office/drawing/2014/main" id="{51C2324D-5708-3749-07EF-00A70DFB0CFA}"/>
                  </a:ext>
                </a:extLst>
              </p:cNvPr>
              <p:cNvSpPr/>
              <p:nvPr/>
            </p:nvSpPr>
            <p:spPr bwMode="auto">
              <a:xfrm>
                <a:off x="9429730" y="182330"/>
                <a:ext cx="806661" cy="2287974"/>
              </a:xfrm>
              <a:prstGeom prst="rect">
                <a:avLst/>
              </a:prstGeom>
              <a:solidFill>
                <a:schemeClr val="accent1">
                  <a:alpha val="72472"/>
                </a:schemeClr>
              </a:solidFill>
              <a:ln w="9525">
                <a:noFill/>
                <a:miter lim="800000"/>
                <a:headEnd/>
                <a:tailEnd/>
              </a:ln>
              <a:effectLst/>
            </p:spPr>
            <p:txBody>
              <a:bodyPr wrap="none" rtlCol="0" anchor="ctr" anchorCtr="0">
                <a:noAutofit/>
              </a:bodyPr>
              <a:lstStyle/>
              <a:p>
                <a:pPr algn="ctr" defTabSz="685783"/>
                <a:endParaRPr kumimoji="1" lang="ja-JP" altLang="en-US" sz="1600">
                  <a:solidFill>
                    <a:prstClr val="black"/>
                  </a:solidFill>
                  <a:latin typeface="Neue Haas Grotesk Text Pro" panose="020B0504020202020204" pitchFamily="34" charset="0"/>
                  <a:ea typeface="游ゴシック" panose="020B0400000000000000" pitchFamily="34" charset="-128"/>
                </a:endParaRPr>
              </a:p>
            </p:txBody>
          </p:sp>
          <p:sp>
            <p:nvSpPr>
              <p:cNvPr id="33" name="正方形/長方形 87">
                <a:extLst>
                  <a:ext uri="{FF2B5EF4-FFF2-40B4-BE49-F238E27FC236}">
                    <a16:creationId xmlns:a16="http://schemas.microsoft.com/office/drawing/2014/main" id="{01F718ED-7823-64E0-74C5-64383F212E51}"/>
                  </a:ext>
                </a:extLst>
              </p:cNvPr>
              <p:cNvSpPr/>
              <p:nvPr/>
            </p:nvSpPr>
            <p:spPr bwMode="auto">
              <a:xfrm>
                <a:off x="10405099" y="699540"/>
                <a:ext cx="806661" cy="1770764"/>
              </a:xfrm>
              <a:prstGeom prst="rect">
                <a:avLst/>
              </a:prstGeom>
              <a:solidFill>
                <a:schemeClr val="accent1">
                  <a:alpha val="85407"/>
                </a:schemeClr>
              </a:solidFill>
              <a:ln w="9525">
                <a:noFill/>
                <a:miter lim="800000"/>
                <a:headEnd/>
                <a:tailEnd/>
              </a:ln>
              <a:effectLst/>
            </p:spPr>
            <p:txBody>
              <a:bodyPr wrap="none" rtlCol="0" anchor="ctr" anchorCtr="0">
                <a:noAutofit/>
              </a:bodyPr>
              <a:lstStyle/>
              <a:p>
                <a:pPr algn="ctr" defTabSz="685783"/>
                <a:endParaRPr kumimoji="1" lang="ja-JP" altLang="en-US" sz="1600">
                  <a:solidFill>
                    <a:prstClr val="black"/>
                  </a:solidFill>
                  <a:latin typeface="Neue Haas Grotesk Text Pro" panose="020B0504020202020204" pitchFamily="34" charset="0"/>
                  <a:ea typeface="游ゴシック" panose="020B0400000000000000" pitchFamily="34" charset="-128"/>
                </a:endParaRPr>
              </a:p>
            </p:txBody>
          </p:sp>
          <p:sp>
            <p:nvSpPr>
              <p:cNvPr id="34" name="テキスト ボックス 93">
                <a:extLst>
                  <a:ext uri="{FF2B5EF4-FFF2-40B4-BE49-F238E27FC236}">
                    <a16:creationId xmlns:a16="http://schemas.microsoft.com/office/drawing/2014/main" id="{F561E613-2C8E-0EDD-F909-532439B79B79}"/>
                  </a:ext>
                </a:extLst>
              </p:cNvPr>
              <p:cNvSpPr txBox="1"/>
              <p:nvPr/>
            </p:nvSpPr>
            <p:spPr>
              <a:xfrm>
                <a:off x="10360125" y="1073999"/>
                <a:ext cx="902522" cy="828545"/>
              </a:xfrm>
              <a:prstGeom prst="rect">
                <a:avLst/>
              </a:prstGeom>
              <a:noFill/>
            </p:spPr>
            <p:txBody>
              <a:bodyPr wrap="none" rtlCol="0">
                <a:spAutoFit/>
              </a:bodyPr>
              <a:lstStyle/>
              <a:p>
                <a:pPr algn="ctr" defTabSz="914331">
                  <a:defRPr/>
                </a:pPr>
                <a:r>
                  <a:rPr lang="en-US" altLang="ja-JP" b="1">
                    <a:solidFill>
                      <a:prstClr val="white"/>
                    </a:solidFill>
                    <a:latin typeface="Neue Haas Grotesk Text Pro" panose="020B0504020202020204" pitchFamily="34" charset="0"/>
                    <a:ea typeface="游ゴシック" panose="020B0400000000000000" pitchFamily="34" charset="-128"/>
                    <a:cs typeface="メイリオ" panose="020B0604030504040204" pitchFamily="50" charset="-128"/>
                  </a:rPr>
                  <a:t>18</a:t>
                </a:r>
              </a:p>
              <a:p>
                <a:pPr algn="ctr" defTabSz="914331">
                  <a:defRPr/>
                </a:pPr>
                <a:r>
                  <a:rPr lang="en-US" altLang="ja-JP" sz="900" b="1">
                    <a:solidFill>
                      <a:prstClr val="white"/>
                    </a:solidFill>
                    <a:latin typeface="Neue Haas Grotesk Text Pro" panose="020B0504020202020204" pitchFamily="34" charset="0"/>
                    <a:ea typeface="游ゴシック" panose="020B0400000000000000" pitchFamily="34" charset="-128"/>
                  </a:rPr>
                  <a:t>kg-CO</a:t>
                </a:r>
                <a:r>
                  <a:rPr lang="en-US" altLang="ja-JP" sz="900" b="1" baseline="-25000">
                    <a:solidFill>
                      <a:prstClr val="white"/>
                    </a:solidFill>
                    <a:latin typeface="Neue Haas Grotesk Text Pro" panose="020B0504020202020204" pitchFamily="34" charset="0"/>
                    <a:ea typeface="游ゴシック" panose="020B0400000000000000" pitchFamily="34" charset="-128"/>
                  </a:rPr>
                  <a:t>2</a:t>
                </a:r>
              </a:p>
              <a:p>
                <a:pPr algn="ctr" defTabSz="914331">
                  <a:defRPr/>
                </a:pPr>
                <a:r>
                  <a:rPr lang="en-US" altLang="ja-JP" sz="900" b="1">
                    <a:solidFill>
                      <a:prstClr val="white"/>
                    </a:solidFill>
                    <a:latin typeface="Neue Haas Grotesk Text Pro" panose="020B0504020202020204" pitchFamily="34" charset="0"/>
                    <a:ea typeface="游ゴシック" panose="020B0400000000000000" pitchFamily="34" charset="-128"/>
                  </a:rPr>
                  <a:t>/TB</a:t>
                </a:r>
                <a:r>
                  <a:rPr lang="ja-JP" altLang="en-US" sz="900" b="1">
                    <a:solidFill>
                      <a:prstClr val="white"/>
                    </a:solidFill>
                    <a:latin typeface="Neue Haas Grotesk Text Pro" panose="020B0504020202020204" pitchFamily="34" charset="0"/>
                    <a:ea typeface="游ゴシック" panose="020B0400000000000000" pitchFamily="34" charset="-128"/>
                  </a:rPr>
                  <a:t>･</a:t>
                </a:r>
                <a:r>
                  <a:rPr lang="en-US" altLang="ja-JP" sz="900" b="1">
                    <a:solidFill>
                      <a:prstClr val="white"/>
                    </a:solidFill>
                    <a:latin typeface="Neue Haas Grotesk Text Pro" panose="020B0504020202020204" pitchFamily="34" charset="0"/>
                    <a:ea typeface="游ゴシック" panose="020B0400000000000000" pitchFamily="34" charset="-128"/>
                  </a:rPr>
                  <a:t>year</a:t>
                </a:r>
              </a:p>
            </p:txBody>
          </p:sp>
          <p:sp>
            <p:nvSpPr>
              <p:cNvPr id="35" name="テキスト ボックス 94">
                <a:extLst>
                  <a:ext uri="{FF2B5EF4-FFF2-40B4-BE49-F238E27FC236}">
                    <a16:creationId xmlns:a16="http://schemas.microsoft.com/office/drawing/2014/main" id="{FEAFBC1D-B8D2-0D6E-1F49-E4C99FD3814C}"/>
                  </a:ext>
                </a:extLst>
              </p:cNvPr>
              <p:cNvSpPr txBox="1"/>
              <p:nvPr/>
            </p:nvSpPr>
            <p:spPr>
              <a:xfrm>
                <a:off x="9383931" y="580848"/>
                <a:ext cx="908298" cy="828545"/>
              </a:xfrm>
              <a:prstGeom prst="rect">
                <a:avLst/>
              </a:prstGeom>
              <a:noFill/>
            </p:spPr>
            <p:txBody>
              <a:bodyPr wrap="square">
                <a:spAutoFit/>
              </a:bodyPr>
              <a:lstStyle/>
              <a:p>
                <a:pPr algn="ctr" defTabSz="914331">
                  <a:defRPr/>
                </a:pPr>
                <a:r>
                  <a:rPr lang="en-US" altLang="ja-JP" b="1">
                    <a:solidFill>
                      <a:prstClr val="white"/>
                    </a:solidFill>
                    <a:latin typeface="Neue Haas Grotesk Text Pro" panose="020B0504020202020204" pitchFamily="34" charset="0"/>
                    <a:ea typeface="游ゴシック" panose="020B0400000000000000" pitchFamily="34" charset="-128"/>
                  </a:rPr>
                  <a:t>27</a:t>
                </a:r>
              </a:p>
              <a:p>
                <a:pPr algn="ctr" defTabSz="914331">
                  <a:defRPr/>
                </a:pPr>
                <a:r>
                  <a:rPr lang="en-US" altLang="ja-JP" sz="900" b="1">
                    <a:solidFill>
                      <a:prstClr val="white"/>
                    </a:solidFill>
                    <a:latin typeface="Neue Haas Grotesk Text Pro" panose="020B0504020202020204" pitchFamily="34" charset="0"/>
                    <a:ea typeface="游ゴシック" panose="020B0400000000000000" pitchFamily="34" charset="-128"/>
                  </a:rPr>
                  <a:t>kg-CO</a:t>
                </a:r>
                <a:r>
                  <a:rPr lang="en-US" altLang="ja-JP" sz="900" b="1" baseline="-25000">
                    <a:solidFill>
                      <a:prstClr val="white"/>
                    </a:solidFill>
                    <a:latin typeface="Neue Haas Grotesk Text Pro" panose="020B0504020202020204" pitchFamily="34" charset="0"/>
                    <a:ea typeface="游ゴシック" panose="020B0400000000000000" pitchFamily="34" charset="-128"/>
                  </a:rPr>
                  <a:t>2</a:t>
                </a:r>
              </a:p>
              <a:p>
                <a:pPr algn="ctr" defTabSz="914331">
                  <a:defRPr/>
                </a:pPr>
                <a:r>
                  <a:rPr lang="en-US" altLang="ja-JP" sz="900" b="1">
                    <a:solidFill>
                      <a:prstClr val="white"/>
                    </a:solidFill>
                    <a:latin typeface="Neue Haas Grotesk Text Pro" panose="020B0504020202020204" pitchFamily="34" charset="0"/>
                    <a:ea typeface="游ゴシック" panose="020B0400000000000000" pitchFamily="34" charset="-128"/>
                  </a:rPr>
                  <a:t>/TB</a:t>
                </a:r>
                <a:r>
                  <a:rPr lang="ja-JP" altLang="en-US" sz="900" b="1">
                    <a:solidFill>
                      <a:prstClr val="white"/>
                    </a:solidFill>
                    <a:latin typeface="Neue Haas Grotesk Text Pro" panose="020B0504020202020204" pitchFamily="34" charset="0"/>
                    <a:ea typeface="游ゴシック" panose="020B0400000000000000" pitchFamily="34" charset="-128"/>
                  </a:rPr>
                  <a:t>･</a:t>
                </a:r>
                <a:r>
                  <a:rPr lang="en-US" altLang="ja-JP" sz="900" b="1">
                    <a:solidFill>
                      <a:prstClr val="white"/>
                    </a:solidFill>
                    <a:latin typeface="Neue Haas Grotesk Text Pro" panose="020B0504020202020204" pitchFamily="34" charset="0"/>
                    <a:ea typeface="游ゴシック" panose="020B0400000000000000" pitchFamily="34" charset="-128"/>
                  </a:rPr>
                  <a:t>year</a:t>
                </a:r>
              </a:p>
            </p:txBody>
          </p:sp>
          <p:sp>
            <p:nvSpPr>
              <p:cNvPr id="36" name="テキスト ボックス 95">
                <a:extLst>
                  <a:ext uri="{FF2B5EF4-FFF2-40B4-BE49-F238E27FC236}">
                    <a16:creationId xmlns:a16="http://schemas.microsoft.com/office/drawing/2014/main" id="{D86E2BD8-5E88-6DCC-C8C1-DE8A21DE88CD}"/>
                  </a:ext>
                </a:extLst>
              </p:cNvPr>
              <p:cNvSpPr txBox="1"/>
              <p:nvPr/>
            </p:nvSpPr>
            <p:spPr>
              <a:xfrm>
                <a:off x="11340460" y="1256888"/>
                <a:ext cx="902522" cy="828545"/>
              </a:xfrm>
              <a:prstGeom prst="rect">
                <a:avLst/>
              </a:prstGeom>
              <a:noFill/>
            </p:spPr>
            <p:txBody>
              <a:bodyPr wrap="none" rtlCol="0">
                <a:spAutoFit/>
              </a:bodyPr>
              <a:lstStyle/>
              <a:p>
                <a:pPr algn="ctr" defTabSz="914331">
                  <a:defRPr/>
                </a:pPr>
                <a:r>
                  <a:rPr lang="en-US" altLang="ja-JP" b="1">
                    <a:solidFill>
                      <a:prstClr val="white"/>
                    </a:solidFill>
                    <a:latin typeface="Neue Haas Grotesk Text Pro" panose="020B0504020202020204" pitchFamily="34" charset="0"/>
                    <a:ea typeface="游ゴシック" panose="020B0400000000000000" pitchFamily="34" charset="-128"/>
                  </a:rPr>
                  <a:t>11</a:t>
                </a:r>
              </a:p>
              <a:p>
                <a:pPr algn="ctr" defTabSz="914331">
                  <a:defRPr/>
                </a:pPr>
                <a:r>
                  <a:rPr lang="en-US" altLang="ja-JP" sz="900" b="1">
                    <a:solidFill>
                      <a:prstClr val="white"/>
                    </a:solidFill>
                    <a:latin typeface="Neue Haas Grotesk Text Pro" panose="020B0504020202020204" pitchFamily="34" charset="0"/>
                    <a:ea typeface="游ゴシック" panose="020B0400000000000000" pitchFamily="34" charset="-128"/>
                  </a:rPr>
                  <a:t>kg-CO</a:t>
                </a:r>
                <a:r>
                  <a:rPr lang="en-US" altLang="ja-JP" sz="900" b="1" baseline="-25000">
                    <a:solidFill>
                      <a:prstClr val="white"/>
                    </a:solidFill>
                    <a:latin typeface="Neue Haas Grotesk Text Pro" panose="020B0504020202020204" pitchFamily="34" charset="0"/>
                    <a:ea typeface="游ゴシック" panose="020B0400000000000000" pitchFamily="34" charset="-128"/>
                  </a:rPr>
                  <a:t>2</a:t>
                </a:r>
              </a:p>
              <a:p>
                <a:pPr algn="ctr" defTabSz="914331">
                  <a:defRPr/>
                </a:pPr>
                <a:r>
                  <a:rPr lang="en-US" altLang="ja-JP" sz="900" b="1">
                    <a:solidFill>
                      <a:prstClr val="white"/>
                    </a:solidFill>
                    <a:latin typeface="Neue Haas Grotesk Text Pro" panose="020B0504020202020204" pitchFamily="34" charset="0"/>
                    <a:ea typeface="游ゴシック" panose="020B0400000000000000" pitchFamily="34" charset="-128"/>
                  </a:rPr>
                  <a:t>/TB</a:t>
                </a:r>
                <a:r>
                  <a:rPr lang="ja-JP" altLang="en-US" sz="900" b="1">
                    <a:solidFill>
                      <a:prstClr val="white"/>
                    </a:solidFill>
                    <a:latin typeface="Neue Haas Grotesk Text Pro" panose="020B0504020202020204" pitchFamily="34" charset="0"/>
                    <a:ea typeface="游ゴシック" panose="020B0400000000000000" pitchFamily="34" charset="-128"/>
                  </a:rPr>
                  <a:t>･</a:t>
                </a:r>
                <a:r>
                  <a:rPr lang="en-US" altLang="ja-JP" sz="900" b="1">
                    <a:solidFill>
                      <a:prstClr val="white"/>
                    </a:solidFill>
                    <a:latin typeface="Neue Haas Grotesk Text Pro" panose="020B0504020202020204" pitchFamily="34" charset="0"/>
                    <a:ea typeface="游ゴシック" panose="020B0400000000000000" pitchFamily="34" charset="-128"/>
                  </a:rPr>
                  <a:t>year</a:t>
                </a:r>
                <a:endParaRPr lang="en-US" altLang="ja-JP" sz="900" b="1">
                  <a:solidFill>
                    <a:prstClr val="white"/>
                  </a:solidFill>
                  <a:latin typeface="Neue Haas Grotesk Text Pro" panose="020B0504020202020204" pitchFamily="34" charset="0"/>
                  <a:ea typeface="游ゴシック" panose="020B0400000000000000" pitchFamily="34" charset="-128"/>
                  <a:cs typeface="メイリオ" panose="020B0604030504040204" pitchFamily="50" charset="-128"/>
                </a:endParaRPr>
              </a:p>
            </p:txBody>
          </p:sp>
          <p:sp>
            <p:nvSpPr>
              <p:cNvPr id="37" name="矢印: 右 96">
                <a:extLst>
                  <a:ext uri="{FF2B5EF4-FFF2-40B4-BE49-F238E27FC236}">
                    <a16:creationId xmlns:a16="http://schemas.microsoft.com/office/drawing/2014/main" id="{F111A581-CD39-78E3-AC6A-FDF41327911E}"/>
                  </a:ext>
                </a:extLst>
              </p:cNvPr>
              <p:cNvSpPr/>
              <p:nvPr/>
            </p:nvSpPr>
            <p:spPr bwMode="auto">
              <a:xfrm rot="5400000">
                <a:off x="10564518" y="245042"/>
                <a:ext cx="482546" cy="389746"/>
              </a:xfrm>
              <a:prstGeom prst="rightArrow">
                <a:avLst>
                  <a:gd name="adj1" fmla="val 61568"/>
                  <a:gd name="adj2" fmla="val 44360"/>
                </a:avLst>
              </a:prstGeom>
              <a:solidFill>
                <a:schemeClr val="tx1">
                  <a:alpha val="16994"/>
                </a:schemeClr>
              </a:solidFill>
              <a:ln w="9525">
                <a:noFill/>
                <a:miter lim="800000"/>
                <a:headEnd/>
                <a:tailEnd/>
              </a:ln>
              <a:effectLst/>
            </p:spPr>
            <p:txBody>
              <a:bodyPr wrap="none" rtlCol="0" anchor="ctr" anchorCtr="0">
                <a:noAutofit/>
              </a:bodyPr>
              <a:lstStyle/>
              <a:p>
                <a:pPr algn="ctr" defTabSz="914355">
                  <a:defRPr/>
                </a:pPr>
                <a:endParaRPr lang="ja-JP" altLang="en-US" sz="1100" kern="0">
                  <a:solidFill>
                    <a:prstClr val="black"/>
                  </a:solidFill>
                  <a:latin typeface="Neue Haas Grotesk Text Pro" panose="020B0504020202020204" pitchFamily="34" charset="0"/>
                  <a:ea typeface="游ゴシック" panose="020B0400000000000000" pitchFamily="34" charset="-128"/>
                </a:endParaRPr>
              </a:p>
            </p:txBody>
          </p:sp>
          <p:cxnSp>
            <p:nvCxnSpPr>
              <p:cNvPr id="38" name="直線矢印コネクタ 99">
                <a:extLst>
                  <a:ext uri="{FF2B5EF4-FFF2-40B4-BE49-F238E27FC236}">
                    <a16:creationId xmlns:a16="http://schemas.microsoft.com/office/drawing/2014/main" id="{224CE656-075B-8FCE-03DA-7B927B1FC1E9}"/>
                  </a:ext>
                </a:extLst>
              </p:cNvPr>
              <p:cNvCxnSpPr>
                <a:cxnSpLocks/>
              </p:cNvCxnSpPr>
              <p:nvPr/>
            </p:nvCxnSpPr>
            <p:spPr bwMode="auto">
              <a:xfrm flipV="1">
                <a:off x="9204604" y="122341"/>
                <a:ext cx="0" cy="2356989"/>
              </a:xfrm>
              <a:prstGeom prst="straightConnector1">
                <a:avLst/>
              </a:prstGeom>
              <a:noFill/>
              <a:ln w="9525" cap="flat" cmpd="sng" algn="ctr">
                <a:solidFill>
                  <a:sysClr val="windowText" lastClr="000000"/>
                </a:solidFill>
                <a:prstDash val="solid"/>
                <a:round/>
                <a:headEnd type="none" w="med" len="med"/>
                <a:tailEnd type="triangle"/>
              </a:ln>
              <a:effectLst/>
            </p:spPr>
          </p:cxnSp>
          <p:sp>
            <p:nvSpPr>
              <p:cNvPr id="39" name="矢印: 右 100">
                <a:extLst>
                  <a:ext uri="{FF2B5EF4-FFF2-40B4-BE49-F238E27FC236}">
                    <a16:creationId xmlns:a16="http://schemas.microsoft.com/office/drawing/2014/main" id="{1F22FECF-DF41-55DE-BF59-9939438F2BAB}"/>
                  </a:ext>
                </a:extLst>
              </p:cNvPr>
              <p:cNvSpPr/>
              <p:nvPr/>
            </p:nvSpPr>
            <p:spPr bwMode="auto">
              <a:xfrm rot="5400000">
                <a:off x="11527882" y="771287"/>
                <a:ext cx="506661" cy="389746"/>
              </a:xfrm>
              <a:prstGeom prst="rightArrow">
                <a:avLst>
                  <a:gd name="adj1" fmla="val 59255"/>
                  <a:gd name="adj2" fmla="val 40981"/>
                </a:avLst>
              </a:prstGeom>
              <a:solidFill>
                <a:schemeClr val="tx1">
                  <a:alpha val="16994"/>
                </a:schemeClr>
              </a:solidFill>
              <a:ln w="9525">
                <a:noFill/>
                <a:miter lim="800000"/>
                <a:headEnd/>
                <a:tailEnd/>
              </a:ln>
              <a:effectLst/>
            </p:spPr>
            <p:txBody>
              <a:bodyPr wrap="none" rtlCol="0" anchor="ctr" anchorCtr="0">
                <a:noAutofit/>
              </a:bodyPr>
              <a:lstStyle/>
              <a:p>
                <a:pPr algn="ctr" defTabSz="685783"/>
                <a:endParaRPr lang="ja-JP" altLang="en-US" sz="1100" kern="0">
                  <a:solidFill>
                    <a:prstClr val="black"/>
                  </a:solidFill>
                  <a:latin typeface="Neue Haas Grotesk Text Pro" panose="020B0504020202020204" pitchFamily="34" charset="0"/>
                  <a:ea typeface="游ゴシック" panose="020B0400000000000000" pitchFamily="34" charset="-128"/>
                </a:endParaRPr>
              </a:p>
            </p:txBody>
          </p:sp>
          <p:cxnSp>
            <p:nvCxnSpPr>
              <p:cNvPr id="40" name="直線コネクタ 101">
                <a:extLst>
                  <a:ext uri="{FF2B5EF4-FFF2-40B4-BE49-F238E27FC236}">
                    <a16:creationId xmlns:a16="http://schemas.microsoft.com/office/drawing/2014/main" id="{1C8AA7FF-E79C-6A7B-9B22-DC1F3540584F}"/>
                  </a:ext>
                </a:extLst>
              </p:cNvPr>
              <p:cNvCxnSpPr>
                <a:cxnSpLocks/>
              </p:cNvCxnSpPr>
              <p:nvPr/>
            </p:nvCxnSpPr>
            <p:spPr bwMode="auto">
              <a:xfrm>
                <a:off x="10236391" y="198640"/>
                <a:ext cx="1064067" cy="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cxnSp>
            <p:nvCxnSpPr>
              <p:cNvPr id="41" name="直線コネクタ 102">
                <a:extLst>
                  <a:ext uri="{FF2B5EF4-FFF2-40B4-BE49-F238E27FC236}">
                    <a16:creationId xmlns:a16="http://schemas.microsoft.com/office/drawing/2014/main" id="{815E1EE5-6040-B0E0-5B32-11DCD40DE38B}"/>
                  </a:ext>
                </a:extLst>
              </p:cNvPr>
              <p:cNvCxnSpPr>
                <a:cxnSpLocks/>
              </p:cNvCxnSpPr>
              <p:nvPr/>
            </p:nvCxnSpPr>
            <p:spPr bwMode="auto">
              <a:xfrm>
                <a:off x="11203035" y="709066"/>
                <a:ext cx="980563" cy="0"/>
              </a:xfrm>
              <a:prstGeom prst="line">
                <a:avLst/>
              </a:prstGeom>
              <a:noFill/>
              <a:ln w="12700" cap="flat" cmpd="sng" algn="ctr">
                <a:solidFill>
                  <a:schemeClr val="tx1">
                    <a:lumMod val="50000"/>
                    <a:lumOff val="50000"/>
                  </a:schemeClr>
                </a:solidFill>
                <a:prstDash val="dash"/>
                <a:round/>
                <a:headEnd type="none" w="med" len="med"/>
                <a:tailEnd type="none" w="med" len="med"/>
              </a:ln>
              <a:effectLst/>
            </p:spPr>
          </p:cxnSp>
          <p:sp>
            <p:nvSpPr>
              <p:cNvPr id="52" name="フリーフォーム: 図形 104">
                <a:extLst>
                  <a:ext uri="{FF2B5EF4-FFF2-40B4-BE49-F238E27FC236}">
                    <a16:creationId xmlns:a16="http://schemas.microsoft.com/office/drawing/2014/main" id="{CE27A040-6FD7-D5DC-877D-686C9A0B98F9}"/>
                  </a:ext>
                </a:extLst>
              </p:cNvPr>
              <p:cNvSpPr/>
              <p:nvPr/>
            </p:nvSpPr>
            <p:spPr bwMode="auto">
              <a:xfrm>
                <a:off x="9335153" y="415014"/>
                <a:ext cx="957076" cy="121521"/>
              </a:xfrm>
              <a:custGeom>
                <a:avLst/>
                <a:gdLst>
                  <a:gd name="connsiteX0" fmla="*/ 0 w 2165350"/>
                  <a:gd name="connsiteY0" fmla="*/ 723900 h 723900"/>
                  <a:gd name="connsiteX1" fmla="*/ 730250 w 2165350"/>
                  <a:gd name="connsiteY1" fmla="*/ 6350 h 723900"/>
                  <a:gd name="connsiteX2" fmla="*/ 1447800 w 2165350"/>
                  <a:gd name="connsiteY2" fmla="*/ 717550 h 723900"/>
                  <a:gd name="connsiteX3" fmla="*/ 2165350 w 2165350"/>
                  <a:gd name="connsiteY3" fmla="*/ 0 h 723900"/>
                </a:gdLst>
                <a:ahLst/>
                <a:cxnLst>
                  <a:cxn ang="0">
                    <a:pos x="connsiteX0" y="connsiteY0"/>
                  </a:cxn>
                  <a:cxn ang="0">
                    <a:pos x="connsiteX1" y="connsiteY1"/>
                  </a:cxn>
                  <a:cxn ang="0">
                    <a:pos x="connsiteX2" y="connsiteY2"/>
                  </a:cxn>
                  <a:cxn ang="0">
                    <a:pos x="connsiteX3" y="connsiteY3"/>
                  </a:cxn>
                </a:cxnLst>
                <a:rect l="l" t="t" r="r" b="b"/>
                <a:pathLst>
                  <a:path w="2165350" h="723900">
                    <a:moveTo>
                      <a:pt x="0" y="723900"/>
                    </a:moveTo>
                    <a:cubicBezTo>
                      <a:pt x="244475" y="365654"/>
                      <a:pt x="488950" y="7408"/>
                      <a:pt x="730250" y="6350"/>
                    </a:cubicBezTo>
                    <a:cubicBezTo>
                      <a:pt x="971550" y="5292"/>
                      <a:pt x="1208617" y="718608"/>
                      <a:pt x="1447800" y="717550"/>
                    </a:cubicBezTo>
                    <a:cubicBezTo>
                      <a:pt x="1686983" y="716492"/>
                      <a:pt x="1926166" y="358246"/>
                      <a:pt x="2165350" y="0"/>
                    </a:cubicBezTo>
                  </a:path>
                </a:pathLst>
              </a:custGeom>
              <a:noFill/>
              <a:ln w="31750">
                <a:solidFill>
                  <a:schemeClr val="bg1"/>
                </a:solidFill>
                <a:miter lim="800000"/>
                <a:headEnd/>
                <a:tailEnd/>
              </a:ln>
              <a:effectLst/>
            </p:spPr>
            <p:txBody>
              <a:bodyPr rtlCol="0" anchor="ctr"/>
              <a:lstStyle/>
              <a:p>
                <a:pPr algn="ctr" defTabSz="685783"/>
                <a:endParaRPr kumimoji="1" lang="ja-JP" altLang="en-US">
                  <a:solidFill>
                    <a:prstClr val="black"/>
                  </a:solidFill>
                  <a:latin typeface="Neue Haas Grotesk Text Pro" panose="020B0504020202020204" pitchFamily="34" charset="0"/>
                  <a:ea typeface="游ゴシック" panose="020B0400000000000000" pitchFamily="34" charset="-128"/>
                </a:endParaRPr>
              </a:p>
            </p:txBody>
          </p:sp>
          <p:sp>
            <p:nvSpPr>
              <p:cNvPr id="50" name="フリーフォーム: 図形 107">
                <a:extLst>
                  <a:ext uri="{FF2B5EF4-FFF2-40B4-BE49-F238E27FC236}">
                    <a16:creationId xmlns:a16="http://schemas.microsoft.com/office/drawing/2014/main" id="{623A47E6-FEAC-4011-C8CB-072BBBF10902}"/>
                  </a:ext>
                </a:extLst>
              </p:cNvPr>
              <p:cNvSpPr/>
              <p:nvPr/>
            </p:nvSpPr>
            <p:spPr bwMode="auto">
              <a:xfrm>
                <a:off x="10297460" y="880671"/>
                <a:ext cx="957076" cy="121521"/>
              </a:xfrm>
              <a:custGeom>
                <a:avLst/>
                <a:gdLst>
                  <a:gd name="connsiteX0" fmla="*/ 0 w 2165350"/>
                  <a:gd name="connsiteY0" fmla="*/ 723900 h 723900"/>
                  <a:gd name="connsiteX1" fmla="*/ 730250 w 2165350"/>
                  <a:gd name="connsiteY1" fmla="*/ 6350 h 723900"/>
                  <a:gd name="connsiteX2" fmla="*/ 1447800 w 2165350"/>
                  <a:gd name="connsiteY2" fmla="*/ 717550 h 723900"/>
                  <a:gd name="connsiteX3" fmla="*/ 2165350 w 2165350"/>
                  <a:gd name="connsiteY3" fmla="*/ 0 h 723900"/>
                </a:gdLst>
                <a:ahLst/>
                <a:cxnLst>
                  <a:cxn ang="0">
                    <a:pos x="connsiteX0" y="connsiteY0"/>
                  </a:cxn>
                  <a:cxn ang="0">
                    <a:pos x="connsiteX1" y="connsiteY1"/>
                  </a:cxn>
                  <a:cxn ang="0">
                    <a:pos x="connsiteX2" y="connsiteY2"/>
                  </a:cxn>
                  <a:cxn ang="0">
                    <a:pos x="connsiteX3" y="connsiteY3"/>
                  </a:cxn>
                </a:cxnLst>
                <a:rect l="l" t="t" r="r" b="b"/>
                <a:pathLst>
                  <a:path w="2165350" h="723900">
                    <a:moveTo>
                      <a:pt x="0" y="723900"/>
                    </a:moveTo>
                    <a:cubicBezTo>
                      <a:pt x="244475" y="365654"/>
                      <a:pt x="488950" y="7408"/>
                      <a:pt x="730250" y="6350"/>
                    </a:cubicBezTo>
                    <a:cubicBezTo>
                      <a:pt x="971550" y="5292"/>
                      <a:pt x="1208617" y="718608"/>
                      <a:pt x="1447800" y="717550"/>
                    </a:cubicBezTo>
                    <a:cubicBezTo>
                      <a:pt x="1686983" y="716492"/>
                      <a:pt x="1926166" y="358246"/>
                      <a:pt x="2165350" y="0"/>
                    </a:cubicBezTo>
                  </a:path>
                </a:pathLst>
              </a:custGeom>
              <a:noFill/>
              <a:ln w="31750">
                <a:solidFill>
                  <a:schemeClr val="bg1"/>
                </a:solidFill>
                <a:miter lim="800000"/>
                <a:headEnd/>
                <a:tailEnd/>
              </a:ln>
              <a:effectLst/>
            </p:spPr>
            <p:txBody>
              <a:bodyPr rtlCol="0" anchor="ctr"/>
              <a:lstStyle/>
              <a:p>
                <a:pPr algn="ctr" defTabSz="685783"/>
                <a:endParaRPr kumimoji="1" lang="ja-JP" altLang="en-US">
                  <a:solidFill>
                    <a:prstClr val="black"/>
                  </a:solidFill>
                  <a:latin typeface="Neue Haas Grotesk Text Pro" panose="020B0504020202020204" pitchFamily="34" charset="0"/>
                  <a:ea typeface="游ゴシック" panose="020B0400000000000000" pitchFamily="34" charset="-128"/>
                </a:endParaRPr>
              </a:p>
            </p:txBody>
          </p:sp>
          <p:sp>
            <p:nvSpPr>
              <p:cNvPr id="44" name="テキスト ボックス 113">
                <a:extLst>
                  <a:ext uri="{FF2B5EF4-FFF2-40B4-BE49-F238E27FC236}">
                    <a16:creationId xmlns:a16="http://schemas.microsoft.com/office/drawing/2014/main" id="{4EFD1B7A-26E6-DCFB-1967-29C9424AD6EB}"/>
                  </a:ext>
                </a:extLst>
              </p:cNvPr>
              <p:cNvSpPr txBox="1"/>
              <p:nvPr/>
            </p:nvSpPr>
            <p:spPr>
              <a:xfrm>
                <a:off x="10198146" y="237105"/>
                <a:ext cx="1247749" cy="315636"/>
              </a:xfrm>
              <a:prstGeom prst="rect">
                <a:avLst/>
              </a:prstGeom>
              <a:noFill/>
            </p:spPr>
            <p:txBody>
              <a:bodyPr wrap="none" rtlCol="0">
                <a:spAutoFit/>
              </a:bodyPr>
              <a:lstStyle/>
              <a:p>
                <a:pPr algn="ctr" defTabSz="685783">
                  <a:lnSpc>
                    <a:spcPts val="600"/>
                  </a:lnSpc>
                </a:pPr>
                <a:r>
                  <a:rPr lang="en-US" altLang="ja-JP" sz="600" b="1">
                    <a:solidFill>
                      <a:schemeClr val="accent2"/>
                    </a:solidFill>
                    <a:latin typeface="Neue Haas Grotesk Text Pro" panose="020B0504020202020204" pitchFamily="34" charset="77"/>
                    <a:ea typeface="游ゴシック" panose="020B0400000000000000" pitchFamily="34" charset="-128"/>
                  </a:rPr>
                  <a:t>Up to</a:t>
                </a:r>
                <a:r>
                  <a:rPr lang="ja-JP" altLang="en-US" sz="600" b="1">
                    <a:solidFill>
                      <a:schemeClr val="accent2"/>
                    </a:solidFill>
                    <a:latin typeface="Neue Haas Grotesk Text Pro" panose="020B0504020202020204" pitchFamily="34" charset="77"/>
                    <a:ea typeface="游ゴシック" panose="020B0400000000000000" pitchFamily="34" charset="-128"/>
                  </a:rPr>
                  <a:t> </a:t>
                </a:r>
                <a:r>
                  <a:rPr lang="en-US" altLang="ja-JP" sz="600" b="1">
                    <a:solidFill>
                      <a:schemeClr val="accent2"/>
                    </a:solidFill>
                    <a:latin typeface="Neue Haas Grotesk Text Pro" panose="020B0504020202020204" pitchFamily="34" charset="77"/>
                    <a:ea typeface="游ゴシック" panose="020B0400000000000000" pitchFamily="34" charset="-128"/>
                  </a:rPr>
                  <a:t>approx</a:t>
                </a:r>
                <a:r>
                  <a:rPr lang="en-US" altLang="ja-JP" sz="800" b="1">
                    <a:solidFill>
                      <a:schemeClr val="accent2"/>
                    </a:solidFill>
                    <a:latin typeface="Neue Haas Grotesk Text Pro" panose="020B0504020202020204" pitchFamily="34" charset="77"/>
                    <a:ea typeface="游ゴシック" panose="020B0400000000000000" pitchFamily="34" charset="-128"/>
                  </a:rPr>
                  <a:t>. 33%</a:t>
                </a:r>
                <a:r>
                  <a:rPr lang="ja-JP" altLang="en-US" sz="800" b="1">
                    <a:solidFill>
                      <a:schemeClr val="accent2"/>
                    </a:solidFill>
                    <a:latin typeface="Neue Haas Grotesk Text Pro" panose="020B0504020202020204" pitchFamily="34" charset="77"/>
                    <a:ea typeface="游ゴシック" panose="020B0400000000000000" pitchFamily="34" charset="-128"/>
                  </a:rPr>
                  <a:t> </a:t>
                </a:r>
                <a:endParaRPr lang="en-US" altLang="ja-JP" sz="800" b="1">
                  <a:solidFill>
                    <a:schemeClr val="accent2"/>
                  </a:solidFill>
                  <a:latin typeface="Neue Haas Grotesk Text Pro" panose="020B0504020202020204" pitchFamily="34" charset="77"/>
                  <a:ea typeface="游ゴシック" panose="020B0400000000000000" pitchFamily="34" charset="-128"/>
                </a:endParaRPr>
              </a:p>
              <a:p>
                <a:pPr algn="ctr" defTabSz="685783">
                  <a:lnSpc>
                    <a:spcPts val="600"/>
                  </a:lnSpc>
                </a:pPr>
                <a:r>
                  <a:rPr lang="en-US" altLang="ja-JP" sz="600" b="1">
                    <a:solidFill>
                      <a:schemeClr val="accent2"/>
                    </a:solidFill>
                    <a:latin typeface="Neue Haas Grotesk Text Pro" panose="020B0504020202020204" pitchFamily="34" charset="77"/>
                    <a:ea typeface="游ゴシック" panose="020B0400000000000000" pitchFamily="34" charset="-128"/>
                  </a:rPr>
                  <a:t>reduction</a:t>
                </a:r>
                <a:endParaRPr lang="ja-JP" altLang="en-US" sz="600" b="1">
                  <a:solidFill>
                    <a:schemeClr val="accent2"/>
                  </a:solidFill>
                  <a:latin typeface="Neue Haas Grotesk Text Pro" panose="020B0504020202020204" pitchFamily="34" charset="77"/>
                  <a:ea typeface="游ゴシック" panose="020B0400000000000000" pitchFamily="34" charset="-128"/>
                </a:endParaRPr>
              </a:p>
            </p:txBody>
          </p:sp>
          <p:sp>
            <p:nvSpPr>
              <p:cNvPr id="45" name="テキスト ボックス 115">
                <a:extLst>
                  <a:ext uri="{FF2B5EF4-FFF2-40B4-BE49-F238E27FC236}">
                    <a16:creationId xmlns:a16="http://schemas.microsoft.com/office/drawing/2014/main" id="{AF407C08-E4B9-B5D2-0DCD-F4969307FDEC}"/>
                  </a:ext>
                </a:extLst>
              </p:cNvPr>
              <p:cNvSpPr txBox="1"/>
              <p:nvPr/>
            </p:nvSpPr>
            <p:spPr>
              <a:xfrm>
                <a:off x="11193828" y="761414"/>
                <a:ext cx="1221035" cy="315636"/>
              </a:xfrm>
              <a:prstGeom prst="rect">
                <a:avLst/>
              </a:prstGeom>
              <a:noFill/>
            </p:spPr>
            <p:txBody>
              <a:bodyPr wrap="none" rtlCol="0">
                <a:spAutoFit/>
              </a:bodyPr>
              <a:lstStyle/>
              <a:p>
                <a:pPr algn="ctr" defTabSz="685783">
                  <a:lnSpc>
                    <a:spcPts val="600"/>
                  </a:lnSpc>
                </a:pPr>
                <a:r>
                  <a:rPr lang="en-US" altLang="ja-JP" sz="600" b="1">
                    <a:solidFill>
                      <a:schemeClr val="accent2"/>
                    </a:solidFill>
                    <a:latin typeface="Neue Haas Grotesk Text Pro" panose="020B0504020202020204" pitchFamily="34" charset="77"/>
                    <a:ea typeface="游ゴシック" panose="020B0400000000000000" pitchFamily="34" charset="-128"/>
                  </a:rPr>
                  <a:t>Up to</a:t>
                </a:r>
                <a:r>
                  <a:rPr lang="ja-JP" altLang="en-US" sz="600" b="1">
                    <a:solidFill>
                      <a:schemeClr val="accent2"/>
                    </a:solidFill>
                    <a:latin typeface="Neue Haas Grotesk Text Pro" panose="020B0504020202020204" pitchFamily="34" charset="77"/>
                    <a:ea typeface="游ゴシック" panose="020B0400000000000000" pitchFamily="34" charset="-128"/>
                  </a:rPr>
                  <a:t> </a:t>
                </a:r>
                <a:r>
                  <a:rPr lang="en-US" altLang="ja-JP" sz="600" b="1">
                    <a:solidFill>
                      <a:schemeClr val="accent2"/>
                    </a:solidFill>
                    <a:latin typeface="Neue Haas Grotesk Text Pro" panose="020B0504020202020204" pitchFamily="34" charset="77"/>
                    <a:ea typeface="游ゴシック" panose="020B0400000000000000" pitchFamily="34" charset="-128"/>
                  </a:rPr>
                  <a:t>approx. </a:t>
                </a:r>
                <a:r>
                  <a:rPr lang="en-US" altLang="ja-JP" sz="800" b="1">
                    <a:solidFill>
                      <a:schemeClr val="accent2"/>
                    </a:solidFill>
                    <a:latin typeface="Neue Haas Grotesk Text Pro" panose="020B0504020202020204" pitchFamily="34" charset="77"/>
                    <a:ea typeface="游ゴシック" panose="020B0400000000000000" pitchFamily="34" charset="-128"/>
                  </a:rPr>
                  <a:t>42%</a:t>
                </a:r>
                <a:r>
                  <a:rPr lang="ja-JP" altLang="en-US" sz="600" b="1">
                    <a:solidFill>
                      <a:schemeClr val="accent2"/>
                    </a:solidFill>
                    <a:latin typeface="Neue Haas Grotesk Text Pro" panose="020B0504020202020204" pitchFamily="34" charset="77"/>
                    <a:ea typeface="游ゴシック" panose="020B0400000000000000" pitchFamily="34" charset="-128"/>
                  </a:rPr>
                  <a:t> </a:t>
                </a:r>
                <a:endParaRPr lang="en-US" altLang="ja-JP" sz="600" b="1">
                  <a:solidFill>
                    <a:schemeClr val="accent2"/>
                  </a:solidFill>
                  <a:latin typeface="Neue Haas Grotesk Text Pro" panose="020B0504020202020204" pitchFamily="34" charset="77"/>
                  <a:ea typeface="游ゴシック" panose="020B0400000000000000" pitchFamily="34" charset="-128"/>
                </a:endParaRPr>
              </a:p>
              <a:p>
                <a:pPr algn="ctr" defTabSz="685783">
                  <a:lnSpc>
                    <a:spcPts val="600"/>
                  </a:lnSpc>
                </a:pPr>
                <a:r>
                  <a:rPr lang="en-US" altLang="ja-JP" sz="600" b="1">
                    <a:solidFill>
                      <a:schemeClr val="accent2"/>
                    </a:solidFill>
                    <a:latin typeface="Neue Haas Grotesk Text Pro" panose="020B0504020202020204" pitchFamily="34" charset="77"/>
                    <a:ea typeface="游ゴシック" panose="020B0400000000000000" pitchFamily="34" charset="-128"/>
                  </a:rPr>
                  <a:t>reduction</a:t>
                </a:r>
                <a:endParaRPr lang="ja-JP" altLang="en-US" sz="600" b="1">
                  <a:solidFill>
                    <a:schemeClr val="accent2"/>
                  </a:solidFill>
                  <a:latin typeface="Neue Haas Grotesk Text Pro" panose="020B0504020202020204" pitchFamily="34" charset="77"/>
                  <a:ea typeface="游ゴシック" panose="020B0400000000000000" pitchFamily="34" charset="-128"/>
                </a:endParaRPr>
              </a:p>
            </p:txBody>
          </p:sp>
          <p:pic>
            <p:nvPicPr>
              <p:cNvPr id="46" name="Picture 2">
                <a:extLst>
                  <a:ext uri="{FF2B5EF4-FFF2-40B4-BE49-F238E27FC236}">
                    <a16:creationId xmlns:a16="http://schemas.microsoft.com/office/drawing/2014/main" id="{A6FB3F74-4A46-5A21-CB06-A5DBB79BF3A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407862" y="2530950"/>
                <a:ext cx="746946" cy="470106"/>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68">
                <a:extLst>
                  <a:ext uri="{FF2B5EF4-FFF2-40B4-BE49-F238E27FC236}">
                    <a16:creationId xmlns:a16="http://schemas.microsoft.com/office/drawing/2014/main" id="{12372FBB-0729-64C1-EF2E-93FFAFEEF49E}"/>
                  </a:ext>
                </a:extLst>
              </p:cNvPr>
              <p:cNvSpPr/>
              <p:nvPr/>
            </p:nvSpPr>
            <p:spPr bwMode="auto">
              <a:xfrm>
                <a:off x="12391960" y="2000855"/>
                <a:ext cx="806661" cy="463597"/>
              </a:xfrm>
              <a:prstGeom prst="rect">
                <a:avLst/>
              </a:prstGeom>
              <a:solidFill>
                <a:schemeClr val="accent2"/>
              </a:solidFill>
              <a:ln w="9525">
                <a:noFill/>
                <a:miter lim="800000"/>
                <a:headEnd/>
                <a:tailEnd/>
              </a:ln>
              <a:effectLst/>
            </p:spPr>
            <p:txBody>
              <a:bodyPr wrap="none" rtlCol="0" anchor="ctr" anchorCtr="0">
                <a:noAutofit/>
              </a:bodyPr>
              <a:lstStyle/>
              <a:p>
                <a:pPr algn="ctr" defTabSz="685783"/>
                <a:endParaRPr kumimoji="1" lang="ja-JP" altLang="en-US" sz="1600">
                  <a:solidFill>
                    <a:prstClr val="black"/>
                  </a:solidFill>
                  <a:latin typeface="Neue Haas Grotesk Text Pro" panose="020B0504020202020204" pitchFamily="34" charset="0"/>
                  <a:ea typeface="游ゴシック" panose="020B0400000000000000" pitchFamily="34" charset="-128"/>
                </a:endParaRPr>
              </a:p>
            </p:txBody>
          </p:sp>
          <p:sp>
            <p:nvSpPr>
              <p:cNvPr id="48" name="テキスト ボックス 95">
                <a:extLst>
                  <a:ext uri="{FF2B5EF4-FFF2-40B4-BE49-F238E27FC236}">
                    <a16:creationId xmlns:a16="http://schemas.microsoft.com/office/drawing/2014/main" id="{7B24048E-8B68-809E-ED13-C4211DD844BA}"/>
                  </a:ext>
                </a:extLst>
              </p:cNvPr>
              <p:cNvSpPr txBox="1"/>
              <p:nvPr/>
            </p:nvSpPr>
            <p:spPr>
              <a:xfrm>
                <a:off x="12351950" y="1600193"/>
                <a:ext cx="902522" cy="910742"/>
              </a:xfrm>
              <a:prstGeom prst="rect">
                <a:avLst/>
              </a:prstGeom>
              <a:noFill/>
            </p:spPr>
            <p:txBody>
              <a:bodyPr wrap="none" rtlCol="0">
                <a:spAutoFit/>
              </a:bodyPr>
              <a:lstStyle/>
              <a:p>
                <a:pPr algn="ctr" defTabSz="914331">
                  <a:defRPr/>
                </a:pPr>
                <a:r>
                  <a:rPr lang="en-US" altLang="ja-JP" b="1" dirty="0">
                    <a:solidFill>
                      <a:schemeClr val="accent2"/>
                    </a:solidFill>
                    <a:latin typeface="Neue Haas Grotesk Text Pro" panose="020B0504020202020204" pitchFamily="34" charset="0"/>
                    <a:ea typeface="游ゴシック" panose="020B0400000000000000" pitchFamily="34" charset="-128"/>
                  </a:rPr>
                  <a:t>4</a:t>
                </a:r>
              </a:p>
              <a:p>
                <a:pPr algn="ctr" defTabSz="914331">
                  <a:spcBef>
                    <a:spcPts val="450"/>
                  </a:spcBef>
                  <a:defRPr/>
                </a:pPr>
                <a:r>
                  <a:rPr lang="en-US" altLang="ja-JP" sz="900" b="1" dirty="0">
                    <a:solidFill>
                      <a:prstClr val="white"/>
                    </a:solidFill>
                    <a:latin typeface="Neue Haas Grotesk Text Pro" panose="020B0504020202020204" pitchFamily="34" charset="0"/>
                    <a:ea typeface="游ゴシック" panose="020B0400000000000000" pitchFamily="34" charset="-128"/>
                  </a:rPr>
                  <a:t>kg-CO</a:t>
                </a:r>
                <a:r>
                  <a:rPr lang="en-US" altLang="ja-JP" sz="900" b="1" baseline="-25000" dirty="0">
                    <a:solidFill>
                      <a:prstClr val="white"/>
                    </a:solidFill>
                    <a:latin typeface="Neue Haas Grotesk Text Pro" panose="020B0504020202020204" pitchFamily="34" charset="0"/>
                    <a:ea typeface="游ゴシック" panose="020B0400000000000000" pitchFamily="34" charset="-128"/>
                  </a:rPr>
                  <a:t>2</a:t>
                </a:r>
              </a:p>
              <a:p>
                <a:pPr algn="ctr" defTabSz="914331">
                  <a:defRPr/>
                </a:pPr>
                <a:r>
                  <a:rPr lang="en-US" altLang="ja-JP" sz="900" b="1" dirty="0">
                    <a:solidFill>
                      <a:prstClr val="white"/>
                    </a:solidFill>
                    <a:latin typeface="Neue Haas Grotesk Text Pro" panose="020B0504020202020204" pitchFamily="34" charset="0"/>
                    <a:ea typeface="游ゴシック" panose="020B0400000000000000" pitchFamily="34" charset="-128"/>
                  </a:rPr>
                  <a:t>/TB</a:t>
                </a:r>
                <a:r>
                  <a:rPr lang="ja-JP" altLang="en-US" sz="900" b="1">
                    <a:solidFill>
                      <a:prstClr val="white"/>
                    </a:solidFill>
                    <a:latin typeface="Neue Haas Grotesk Text Pro" panose="020B0504020202020204" pitchFamily="34" charset="0"/>
                    <a:ea typeface="游ゴシック" panose="020B0400000000000000" pitchFamily="34" charset="-128"/>
                  </a:rPr>
                  <a:t>･</a:t>
                </a:r>
                <a:r>
                  <a:rPr lang="en-US" altLang="ja-JP" sz="900" b="1" dirty="0">
                    <a:solidFill>
                      <a:prstClr val="white"/>
                    </a:solidFill>
                    <a:latin typeface="Neue Haas Grotesk Text Pro" panose="020B0504020202020204" pitchFamily="34" charset="0"/>
                    <a:ea typeface="游ゴシック" panose="020B0400000000000000" pitchFamily="34" charset="-128"/>
                  </a:rPr>
                  <a:t>year</a:t>
                </a:r>
                <a:endParaRPr lang="en-US" altLang="ja-JP" sz="900" b="1" dirty="0">
                  <a:solidFill>
                    <a:prstClr val="white"/>
                  </a:solidFill>
                  <a:latin typeface="Neue Haas Grotesk Text Pro" panose="020B0504020202020204" pitchFamily="34" charset="0"/>
                  <a:ea typeface="游ゴシック" panose="020B0400000000000000" pitchFamily="34" charset="-128"/>
                  <a:cs typeface="メイリオ" panose="020B0604030504040204" pitchFamily="50" charset="-128"/>
                </a:endParaRPr>
              </a:p>
            </p:txBody>
          </p:sp>
          <p:sp>
            <p:nvSpPr>
              <p:cNvPr id="49" name="テキスト ボックス 82">
                <a:extLst>
                  <a:ext uri="{FF2B5EF4-FFF2-40B4-BE49-F238E27FC236}">
                    <a16:creationId xmlns:a16="http://schemas.microsoft.com/office/drawing/2014/main" id="{D2C452FA-BA98-AFFD-9C66-1CF49ED1E263}"/>
                  </a:ext>
                </a:extLst>
              </p:cNvPr>
              <p:cNvSpPr txBox="1"/>
              <p:nvPr/>
            </p:nvSpPr>
            <p:spPr>
              <a:xfrm>
                <a:off x="12226587" y="3000919"/>
                <a:ext cx="1078706" cy="394546"/>
              </a:xfrm>
              <a:prstGeom prst="rect">
                <a:avLst/>
              </a:prstGeom>
              <a:noFill/>
            </p:spPr>
            <p:txBody>
              <a:bodyPr wrap="square" rtlCol="0">
                <a:spAutoFit/>
              </a:bodyPr>
              <a:lstStyle/>
              <a:p>
                <a:pPr algn="ctr" defTabSz="914331">
                  <a:defRPr/>
                </a:pPr>
                <a:r>
                  <a:rPr lang="en-US" altLang="ja-JP" sz="700" b="1">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VSP 5600H</a:t>
                </a:r>
              </a:p>
              <a:p>
                <a:pPr algn="ctr" defTabSz="914331">
                  <a:defRPr/>
                </a:pPr>
                <a:r>
                  <a:rPr lang="en-US" altLang="ja-JP" sz="7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(year 2021)</a:t>
                </a:r>
                <a:r>
                  <a:rPr lang="ja-JP" altLang="en-US" sz="7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rPr>
                  <a:t> </a:t>
                </a:r>
                <a:endParaRPr lang="en-US" altLang="ja-JP" sz="700">
                  <a:solidFill>
                    <a:prstClr val="black"/>
                  </a:solidFill>
                  <a:latin typeface="Neue Haas Grotesk Text Pro" panose="020B0504020202020204" pitchFamily="34" charset="0"/>
                  <a:ea typeface="游ゴシック" panose="020B0400000000000000" pitchFamily="34" charset="-128"/>
                  <a:cs typeface="メイリオ" panose="020B0604030504040204" pitchFamily="50" charset="-128"/>
                </a:endParaRPr>
              </a:p>
            </p:txBody>
          </p:sp>
        </p:grpSp>
      </p:grpSp>
      <p:sp>
        <p:nvSpPr>
          <p:cNvPr id="8" name="Rectangle 7">
            <a:extLst>
              <a:ext uri="{FF2B5EF4-FFF2-40B4-BE49-F238E27FC236}">
                <a16:creationId xmlns:a16="http://schemas.microsoft.com/office/drawing/2014/main" id="{1D8785A8-808C-1CE5-D284-804B2F42856D}"/>
              </a:ext>
            </a:extLst>
          </p:cNvPr>
          <p:cNvSpPr/>
          <p:nvPr/>
        </p:nvSpPr>
        <p:spPr>
          <a:xfrm rot="10800000">
            <a:off x="-7" y="1751355"/>
            <a:ext cx="9144002" cy="51048"/>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Tree>
    <p:extLst>
      <p:ext uri="{BB962C8B-B14F-4D97-AF65-F5344CB8AC3E}">
        <p14:creationId xmlns:p14="http://schemas.microsoft.com/office/powerpoint/2010/main" val="326478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FFBDC70-EDC2-77A1-4966-97618FC7B458}"/>
              </a:ext>
            </a:extLst>
          </p:cNvPr>
          <p:cNvSpPr/>
          <p:nvPr/>
        </p:nvSpPr>
        <p:spPr>
          <a:xfrm>
            <a:off x="-3" y="0"/>
            <a:ext cx="9144003" cy="154041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正方形/長方形 2">
            <a:extLst>
              <a:ext uri="{FF2B5EF4-FFF2-40B4-BE49-F238E27FC236}">
                <a16:creationId xmlns:a16="http://schemas.microsoft.com/office/drawing/2014/main" id="{BFAF8C51-F4B6-705E-DF27-D718E48FFDB9}"/>
              </a:ext>
            </a:extLst>
          </p:cNvPr>
          <p:cNvSpPr/>
          <p:nvPr/>
        </p:nvSpPr>
        <p:spPr bwMode="auto">
          <a:xfrm>
            <a:off x="389867" y="409425"/>
            <a:ext cx="8421623" cy="1006999"/>
          </a:xfrm>
          <a:prstGeom prst="rect">
            <a:avLst/>
          </a:prstGeom>
          <a:noFill/>
          <a:ln w="9525">
            <a:noFill/>
            <a:miter lim="800000"/>
            <a:headEnd/>
            <a:tailEnd/>
          </a:ln>
          <a:effectLst/>
        </p:spPr>
        <p:txBody>
          <a:bodyPr wrap="none" rtlCol="0" anchor="ctr" anchorCtr="0">
            <a:noAutofit/>
          </a:bodyPr>
          <a:ls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marL="0" indent="0" defTabSz="685783">
              <a:spcBef>
                <a:spcPct val="0"/>
              </a:spcBef>
              <a:defRPr/>
            </a:pPr>
            <a:r>
              <a:rPr lang="en-US" altLang="ja-JP" sz="2400" b="1" dirty="0">
                <a:solidFill>
                  <a:schemeClr val="bg1"/>
                </a:solidFill>
                <a:latin typeface="Neue Haas Grotesk Text Pro" panose="020B0504020202020204" pitchFamily="34" charset="77"/>
                <a:ea typeface="メイリオ"/>
              </a:rPr>
              <a:t>Future Innovation</a:t>
            </a:r>
          </a:p>
          <a:p>
            <a:pPr marL="0" indent="0" defTabSz="685783">
              <a:spcBef>
                <a:spcPct val="0"/>
              </a:spcBef>
              <a:defRPr/>
            </a:pPr>
            <a:r>
              <a:rPr lang="en-US" altLang="ja-JP" sz="2000" i="1" dirty="0">
                <a:solidFill>
                  <a:schemeClr val="bg1"/>
                </a:solidFill>
                <a:latin typeface="Times New Roman" panose="02020603050405020304" pitchFamily="18" charset="0"/>
                <a:ea typeface="メイリオ"/>
                <a:cs typeface="Times New Roman" panose="02020603050405020304" pitchFamily="18" charset="0"/>
              </a:rPr>
              <a:t>Dynamic workload control technology for renewable power consumption</a:t>
            </a:r>
            <a:r>
              <a:rPr lang="en-US" altLang="ja-JP" sz="1600" i="1" dirty="0">
                <a:solidFill>
                  <a:schemeClr val="tx1"/>
                </a:solidFill>
                <a:latin typeface="Times New Roman" panose="02020603050405020304" pitchFamily="18" charset="0"/>
                <a:ea typeface="メイリオ"/>
                <a:cs typeface="Times New Roman" panose="02020603050405020304" pitchFamily="18" charset="0"/>
              </a:rPr>
              <a:t>.</a:t>
            </a:r>
          </a:p>
        </p:txBody>
      </p:sp>
      <p:sp>
        <p:nvSpPr>
          <p:cNvPr id="4" name="平行四辺形 3">
            <a:extLst>
              <a:ext uri="{FF2B5EF4-FFF2-40B4-BE49-F238E27FC236}">
                <a16:creationId xmlns:a16="http://schemas.microsoft.com/office/drawing/2014/main" id="{A867F8AD-FE57-8A3A-F776-7936E32269F4}"/>
              </a:ext>
            </a:extLst>
          </p:cNvPr>
          <p:cNvSpPr/>
          <p:nvPr/>
        </p:nvSpPr>
        <p:spPr bwMode="gray">
          <a:xfrm>
            <a:off x="5441836" y="2238321"/>
            <a:ext cx="3206864" cy="580056"/>
          </a:xfrm>
          <a:prstGeom prst="parallelogram">
            <a:avLst>
              <a:gd name="adj" fmla="val 78924"/>
            </a:avLst>
          </a:prstGeom>
          <a:solidFill>
            <a:schemeClr val="bg2">
              <a:lumMod val="20000"/>
              <a:lumOff val="80000"/>
            </a:schemeClr>
          </a:solidFill>
          <a:ln w="12700">
            <a:solidFill>
              <a:schemeClr val="bg1">
                <a:alpha val="35000"/>
              </a:schemeClr>
            </a:solidFill>
            <a:miter lim="800000"/>
            <a:headEnd/>
            <a:tailEnd/>
          </a:ln>
          <a:effectLst/>
        </p:spPr>
        <p:txBody>
          <a:bodyPr wrap="none" lIns="0" tIns="0" rIns="0" bIns="0" rtlCol="0" anchor="ctr" anchorCtr="0">
            <a:noAutofit/>
          </a:bodyPr>
          <a:lstStyle/>
          <a:p>
            <a:pPr algn="ctr" defTabSz="685783"/>
            <a:endParaRPr lang="ja-JP" altLang="en-US" sz="2000">
              <a:latin typeface="Neue Haas Grotesk Text Pro" panose="020B0504020202020204" pitchFamily="34" charset="77"/>
              <a:ea typeface="メイリオ"/>
            </a:endParaRPr>
          </a:p>
        </p:txBody>
      </p:sp>
      <p:sp>
        <p:nvSpPr>
          <p:cNvPr id="5" name="平行四辺形 28">
            <a:extLst>
              <a:ext uri="{FF2B5EF4-FFF2-40B4-BE49-F238E27FC236}">
                <a16:creationId xmlns:a16="http://schemas.microsoft.com/office/drawing/2014/main" id="{5F0E6A9A-BCF5-2245-E0FD-2B6147554E7B}"/>
              </a:ext>
            </a:extLst>
          </p:cNvPr>
          <p:cNvSpPr/>
          <p:nvPr/>
        </p:nvSpPr>
        <p:spPr bwMode="gray">
          <a:xfrm>
            <a:off x="215901" y="3189870"/>
            <a:ext cx="4150360" cy="1031557"/>
          </a:xfrm>
          <a:prstGeom prst="parallelogram">
            <a:avLst>
              <a:gd name="adj" fmla="val 78185"/>
            </a:avLst>
          </a:prstGeom>
          <a:solidFill>
            <a:schemeClr val="bg2">
              <a:lumMod val="20000"/>
              <a:lumOff val="80000"/>
            </a:schemeClr>
          </a:solidFill>
          <a:ln w="12700">
            <a:solidFill>
              <a:schemeClr val="bg1">
                <a:alpha val="35000"/>
              </a:schemeClr>
            </a:solidFill>
            <a:miter lim="800000"/>
            <a:headEnd/>
            <a:tailEnd/>
          </a:ln>
          <a:effectLst/>
        </p:spPr>
        <p:txBody>
          <a:bodyPr wrap="none" lIns="0" tIns="0" rIns="0" bIns="0" rtlCol="0" anchor="ctr" anchorCtr="0">
            <a:noAutofit/>
          </a:bodyPr>
          <a:lstStyle/>
          <a:p>
            <a:pPr algn="ctr" defTabSz="685783"/>
            <a:endParaRPr lang="ja-JP" altLang="en-US" sz="2000">
              <a:latin typeface="Neue Haas Grotesk Text Pro" panose="020B0504020202020204" pitchFamily="34" charset="77"/>
              <a:ea typeface="メイリオ"/>
            </a:endParaRPr>
          </a:p>
        </p:txBody>
      </p:sp>
      <p:pic>
        <p:nvPicPr>
          <p:cNvPr id="6" name="図 29">
            <a:extLst>
              <a:ext uri="{FF2B5EF4-FFF2-40B4-BE49-F238E27FC236}">
                <a16:creationId xmlns:a16="http://schemas.microsoft.com/office/drawing/2014/main" id="{DDB0F4CD-44B3-1975-CF94-87478C2D14AE}"/>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917602" y="3314076"/>
            <a:ext cx="890778" cy="654830"/>
          </a:xfrm>
          <a:prstGeom prst="rect">
            <a:avLst/>
          </a:prstGeom>
          <a:effectLst>
            <a:outerShdw blurRad="25400" dist="12700" dir="2700000" algn="tl" rotWithShape="0">
              <a:prstClr val="black">
                <a:alpha val="40000"/>
              </a:prstClr>
            </a:outerShdw>
          </a:effectLst>
        </p:spPr>
      </p:pic>
      <p:cxnSp>
        <p:nvCxnSpPr>
          <p:cNvPr id="7" name="直線コネクタ 32">
            <a:extLst>
              <a:ext uri="{FF2B5EF4-FFF2-40B4-BE49-F238E27FC236}">
                <a16:creationId xmlns:a16="http://schemas.microsoft.com/office/drawing/2014/main" id="{B296DEAB-2143-C5C6-A7FB-341007FA6AA7}"/>
              </a:ext>
            </a:extLst>
          </p:cNvPr>
          <p:cNvCxnSpPr>
            <a:cxnSpLocks/>
          </p:cNvCxnSpPr>
          <p:nvPr/>
        </p:nvCxnSpPr>
        <p:spPr bwMode="gray">
          <a:xfrm>
            <a:off x="5053107" y="2647251"/>
            <a:ext cx="806029" cy="0"/>
          </a:xfrm>
          <a:prstGeom prst="line">
            <a:avLst/>
          </a:prstGeom>
          <a:noFill/>
          <a:ln w="34925" cap="rnd" cmpd="sng" algn="ctr">
            <a:solidFill>
              <a:srgbClr val="478C2C"/>
            </a:solidFill>
            <a:prstDash val="solid"/>
            <a:round/>
            <a:headEnd type="none" w="med" len="med"/>
            <a:tailEnd type="triangle" w="med" len="med"/>
          </a:ln>
          <a:effectLst/>
        </p:spPr>
      </p:cxnSp>
      <p:cxnSp>
        <p:nvCxnSpPr>
          <p:cNvPr id="8" name="直線コネクタ 33">
            <a:extLst>
              <a:ext uri="{FF2B5EF4-FFF2-40B4-BE49-F238E27FC236}">
                <a16:creationId xmlns:a16="http://schemas.microsoft.com/office/drawing/2014/main" id="{2C573293-5985-4F23-185F-9EE857908DD9}"/>
              </a:ext>
            </a:extLst>
          </p:cNvPr>
          <p:cNvCxnSpPr>
            <a:cxnSpLocks/>
          </p:cNvCxnSpPr>
          <p:nvPr/>
        </p:nvCxnSpPr>
        <p:spPr bwMode="gray">
          <a:xfrm flipV="1">
            <a:off x="4489703" y="2647251"/>
            <a:ext cx="563404" cy="750790"/>
          </a:xfrm>
          <a:prstGeom prst="line">
            <a:avLst/>
          </a:prstGeom>
          <a:noFill/>
          <a:ln w="34925" cap="rnd" cmpd="sng" algn="ctr">
            <a:solidFill>
              <a:srgbClr val="478C2C"/>
            </a:solidFill>
            <a:prstDash val="solid"/>
            <a:round/>
            <a:headEnd type="none" w="med" len="med"/>
            <a:tailEnd type="none" w="lg" len="lg"/>
          </a:ln>
          <a:effectLst/>
        </p:spPr>
      </p:cxnSp>
      <p:sp>
        <p:nvSpPr>
          <p:cNvPr id="9" name="テキスト プレースホルダ 48">
            <a:extLst>
              <a:ext uri="{FF2B5EF4-FFF2-40B4-BE49-F238E27FC236}">
                <a16:creationId xmlns:a16="http://schemas.microsoft.com/office/drawing/2014/main" id="{CC7C0EAA-5997-0E9E-4259-CBB8BCC81BD8}"/>
              </a:ext>
            </a:extLst>
          </p:cNvPr>
          <p:cNvSpPr txBox="1">
            <a:spLocks/>
          </p:cNvSpPr>
          <p:nvPr/>
        </p:nvSpPr>
        <p:spPr bwMode="gray">
          <a:xfrm>
            <a:off x="388915" y="4123319"/>
            <a:ext cx="3266581" cy="902278"/>
          </a:xfrm>
          <a:prstGeom prst="roundRect">
            <a:avLst/>
          </a:prstGeom>
          <a:noFill/>
          <a:ln w="19050">
            <a:noFill/>
          </a:ln>
        </p:spPr>
        <p:txBody>
          <a:bodyPr wrap="square" lIns="0" tIns="36000" rIns="0" bIns="0" anchor="ctr">
            <a:noAutofit/>
          </a:bodyPr>
          <a:lstStyle>
            <a:lvl1pPr marL="88900" indent="0" fontAlgn="base">
              <a:lnSpc>
                <a:spcPct val="110000"/>
              </a:lnSpc>
              <a:spcBef>
                <a:spcPct val="0"/>
              </a:spcBef>
              <a:spcAft>
                <a:spcPct val="0"/>
              </a:spcAft>
              <a:buNone/>
              <a:defRPr lang="ja-JP" altLang="en-US" sz="2200" b="1" kern="0" dirty="0">
                <a:latin typeface="+mj-ea"/>
                <a:ea typeface="+mj-ea"/>
                <a:cs typeface="+mj-cs"/>
              </a:defRPr>
            </a:lvl1pPr>
            <a:lvl2pPr marL="990575" indent="-380990" fontAlgn="base">
              <a:spcBef>
                <a:spcPct val="20000"/>
              </a:spcBef>
              <a:spcAft>
                <a:spcPct val="0"/>
              </a:spcAft>
              <a:buChar char="–"/>
              <a:defRPr sz="3733"/>
            </a:lvl2pPr>
            <a:lvl3pPr marL="1523962" indent="-304792" fontAlgn="base">
              <a:spcBef>
                <a:spcPct val="20000"/>
              </a:spcBef>
              <a:spcAft>
                <a:spcPct val="0"/>
              </a:spcAft>
              <a:buChar char="•"/>
              <a:defRPr sz="3200"/>
            </a:lvl3pPr>
            <a:lvl4pPr marL="2133547" indent="-304792" fontAlgn="base">
              <a:spcBef>
                <a:spcPct val="20000"/>
              </a:spcBef>
              <a:spcAft>
                <a:spcPct val="0"/>
              </a:spcAft>
              <a:buChar char="–"/>
              <a:defRPr sz="2667"/>
            </a:lvl4pPr>
            <a:lvl5pPr marL="2743131" indent="-304792" fontAlgn="base">
              <a:spcBef>
                <a:spcPct val="20000"/>
              </a:spcBef>
              <a:spcAft>
                <a:spcPct val="0"/>
              </a:spcAft>
              <a:buChar char="»"/>
              <a:defRPr sz="2667"/>
            </a:lvl5pPr>
            <a:lvl6pPr marL="3352716" indent="-304792" fontAlgn="base">
              <a:spcBef>
                <a:spcPct val="20000"/>
              </a:spcBef>
              <a:spcAft>
                <a:spcPct val="0"/>
              </a:spcAft>
              <a:buChar char="»"/>
              <a:defRPr sz="2667"/>
            </a:lvl6pPr>
            <a:lvl7pPr marL="3962301" indent="-304792" fontAlgn="base">
              <a:spcBef>
                <a:spcPct val="20000"/>
              </a:spcBef>
              <a:spcAft>
                <a:spcPct val="0"/>
              </a:spcAft>
              <a:buChar char="»"/>
              <a:defRPr sz="2667"/>
            </a:lvl7pPr>
            <a:lvl8pPr marL="4571886" indent="-304792" fontAlgn="base">
              <a:spcBef>
                <a:spcPct val="20000"/>
              </a:spcBef>
              <a:spcAft>
                <a:spcPct val="0"/>
              </a:spcAft>
              <a:buChar char="»"/>
              <a:defRPr sz="2667"/>
            </a:lvl8pPr>
            <a:lvl9pPr marL="5181470" indent="-304792" fontAlgn="base">
              <a:spcBef>
                <a:spcPct val="20000"/>
              </a:spcBef>
              <a:spcAft>
                <a:spcPct val="0"/>
              </a:spcAft>
              <a:buChar char="»"/>
              <a:defRPr sz="2667"/>
            </a:lvl9pPr>
          </a:lstStyle>
          <a:p>
            <a:pPr marL="0" defTabSz="685783">
              <a:lnSpc>
                <a:spcPct val="100000"/>
              </a:lnSpc>
            </a:pPr>
            <a:r>
              <a:rPr lang="ja-JP" altLang="en-US" sz="1200">
                <a:latin typeface="Neue Haas Grotesk Text Pro" panose="020B0504020202020204" pitchFamily="34" charset="77"/>
                <a:ea typeface="メイリオ"/>
                <a:cs typeface="Times New Roman" panose="02020603050405020304" pitchFamily="18" charset="0"/>
              </a:rPr>
              <a:t>Workload </a:t>
            </a:r>
            <a:r>
              <a:rPr lang="en-US" altLang="ja-JP" sz="1200" dirty="0">
                <a:latin typeface="Neue Haas Grotesk Text Pro" panose="020B0504020202020204" pitchFamily="34" charset="77"/>
                <a:ea typeface="メイリオ"/>
                <a:cs typeface="Times New Roman" panose="02020603050405020304" pitchFamily="18" charset="0"/>
              </a:rPr>
              <a:t>distribution c</a:t>
            </a:r>
            <a:r>
              <a:rPr lang="ja-JP" altLang="en-US" sz="1200">
                <a:latin typeface="Neue Haas Grotesk Text Pro" panose="020B0504020202020204" pitchFamily="34" charset="77"/>
                <a:ea typeface="メイリオ"/>
                <a:cs typeface="Times New Roman" panose="02020603050405020304" pitchFamily="18" charset="0"/>
              </a:rPr>
              <a:t>ontrol </a:t>
            </a:r>
            <a:r>
              <a:rPr lang="en-US" altLang="ja-JP" sz="1200" dirty="0">
                <a:latin typeface="Neue Haas Grotesk Text Pro" panose="020B0504020202020204" pitchFamily="34" charset="77"/>
                <a:ea typeface="メイリオ"/>
                <a:cs typeface="Times New Roman" panose="02020603050405020304" pitchFamily="18" charset="0"/>
              </a:rPr>
              <a:t>in response to fluctuating renewable power generation.</a:t>
            </a:r>
          </a:p>
        </p:txBody>
      </p:sp>
      <p:cxnSp>
        <p:nvCxnSpPr>
          <p:cNvPr id="10" name="直線矢印コネクタ 35">
            <a:extLst>
              <a:ext uri="{FF2B5EF4-FFF2-40B4-BE49-F238E27FC236}">
                <a16:creationId xmlns:a16="http://schemas.microsoft.com/office/drawing/2014/main" id="{440729BC-BCF5-2D6B-649D-1A2CF67A447A}"/>
              </a:ext>
            </a:extLst>
          </p:cNvPr>
          <p:cNvCxnSpPr>
            <a:cxnSpLocks/>
          </p:cNvCxnSpPr>
          <p:nvPr/>
        </p:nvCxnSpPr>
        <p:spPr bwMode="gray">
          <a:xfrm flipH="1">
            <a:off x="8325360" y="2708856"/>
            <a:ext cx="399540" cy="0"/>
          </a:xfrm>
          <a:prstGeom prst="straightConnector1">
            <a:avLst/>
          </a:prstGeom>
          <a:noFill/>
          <a:ln w="22225" cap="flat" cmpd="sng" algn="ctr">
            <a:solidFill>
              <a:schemeClr val="bg1">
                <a:lumMod val="50000"/>
              </a:schemeClr>
            </a:solidFill>
            <a:prstDash val="sysDash"/>
            <a:round/>
            <a:headEnd type="none" w="med" len="med"/>
            <a:tailEnd type="triangle"/>
          </a:ln>
          <a:effectLst/>
        </p:spPr>
      </p:cxnSp>
      <p:cxnSp>
        <p:nvCxnSpPr>
          <p:cNvPr id="11" name="直線矢印コネクタ 36">
            <a:extLst>
              <a:ext uri="{FF2B5EF4-FFF2-40B4-BE49-F238E27FC236}">
                <a16:creationId xmlns:a16="http://schemas.microsoft.com/office/drawing/2014/main" id="{C7DB816F-B626-49DB-91EC-6D7FC3C02821}"/>
              </a:ext>
            </a:extLst>
          </p:cNvPr>
          <p:cNvCxnSpPr>
            <a:cxnSpLocks/>
          </p:cNvCxnSpPr>
          <p:nvPr/>
        </p:nvCxnSpPr>
        <p:spPr bwMode="gray">
          <a:xfrm flipH="1">
            <a:off x="7667823" y="3573776"/>
            <a:ext cx="380803" cy="0"/>
          </a:xfrm>
          <a:prstGeom prst="straightConnector1">
            <a:avLst/>
          </a:prstGeom>
          <a:noFill/>
          <a:ln w="22225" cap="flat" cmpd="sng" algn="ctr">
            <a:solidFill>
              <a:schemeClr val="bg1">
                <a:lumMod val="50000"/>
              </a:schemeClr>
            </a:solidFill>
            <a:prstDash val="sysDash"/>
            <a:round/>
            <a:headEnd type="none" w="med" len="med"/>
            <a:tailEnd type="triangle"/>
          </a:ln>
          <a:effectLst/>
        </p:spPr>
      </p:cxnSp>
      <p:cxnSp>
        <p:nvCxnSpPr>
          <p:cNvPr id="12" name="直線矢印コネクタ 37">
            <a:extLst>
              <a:ext uri="{FF2B5EF4-FFF2-40B4-BE49-F238E27FC236}">
                <a16:creationId xmlns:a16="http://schemas.microsoft.com/office/drawing/2014/main" id="{F7CF9200-99F2-11BF-F463-6F8AF9598460}"/>
              </a:ext>
            </a:extLst>
          </p:cNvPr>
          <p:cNvCxnSpPr>
            <a:cxnSpLocks/>
          </p:cNvCxnSpPr>
          <p:nvPr/>
        </p:nvCxnSpPr>
        <p:spPr bwMode="gray">
          <a:xfrm flipH="1">
            <a:off x="6992897" y="4438798"/>
            <a:ext cx="431841" cy="0"/>
          </a:xfrm>
          <a:prstGeom prst="straightConnector1">
            <a:avLst/>
          </a:prstGeom>
          <a:noFill/>
          <a:ln w="22225" cap="flat" cmpd="sng" algn="ctr">
            <a:solidFill>
              <a:schemeClr val="bg1">
                <a:lumMod val="50000"/>
              </a:schemeClr>
            </a:solidFill>
            <a:prstDash val="sysDash"/>
            <a:round/>
            <a:headEnd type="none" w="med" len="med"/>
            <a:tailEnd type="triangle"/>
          </a:ln>
          <a:effectLst/>
        </p:spPr>
      </p:cxnSp>
      <p:sp>
        <p:nvSpPr>
          <p:cNvPr id="13" name="テキスト プレースホルダ 48">
            <a:extLst>
              <a:ext uri="{FF2B5EF4-FFF2-40B4-BE49-F238E27FC236}">
                <a16:creationId xmlns:a16="http://schemas.microsoft.com/office/drawing/2014/main" id="{69009415-FB39-AADA-2F2E-8B415A00849C}"/>
              </a:ext>
            </a:extLst>
          </p:cNvPr>
          <p:cNvSpPr txBox="1">
            <a:spLocks/>
          </p:cNvSpPr>
          <p:nvPr/>
        </p:nvSpPr>
        <p:spPr bwMode="gray">
          <a:xfrm>
            <a:off x="1889635" y="3968906"/>
            <a:ext cx="1030934" cy="154413"/>
          </a:xfrm>
          <a:prstGeom prst="rect">
            <a:avLst/>
          </a:prstGeom>
          <a:noFill/>
        </p:spPr>
        <p:txBody>
          <a:bodyPr wrap="square" lIns="0" tIns="0" rIns="0" bIns="0" anchor="t">
            <a:noAutofit/>
          </a:bodyPr>
          <a:lstStyle>
            <a:lvl1pPr marL="457189" indent="-457189" algn="l" rtl="0" fontAlgn="base">
              <a:spcBef>
                <a:spcPct val="20000"/>
              </a:spcBef>
              <a:spcAft>
                <a:spcPct val="0"/>
              </a:spcAft>
              <a:buChar char="•"/>
              <a:defRPr kumimoji="1" lang="ja-JP" altLang="en-US" sz="2933" b="1" kern="0" dirty="0">
                <a:solidFill>
                  <a:schemeClr val="accent1"/>
                </a:solidFill>
                <a:latin typeface="+mj-ea"/>
                <a:ea typeface="+mj-ea"/>
                <a:cs typeface="+mj-cs"/>
              </a:defRPr>
            </a:lvl1pPr>
            <a:lvl2pPr marL="990575" indent="-380990" algn="l" rtl="0" fontAlgn="base">
              <a:spcBef>
                <a:spcPct val="20000"/>
              </a:spcBef>
              <a:spcAft>
                <a:spcPct val="0"/>
              </a:spcAft>
              <a:buChar char="–"/>
              <a:defRPr kumimoji="1" sz="3733">
                <a:solidFill>
                  <a:schemeClr val="tx1"/>
                </a:solidFill>
                <a:latin typeface="+mn-lt"/>
                <a:ea typeface="+mn-ea"/>
              </a:defRPr>
            </a:lvl2pPr>
            <a:lvl3pPr marL="1523962" indent="-304792" algn="l" rtl="0" fontAlgn="base">
              <a:spcBef>
                <a:spcPct val="20000"/>
              </a:spcBef>
              <a:spcAft>
                <a:spcPct val="0"/>
              </a:spcAft>
              <a:buChar char="•"/>
              <a:defRPr kumimoji="1" sz="3200">
                <a:solidFill>
                  <a:schemeClr val="tx1"/>
                </a:solidFill>
                <a:latin typeface="+mn-lt"/>
                <a:ea typeface="+mn-ea"/>
              </a:defRPr>
            </a:lvl3pPr>
            <a:lvl4pPr marL="2133547" indent="-304792" algn="l" rtl="0" fontAlgn="base">
              <a:spcBef>
                <a:spcPct val="20000"/>
              </a:spcBef>
              <a:spcAft>
                <a:spcPct val="0"/>
              </a:spcAft>
              <a:buChar char="–"/>
              <a:defRPr kumimoji="1" sz="2667">
                <a:solidFill>
                  <a:schemeClr val="tx1"/>
                </a:solidFill>
                <a:latin typeface="+mn-lt"/>
                <a:ea typeface="+mn-ea"/>
              </a:defRPr>
            </a:lvl4pPr>
            <a:lvl5pPr marL="2743131" indent="-304792" algn="l" rtl="0" fontAlgn="base">
              <a:spcBef>
                <a:spcPct val="20000"/>
              </a:spcBef>
              <a:spcAft>
                <a:spcPct val="0"/>
              </a:spcAft>
              <a:buChar char="»"/>
              <a:defRPr kumimoji="1" sz="2667">
                <a:solidFill>
                  <a:schemeClr val="tx1"/>
                </a:solidFill>
                <a:latin typeface="+mn-lt"/>
                <a:ea typeface="+mn-ea"/>
              </a:defRPr>
            </a:lvl5pPr>
            <a:lvl6pPr marL="3352716" indent="-304792" algn="l" rtl="0" fontAlgn="base">
              <a:spcBef>
                <a:spcPct val="20000"/>
              </a:spcBef>
              <a:spcAft>
                <a:spcPct val="0"/>
              </a:spcAft>
              <a:buChar char="»"/>
              <a:defRPr kumimoji="1" sz="2667">
                <a:solidFill>
                  <a:schemeClr val="tx1"/>
                </a:solidFill>
                <a:latin typeface="+mn-lt"/>
                <a:ea typeface="+mn-ea"/>
              </a:defRPr>
            </a:lvl6pPr>
            <a:lvl7pPr marL="3962301" indent="-304792" algn="l" rtl="0" fontAlgn="base">
              <a:spcBef>
                <a:spcPct val="20000"/>
              </a:spcBef>
              <a:spcAft>
                <a:spcPct val="0"/>
              </a:spcAft>
              <a:buChar char="»"/>
              <a:defRPr kumimoji="1" sz="2667">
                <a:solidFill>
                  <a:schemeClr val="tx1"/>
                </a:solidFill>
                <a:latin typeface="+mn-lt"/>
                <a:ea typeface="+mn-ea"/>
              </a:defRPr>
            </a:lvl7pPr>
            <a:lvl8pPr marL="4571886" indent="-304792" algn="l" rtl="0" fontAlgn="base">
              <a:spcBef>
                <a:spcPct val="20000"/>
              </a:spcBef>
              <a:spcAft>
                <a:spcPct val="0"/>
              </a:spcAft>
              <a:buChar char="»"/>
              <a:defRPr kumimoji="1" sz="2667">
                <a:solidFill>
                  <a:schemeClr val="tx1"/>
                </a:solidFill>
                <a:latin typeface="+mn-lt"/>
                <a:ea typeface="+mn-ea"/>
              </a:defRPr>
            </a:lvl8pPr>
            <a:lvl9pPr marL="5181470" indent="-304792" algn="l" rtl="0" fontAlgn="base">
              <a:spcBef>
                <a:spcPct val="20000"/>
              </a:spcBef>
              <a:spcAft>
                <a:spcPct val="0"/>
              </a:spcAft>
              <a:buChar char="»"/>
              <a:defRPr kumimoji="1" sz="2667">
                <a:solidFill>
                  <a:schemeClr val="tx1"/>
                </a:solidFill>
                <a:latin typeface="+mn-lt"/>
                <a:ea typeface="+mn-ea"/>
              </a:defRPr>
            </a:lvl9pPr>
          </a:lstStyle>
          <a:p>
            <a:pPr marL="0" indent="0" algn="ctr" defTabSz="685783">
              <a:lnSpc>
                <a:spcPct val="110000"/>
              </a:lnSpc>
              <a:spcBef>
                <a:spcPct val="0"/>
              </a:spcBef>
              <a:buNone/>
            </a:pPr>
            <a:r>
              <a:rPr lang="ja-JP" altLang="en-US" sz="1000" b="0">
                <a:solidFill>
                  <a:schemeClr val="tx2"/>
                </a:solidFill>
                <a:latin typeface="Neue Haas Grotesk Text Pro" panose="020B0504020202020204" pitchFamily="34" charset="77"/>
                <a:ea typeface="メイリオ"/>
              </a:rPr>
              <a:t>Data </a:t>
            </a:r>
            <a:r>
              <a:rPr lang="en-US" altLang="ja-JP" sz="1000" b="0" dirty="0">
                <a:solidFill>
                  <a:schemeClr val="tx2"/>
                </a:solidFill>
                <a:latin typeface="Neue Haas Grotesk Text Pro" panose="020B0504020202020204" pitchFamily="34" charset="77"/>
                <a:ea typeface="メイリオ"/>
              </a:rPr>
              <a:t>C</a:t>
            </a:r>
            <a:r>
              <a:rPr lang="ja-JP" altLang="en-US" sz="1000" b="0">
                <a:solidFill>
                  <a:schemeClr val="tx2"/>
                </a:solidFill>
                <a:latin typeface="Neue Haas Grotesk Text Pro" panose="020B0504020202020204" pitchFamily="34" charset="77"/>
                <a:ea typeface="メイリオ"/>
              </a:rPr>
              <a:t>enter</a:t>
            </a:r>
          </a:p>
        </p:txBody>
      </p:sp>
      <p:sp>
        <p:nvSpPr>
          <p:cNvPr id="14" name="四角形: 角を丸くする 39">
            <a:extLst>
              <a:ext uri="{FF2B5EF4-FFF2-40B4-BE49-F238E27FC236}">
                <a16:creationId xmlns:a16="http://schemas.microsoft.com/office/drawing/2014/main" id="{2A7CCAAA-4D74-BBFC-46BE-3647CEFC9E05}"/>
              </a:ext>
            </a:extLst>
          </p:cNvPr>
          <p:cNvSpPr/>
          <p:nvPr/>
        </p:nvSpPr>
        <p:spPr bwMode="gray">
          <a:xfrm>
            <a:off x="2168116" y="3260200"/>
            <a:ext cx="1755000" cy="567278"/>
          </a:xfrm>
          <a:prstGeom prst="roundRect">
            <a:avLst>
              <a:gd name="adj" fmla="val 16892"/>
            </a:avLst>
          </a:prstGeom>
          <a:solidFill>
            <a:schemeClr val="bg1">
              <a:lumMod val="85000"/>
              <a:alpha val="75000"/>
            </a:schemeClr>
          </a:solidFill>
          <a:ln w="19050">
            <a:solidFill>
              <a:schemeClr val="bg1">
                <a:lumMod val="65000"/>
              </a:schemeClr>
            </a:solidFill>
            <a:headEnd/>
            <a:tailEnd/>
          </a:ln>
          <a:effectLst>
            <a:outerShdw blurRad="25400" dist="127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lIns="72000" tIns="36000" rIns="0" bIns="0" rtlCol="0" anchor="ctr" anchorCtr="0">
            <a:noAutofit/>
          </a:bodyPr>
          <a:lstStyle/>
          <a:p>
            <a:pPr defTabSz="685783"/>
            <a:r>
              <a:rPr lang="ja-JP" altLang="en-US" sz="900" kern="0">
                <a:solidFill>
                  <a:schemeClr val="tx1"/>
                </a:solidFill>
                <a:latin typeface="Neue Haas Grotesk Text Pro" panose="020B0504020202020204" pitchFamily="34" charset="77"/>
                <a:ea typeface="メイリオ"/>
              </a:rPr>
              <a:t>Workload</a:t>
            </a:r>
            <a:endParaRPr lang="en-US" altLang="ja-JP" sz="900" kern="0">
              <a:solidFill>
                <a:schemeClr val="tx1"/>
              </a:solidFill>
              <a:latin typeface="Neue Haas Grotesk Text Pro" panose="020B0504020202020204" pitchFamily="34" charset="77"/>
              <a:ea typeface="メイリオ"/>
            </a:endParaRPr>
          </a:p>
          <a:p>
            <a:pPr defTabSz="685783"/>
            <a:r>
              <a:rPr lang="en-US" altLang="ja-JP" sz="900" kern="0">
                <a:solidFill>
                  <a:schemeClr val="tx1"/>
                </a:solidFill>
                <a:latin typeface="Neue Haas Grotesk Text Pro" panose="020B0504020202020204" pitchFamily="34" charset="77"/>
                <a:ea typeface="メイリオ"/>
              </a:rPr>
              <a:t>d</a:t>
            </a:r>
            <a:r>
              <a:rPr lang="ja-JP" altLang="en-US" sz="900" kern="0">
                <a:solidFill>
                  <a:schemeClr val="tx1"/>
                </a:solidFill>
                <a:latin typeface="Neue Haas Grotesk Text Pro" panose="020B0504020202020204" pitchFamily="34" charset="77"/>
                <a:ea typeface="メイリオ"/>
              </a:rPr>
              <a:t>istribut</a:t>
            </a:r>
            <a:r>
              <a:rPr lang="en-US" altLang="ja-JP" sz="900" kern="0">
                <a:solidFill>
                  <a:schemeClr val="tx1"/>
                </a:solidFill>
                <a:latin typeface="Neue Haas Grotesk Text Pro" panose="020B0504020202020204" pitchFamily="34" charset="77"/>
                <a:ea typeface="メイリオ"/>
              </a:rPr>
              <a:t>ion</a:t>
            </a:r>
            <a:r>
              <a:rPr lang="ja-JP" altLang="en-US" sz="900" kern="0">
                <a:solidFill>
                  <a:schemeClr val="tx1"/>
                </a:solidFill>
                <a:latin typeface="Neue Haas Grotesk Text Pro" panose="020B0504020202020204" pitchFamily="34" charset="77"/>
                <a:ea typeface="メイリオ"/>
              </a:rPr>
              <a:t> </a:t>
            </a:r>
            <a:endParaRPr lang="en-US" altLang="ja-JP" sz="900" kern="0">
              <a:solidFill>
                <a:schemeClr val="tx1"/>
              </a:solidFill>
              <a:latin typeface="Neue Haas Grotesk Text Pro" panose="020B0504020202020204" pitchFamily="34" charset="77"/>
              <a:ea typeface="メイリオ"/>
            </a:endParaRPr>
          </a:p>
          <a:p>
            <a:pPr defTabSz="685783"/>
            <a:r>
              <a:rPr lang="en-US" altLang="ja-JP" sz="900" kern="0">
                <a:solidFill>
                  <a:schemeClr val="tx1"/>
                </a:solidFill>
                <a:latin typeface="Neue Haas Grotesk Text Pro" panose="020B0504020202020204" pitchFamily="34" charset="77"/>
                <a:ea typeface="メイリオ"/>
              </a:rPr>
              <a:t>c</a:t>
            </a:r>
            <a:r>
              <a:rPr lang="ja-JP" altLang="en-US" sz="900" kern="0">
                <a:solidFill>
                  <a:schemeClr val="tx1"/>
                </a:solidFill>
                <a:latin typeface="Neue Haas Grotesk Text Pro" panose="020B0504020202020204" pitchFamily="34" charset="77"/>
                <a:ea typeface="メイリオ"/>
              </a:rPr>
              <a:t>ontrol</a:t>
            </a:r>
          </a:p>
        </p:txBody>
      </p:sp>
      <p:pic>
        <p:nvPicPr>
          <p:cNvPr id="15" name="図 40">
            <a:extLst>
              <a:ext uri="{FF2B5EF4-FFF2-40B4-BE49-F238E27FC236}">
                <a16:creationId xmlns:a16="http://schemas.microsoft.com/office/drawing/2014/main" id="{27144FFD-2D2E-2B11-1F21-2A68264425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3177540" y="3311582"/>
            <a:ext cx="661726" cy="457767"/>
          </a:xfrm>
          <a:prstGeom prst="rect">
            <a:avLst/>
          </a:prstGeom>
          <a:ln>
            <a:solidFill>
              <a:schemeClr val="bg1">
                <a:lumMod val="75000"/>
              </a:schemeClr>
            </a:solidFill>
          </a:ln>
        </p:spPr>
      </p:pic>
      <p:sp>
        <p:nvSpPr>
          <p:cNvPr id="16" name="四角形: 角を丸くする 41">
            <a:extLst>
              <a:ext uri="{FF2B5EF4-FFF2-40B4-BE49-F238E27FC236}">
                <a16:creationId xmlns:a16="http://schemas.microsoft.com/office/drawing/2014/main" id="{30A4B755-5C35-FB18-F4C0-A3CF2039CF49}"/>
              </a:ext>
            </a:extLst>
          </p:cNvPr>
          <p:cNvSpPr/>
          <p:nvPr/>
        </p:nvSpPr>
        <p:spPr bwMode="gray">
          <a:xfrm>
            <a:off x="2168116" y="2155298"/>
            <a:ext cx="1755000" cy="984087"/>
          </a:xfrm>
          <a:prstGeom prst="roundRect">
            <a:avLst>
              <a:gd name="adj" fmla="val 10176"/>
            </a:avLst>
          </a:prstGeom>
          <a:solidFill>
            <a:schemeClr val="bg1">
              <a:lumMod val="85000"/>
              <a:alpha val="75000"/>
            </a:schemeClr>
          </a:solidFill>
          <a:ln w="19050">
            <a:solidFill>
              <a:schemeClr val="bg1">
                <a:lumMod val="65000"/>
              </a:schemeClr>
            </a:solidFill>
            <a:headEnd/>
            <a:tailEnd/>
          </a:ln>
          <a:effectLst>
            <a:outerShdw blurRad="25400" dist="127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lIns="72000" tIns="36000" rIns="0" bIns="0" rtlCol="0" anchor="t" anchorCtr="0">
            <a:noAutofit/>
          </a:bodyPr>
          <a:lstStyle/>
          <a:p>
            <a:pPr defTabSz="685783"/>
            <a:endParaRPr lang="ja-JP" altLang="en-US" sz="1100" kern="0">
              <a:solidFill>
                <a:schemeClr val="tx1"/>
              </a:solidFill>
              <a:latin typeface="Neue Haas Grotesk Text Pro" panose="020B0504020202020204" pitchFamily="34" charset="77"/>
              <a:ea typeface="メイリオ"/>
            </a:endParaRPr>
          </a:p>
        </p:txBody>
      </p:sp>
      <p:sp>
        <p:nvSpPr>
          <p:cNvPr id="17" name="テキスト プレースホルダ 48">
            <a:extLst>
              <a:ext uri="{FF2B5EF4-FFF2-40B4-BE49-F238E27FC236}">
                <a16:creationId xmlns:a16="http://schemas.microsoft.com/office/drawing/2014/main" id="{A6ABE935-A01B-A1E8-9774-F4520BCE3C6E}"/>
              </a:ext>
            </a:extLst>
          </p:cNvPr>
          <p:cNvSpPr txBox="1">
            <a:spLocks/>
          </p:cNvSpPr>
          <p:nvPr/>
        </p:nvSpPr>
        <p:spPr bwMode="gray">
          <a:xfrm>
            <a:off x="2305278" y="2753556"/>
            <a:ext cx="879883" cy="340110"/>
          </a:xfrm>
          <a:prstGeom prst="rect">
            <a:avLst/>
          </a:prstGeom>
          <a:noFill/>
        </p:spPr>
        <p:txBody>
          <a:bodyPr wrap="square" lIns="0" tIns="0" rIns="0" bIns="0" anchor="t">
            <a:noAutofit/>
          </a:bodyPr>
          <a:lstStyle>
            <a:lvl1pPr marL="457189" indent="-457189" algn="l" rtl="0" fontAlgn="base">
              <a:spcBef>
                <a:spcPct val="20000"/>
              </a:spcBef>
              <a:spcAft>
                <a:spcPct val="0"/>
              </a:spcAft>
              <a:buChar char="•"/>
              <a:defRPr kumimoji="1" lang="ja-JP" altLang="en-US" sz="2933" b="1" kern="0" dirty="0">
                <a:solidFill>
                  <a:schemeClr val="accent1"/>
                </a:solidFill>
                <a:latin typeface="+mj-ea"/>
                <a:ea typeface="+mj-ea"/>
                <a:cs typeface="+mj-cs"/>
              </a:defRPr>
            </a:lvl1pPr>
            <a:lvl2pPr marL="990575" indent="-380990" algn="l" rtl="0" fontAlgn="base">
              <a:spcBef>
                <a:spcPct val="20000"/>
              </a:spcBef>
              <a:spcAft>
                <a:spcPct val="0"/>
              </a:spcAft>
              <a:buChar char="–"/>
              <a:defRPr kumimoji="1" sz="3733">
                <a:solidFill>
                  <a:schemeClr val="tx1"/>
                </a:solidFill>
                <a:latin typeface="+mn-lt"/>
                <a:ea typeface="+mn-ea"/>
              </a:defRPr>
            </a:lvl2pPr>
            <a:lvl3pPr marL="1523962" indent="-304792" algn="l" rtl="0" fontAlgn="base">
              <a:spcBef>
                <a:spcPct val="20000"/>
              </a:spcBef>
              <a:spcAft>
                <a:spcPct val="0"/>
              </a:spcAft>
              <a:buChar char="•"/>
              <a:defRPr kumimoji="1" sz="3200">
                <a:solidFill>
                  <a:schemeClr val="tx1"/>
                </a:solidFill>
                <a:latin typeface="+mn-lt"/>
                <a:ea typeface="+mn-ea"/>
              </a:defRPr>
            </a:lvl3pPr>
            <a:lvl4pPr marL="2133547" indent="-304792" algn="l" rtl="0" fontAlgn="base">
              <a:spcBef>
                <a:spcPct val="20000"/>
              </a:spcBef>
              <a:spcAft>
                <a:spcPct val="0"/>
              </a:spcAft>
              <a:buChar char="–"/>
              <a:defRPr kumimoji="1" sz="2667">
                <a:solidFill>
                  <a:schemeClr val="tx1"/>
                </a:solidFill>
                <a:latin typeface="+mn-lt"/>
                <a:ea typeface="+mn-ea"/>
              </a:defRPr>
            </a:lvl4pPr>
            <a:lvl5pPr marL="2743131" indent="-304792" algn="l" rtl="0" fontAlgn="base">
              <a:spcBef>
                <a:spcPct val="20000"/>
              </a:spcBef>
              <a:spcAft>
                <a:spcPct val="0"/>
              </a:spcAft>
              <a:buChar char="»"/>
              <a:defRPr kumimoji="1" sz="2667">
                <a:solidFill>
                  <a:schemeClr val="tx1"/>
                </a:solidFill>
                <a:latin typeface="+mn-lt"/>
                <a:ea typeface="+mn-ea"/>
              </a:defRPr>
            </a:lvl5pPr>
            <a:lvl6pPr marL="3352716" indent="-304792" algn="l" rtl="0" fontAlgn="base">
              <a:spcBef>
                <a:spcPct val="20000"/>
              </a:spcBef>
              <a:spcAft>
                <a:spcPct val="0"/>
              </a:spcAft>
              <a:buChar char="»"/>
              <a:defRPr kumimoji="1" sz="2667">
                <a:solidFill>
                  <a:schemeClr val="tx1"/>
                </a:solidFill>
                <a:latin typeface="+mn-lt"/>
                <a:ea typeface="+mn-ea"/>
              </a:defRPr>
            </a:lvl6pPr>
            <a:lvl7pPr marL="3962301" indent="-304792" algn="l" rtl="0" fontAlgn="base">
              <a:spcBef>
                <a:spcPct val="20000"/>
              </a:spcBef>
              <a:spcAft>
                <a:spcPct val="0"/>
              </a:spcAft>
              <a:buChar char="»"/>
              <a:defRPr kumimoji="1" sz="2667">
                <a:solidFill>
                  <a:schemeClr val="tx1"/>
                </a:solidFill>
                <a:latin typeface="+mn-lt"/>
                <a:ea typeface="+mn-ea"/>
              </a:defRPr>
            </a:lvl7pPr>
            <a:lvl8pPr marL="4571886" indent="-304792" algn="l" rtl="0" fontAlgn="base">
              <a:spcBef>
                <a:spcPct val="20000"/>
              </a:spcBef>
              <a:spcAft>
                <a:spcPct val="0"/>
              </a:spcAft>
              <a:buChar char="»"/>
              <a:defRPr kumimoji="1" sz="2667">
                <a:solidFill>
                  <a:schemeClr val="tx1"/>
                </a:solidFill>
                <a:latin typeface="+mn-lt"/>
                <a:ea typeface="+mn-ea"/>
              </a:defRPr>
            </a:lvl8pPr>
            <a:lvl9pPr marL="5181470" indent="-304792" algn="l" rtl="0" fontAlgn="base">
              <a:spcBef>
                <a:spcPct val="20000"/>
              </a:spcBef>
              <a:spcAft>
                <a:spcPct val="0"/>
              </a:spcAft>
              <a:buChar char="»"/>
              <a:defRPr kumimoji="1" sz="2667">
                <a:solidFill>
                  <a:schemeClr val="tx1"/>
                </a:solidFill>
                <a:latin typeface="+mn-lt"/>
                <a:ea typeface="+mn-ea"/>
              </a:defRPr>
            </a:lvl9pPr>
          </a:lstStyle>
          <a:p>
            <a:pPr marL="0" indent="0" defTabSz="685783">
              <a:spcBef>
                <a:spcPct val="0"/>
              </a:spcBef>
              <a:buNone/>
            </a:pPr>
            <a:r>
              <a:rPr lang="ja-JP" altLang="en-US" sz="900" b="0">
                <a:solidFill>
                  <a:schemeClr val="tx1"/>
                </a:solidFill>
                <a:latin typeface="Neue Haas Grotesk Text Pro" panose="020B0504020202020204" pitchFamily="34" charset="77"/>
                <a:ea typeface="メイリオ"/>
              </a:rPr>
              <a:t>Workload</a:t>
            </a:r>
            <a:endParaRPr lang="en-US" altLang="ja-JP" sz="900" b="0">
              <a:solidFill>
                <a:schemeClr val="tx1"/>
              </a:solidFill>
              <a:latin typeface="Neue Haas Grotesk Text Pro" panose="020B0504020202020204" pitchFamily="34" charset="77"/>
              <a:ea typeface="メイリオ"/>
            </a:endParaRPr>
          </a:p>
          <a:p>
            <a:pPr marL="0" indent="0" defTabSz="685783">
              <a:spcBef>
                <a:spcPct val="0"/>
              </a:spcBef>
              <a:buNone/>
            </a:pPr>
            <a:r>
              <a:rPr lang="en-US" altLang="ja-JP" sz="900" b="0">
                <a:solidFill>
                  <a:schemeClr val="tx1"/>
                </a:solidFill>
                <a:latin typeface="Neue Haas Grotesk Text Pro" panose="020B0504020202020204" pitchFamily="34" charset="77"/>
                <a:ea typeface="メイリオ"/>
              </a:rPr>
              <a:t>p</a:t>
            </a:r>
            <a:r>
              <a:rPr lang="ja-JP" altLang="en-US" sz="900" b="0">
                <a:solidFill>
                  <a:schemeClr val="tx1"/>
                </a:solidFill>
                <a:latin typeface="Neue Haas Grotesk Text Pro" panose="020B0504020202020204" pitchFamily="34" charset="77"/>
                <a:ea typeface="メイリオ"/>
              </a:rPr>
              <a:t>rediction</a:t>
            </a:r>
          </a:p>
        </p:txBody>
      </p:sp>
      <p:grpSp>
        <p:nvGrpSpPr>
          <p:cNvPr id="18" name="グループ化 43">
            <a:extLst>
              <a:ext uri="{FF2B5EF4-FFF2-40B4-BE49-F238E27FC236}">
                <a16:creationId xmlns:a16="http://schemas.microsoft.com/office/drawing/2014/main" id="{334E0095-AF1C-9299-D9D3-56BB0131B5D4}"/>
              </a:ext>
            </a:extLst>
          </p:cNvPr>
          <p:cNvGrpSpPr/>
          <p:nvPr/>
        </p:nvGrpSpPr>
        <p:grpSpPr bwMode="gray">
          <a:xfrm>
            <a:off x="3177540" y="2223048"/>
            <a:ext cx="661726" cy="848417"/>
            <a:chOff x="3208020" y="1979261"/>
            <a:chExt cx="661726" cy="848417"/>
          </a:xfrm>
        </p:grpSpPr>
        <p:pic>
          <p:nvPicPr>
            <p:cNvPr id="19" name="図 44">
              <a:extLst>
                <a:ext uri="{FF2B5EF4-FFF2-40B4-BE49-F238E27FC236}">
                  <a16:creationId xmlns:a16="http://schemas.microsoft.com/office/drawing/2014/main" id="{2D1736E3-A6F1-B53C-63C0-32458DC79D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3208020" y="1979261"/>
              <a:ext cx="661726" cy="433247"/>
            </a:xfrm>
            <a:prstGeom prst="rect">
              <a:avLst/>
            </a:prstGeom>
            <a:ln>
              <a:solidFill>
                <a:schemeClr val="bg1">
                  <a:lumMod val="75000"/>
                </a:schemeClr>
              </a:solidFill>
            </a:ln>
          </p:spPr>
        </p:pic>
        <p:pic>
          <p:nvPicPr>
            <p:cNvPr id="20" name="図 45">
              <a:extLst>
                <a:ext uri="{FF2B5EF4-FFF2-40B4-BE49-F238E27FC236}">
                  <a16:creationId xmlns:a16="http://schemas.microsoft.com/office/drawing/2014/main" id="{756D1E64-D761-66F8-906B-FD1258DC2B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3208020" y="2451836"/>
              <a:ext cx="661726" cy="375842"/>
            </a:xfrm>
            <a:prstGeom prst="rect">
              <a:avLst/>
            </a:prstGeom>
            <a:ln>
              <a:solidFill>
                <a:schemeClr val="bg1">
                  <a:lumMod val="75000"/>
                </a:schemeClr>
              </a:solidFill>
            </a:ln>
          </p:spPr>
        </p:pic>
      </p:grpSp>
      <p:sp>
        <p:nvSpPr>
          <p:cNvPr id="21" name="テキスト プレースホルダ 48">
            <a:extLst>
              <a:ext uri="{FF2B5EF4-FFF2-40B4-BE49-F238E27FC236}">
                <a16:creationId xmlns:a16="http://schemas.microsoft.com/office/drawing/2014/main" id="{E9596690-B722-7CE9-CA46-A24058BC88F3}"/>
              </a:ext>
            </a:extLst>
          </p:cNvPr>
          <p:cNvSpPr txBox="1">
            <a:spLocks/>
          </p:cNvSpPr>
          <p:nvPr/>
        </p:nvSpPr>
        <p:spPr bwMode="gray">
          <a:xfrm>
            <a:off x="2307410" y="2251039"/>
            <a:ext cx="841783" cy="235970"/>
          </a:xfrm>
          <a:prstGeom prst="rect">
            <a:avLst/>
          </a:prstGeom>
          <a:noFill/>
        </p:spPr>
        <p:txBody>
          <a:bodyPr wrap="square" lIns="0" tIns="0" rIns="0" bIns="0" anchor="t">
            <a:noAutofit/>
          </a:bodyPr>
          <a:lstStyle>
            <a:lvl1pPr marL="457189" indent="-457189" algn="l" rtl="0" fontAlgn="base">
              <a:spcBef>
                <a:spcPct val="20000"/>
              </a:spcBef>
              <a:spcAft>
                <a:spcPct val="0"/>
              </a:spcAft>
              <a:buChar char="•"/>
              <a:defRPr kumimoji="1" lang="ja-JP" altLang="en-US" sz="2933" b="1" kern="0" dirty="0">
                <a:solidFill>
                  <a:schemeClr val="accent1"/>
                </a:solidFill>
                <a:latin typeface="+mj-ea"/>
                <a:ea typeface="+mj-ea"/>
                <a:cs typeface="+mj-cs"/>
              </a:defRPr>
            </a:lvl1pPr>
            <a:lvl2pPr marL="990575" indent="-380990" algn="l" rtl="0" fontAlgn="base">
              <a:spcBef>
                <a:spcPct val="20000"/>
              </a:spcBef>
              <a:spcAft>
                <a:spcPct val="0"/>
              </a:spcAft>
              <a:buChar char="–"/>
              <a:defRPr kumimoji="1" sz="3733">
                <a:solidFill>
                  <a:schemeClr val="tx1"/>
                </a:solidFill>
                <a:latin typeface="+mn-lt"/>
                <a:ea typeface="+mn-ea"/>
              </a:defRPr>
            </a:lvl2pPr>
            <a:lvl3pPr marL="1523962" indent="-304792" algn="l" rtl="0" fontAlgn="base">
              <a:spcBef>
                <a:spcPct val="20000"/>
              </a:spcBef>
              <a:spcAft>
                <a:spcPct val="0"/>
              </a:spcAft>
              <a:buChar char="•"/>
              <a:defRPr kumimoji="1" sz="3200">
                <a:solidFill>
                  <a:schemeClr val="tx1"/>
                </a:solidFill>
                <a:latin typeface="+mn-lt"/>
                <a:ea typeface="+mn-ea"/>
              </a:defRPr>
            </a:lvl3pPr>
            <a:lvl4pPr marL="2133547" indent="-304792" algn="l" rtl="0" fontAlgn="base">
              <a:spcBef>
                <a:spcPct val="20000"/>
              </a:spcBef>
              <a:spcAft>
                <a:spcPct val="0"/>
              </a:spcAft>
              <a:buChar char="–"/>
              <a:defRPr kumimoji="1" sz="2667">
                <a:solidFill>
                  <a:schemeClr val="tx1"/>
                </a:solidFill>
                <a:latin typeface="+mn-lt"/>
                <a:ea typeface="+mn-ea"/>
              </a:defRPr>
            </a:lvl4pPr>
            <a:lvl5pPr marL="2743131" indent="-304792" algn="l" rtl="0" fontAlgn="base">
              <a:spcBef>
                <a:spcPct val="20000"/>
              </a:spcBef>
              <a:spcAft>
                <a:spcPct val="0"/>
              </a:spcAft>
              <a:buChar char="»"/>
              <a:defRPr kumimoji="1" sz="2667">
                <a:solidFill>
                  <a:schemeClr val="tx1"/>
                </a:solidFill>
                <a:latin typeface="+mn-lt"/>
                <a:ea typeface="+mn-ea"/>
              </a:defRPr>
            </a:lvl5pPr>
            <a:lvl6pPr marL="3352716" indent="-304792" algn="l" rtl="0" fontAlgn="base">
              <a:spcBef>
                <a:spcPct val="20000"/>
              </a:spcBef>
              <a:spcAft>
                <a:spcPct val="0"/>
              </a:spcAft>
              <a:buChar char="»"/>
              <a:defRPr kumimoji="1" sz="2667">
                <a:solidFill>
                  <a:schemeClr val="tx1"/>
                </a:solidFill>
                <a:latin typeface="+mn-lt"/>
                <a:ea typeface="+mn-ea"/>
              </a:defRPr>
            </a:lvl6pPr>
            <a:lvl7pPr marL="3962301" indent="-304792" algn="l" rtl="0" fontAlgn="base">
              <a:spcBef>
                <a:spcPct val="20000"/>
              </a:spcBef>
              <a:spcAft>
                <a:spcPct val="0"/>
              </a:spcAft>
              <a:buChar char="»"/>
              <a:defRPr kumimoji="1" sz="2667">
                <a:solidFill>
                  <a:schemeClr val="tx1"/>
                </a:solidFill>
                <a:latin typeface="+mn-lt"/>
                <a:ea typeface="+mn-ea"/>
              </a:defRPr>
            </a:lvl7pPr>
            <a:lvl8pPr marL="4571886" indent="-304792" algn="l" rtl="0" fontAlgn="base">
              <a:spcBef>
                <a:spcPct val="20000"/>
              </a:spcBef>
              <a:spcAft>
                <a:spcPct val="0"/>
              </a:spcAft>
              <a:buChar char="»"/>
              <a:defRPr kumimoji="1" sz="2667">
                <a:solidFill>
                  <a:schemeClr val="tx1"/>
                </a:solidFill>
                <a:latin typeface="+mn-lt"/>
                <a:ea typeface="+mn-ea"/>
              </a:defRPr>
            </a:lvl8pPr>
            <a:lvl9pPr marL="5181470" indent="-304792" algn="l" rtl="0" fontAlgn="base">
              <a:spcBef>
                <a:spcPct val="20000"/>
              </a:spcBef>
              <a:spcAft>
                <a:spcPct val="0"/>
              </a:spcAft>
              <a:buChar char="»"/>
              <a:defRPr kumimoji="1" sz="2667">
                <a:solidFill>
                  <a:schemeClr val="tx1"/>
                </a:solidFill>
                <a:latin typeface="+mn-lt"/>
                <a:ea typeface="+mn-ea"/>
              </a:defRPr>
            </a:lvl9pPr>
          </a:lstStyle>
          <a:p>
            <a:pPr marL="0" indent="0" defTabSz="685783">
              <a:spcBef>
                <a:spcPct val="0"/>
              </a:spcBef>
              <a:buNone/>
            </a:pPr>
            <a:r>
              <a:rPr lang="ja-JP" altLang="en-US" sz="900" b="0">
                <a:solidFill>
                  <a:schemeClr val="tx1"/>
                </a:solidFill>
                <a:latin typeface="Neue Haas Grotesk Text Pro" panose="020B0504020202020204" pitchFamily="34" charset="77"/>
                <a:ea typeface="メイリオ"/>
              </a:rPr>
              <a:t>Forecast of </a:t>
            </a:r>
            <a:r>
              <a:rPr lang="en-US" altLang="ja-JP" sz="900" b="0">
                <a:solidFill>
                  <a:schemeClr val="tx1"/>
                </a:solidFill>
                <a:latin typeface="Neue Haas Grotesk Text Pro" panose="020B0504020202020204" pitchFamily="34" charset="77"/>
                <a:ea typeface="メイリオ"/>
              </a:rPr>
              <a:t>p</a:t>
            </a:r>
            <a:r>
              <a:rPr lang="ja-JP" altLang="en-US" sz="900" b="0">
                <a:solidFill>
                  <a:schemeClr val="tx1"/>
                </a:solidFill>
                <a:latin typeface="Neue Haas Grotesk Text Pro" panose="020B0504020202020204" pitchFamily="34" charset="77"/>
                <a:ea typeface="メイリオ"/>
              </a:rPr>
              <a:t>ower </a:t>
            </a:r>
            <a:r>
              <a:rPr lang="en-US" altLang="ja-JP" sz="900" b="0">
                <a:solidFill>
                  <a:schemeClr val="tx1"/>
                </a:solidFill>
                <a:latin typeface="Neue Haas Grotesk Text Pro" panose="020B0504020202020204" pitchFamily="34" charset="77"/>
                <a:ea typeface="メイリオ"/>
              </a:rPr>
              <a:t>g</a:t>
            </a:r>
            <a:r>
              <a:rPr lang="ja-JP" altLang="en-US" sz="900" b="0">
                <a:solidFill>
                  <a:schemeClr val="tx1"/>
                </a:solidFill>
                <a:latin typeface="Neue Haas Grotesk Text Pro" panose="020B0504020202020204" pitchFamily="34" charset="77"/>
                <a:ea typeface="メイリオ"/>
              </a:rPr>
              <a:t>eneration</a:t>
            </a:r>
          </a:p>
        </p:txBody>
      </p:sp>
      <p:sp>
        <p:nvSpPr>
          <p:cNvPr id="22" name="二等辺三角形 47">
            <a:extLst>
              <a:ext uri="{FF2B5EF4-FFF2-40B4-BE49-F238E27FC236}">
                <a16:creationId xmlns:a16="http://schemas.microsoft.com/office/drawing/2014/main" id="{8B118589-F6CC-28B7-2106-28FA9CD3D368}"/>
              </a:ext>
            </a:extLst>
          </p:cNvPr>
          <p:cNvSpPr/>
          <p:nvPr/>
        </p:nvSpPr>
        <p:spPr bwMode="gray">
          <a:xfrm flipV="1">
            <a:off x="2836066" y="3130337"/>
            <a:ext cx="419100" cy="182880"/>
          </a:xfrm>
          <a:prstGeom prst="triangle">
            <a:avLst/>
          </a:prstGeom>
          <a:solidFill>
            <a:schemeClr val="bg1">
              <a:lumMod val="50000"/>
            </a:schemeClr>
          </a:solidFill>
          <a:ln w="9525">
            <a:noFill/>
            <a:miter lim="800000"/>
            <a:headEnd/>
            <a:tailEnd/>
          </a:ln>
          <a:effectLst/>
        </p:spPr>
        <p:txBody>
          <a:bodyPr wrap="none" rtlCol="0" anchor="ctr" anchorCtr="0">
            <a:noAutofit/>
          </a:bodyPr>
          <a:lstStyle/>
          <a:p>
            <a:pPr algn="ctr" defTabSz="685783"/>
            <a:endParaRPr lang="ja-JP" altLang="en-US" sz="2000">
              <a:latin typeface="Neue Haas Grotesk Text Pro" panose="020B0504020202020204" pitchFamily="34" charset="77"/>
              <a:ea typeface="メイリオ"/>
            </a:endParaRPr>
          </a:p>
        </p:txBody>
      </p:sp>
      <p:sp>
        <p:nvSpPr>
          <p:cNvPr id="23" name="テキスト プレースホルダ 48">
            <a:extLst>
              <a:ext uri="{FF2B5EF4-FFF2-40B4-BE49-F238E27FC236}">
                <a16:creationId xmlns:a16="http://schemas.microsoft.com/office/drawing/2014/main" id="{088E5DB3-C222-6DD3-9AB3-BEFA215631E3}"/>
              </a:ext>
            </a:extLst>
          </p:cNvPr>
          <p:cNvSpPr txBox="1">
            <a:spLocks/>
          </p:cNvSpPr>
          <p:nvPr/>
        </p:nvSpPr>
        <p:spPr bwMode="gray">
          <a:xfrm>
            <a:off x="5681213" y="1592863"/>
            <a:ext cx="3264014" cy="365125"/>
          </a:xfrm>
          <a:prstGeom prst="roundRect">
            <a:avLst/>
          </a:prstGeom>
          <a:noFill/>
          <a:ln w="19050">
            <a:noFill/>
          </a:ln>
        </p:spPr>
        <p:txBody>
          <a:bodyPr wrap="square" lIns="0" tIns="36000" rIns="0" bIns="0" anchor="ctr">
            <a:noAutofit/>
          </a:bodyPr>
          <a:lstStyle>
            <a:lvl1pPr marL="88900" indent="0" fontAlgn="base">
              <a:lnSpc>
                <a:spcPct val="110000"/>
              </a:lnSpc>
              <a:spcBef>
                <a:spcPct val="0"/>
              </a:spcBef>
              <a:spcAft>
                <a:spcPct val="0"/>
              </a:spcAft>
              <a:buNone/>
              <a:defRPr lang="ja-JP" altLang="en-US" sz="2200" b="1" kern="0" dirty="0">
                <a:latin typeface="+mj-ea"/>
                <a:ea typeface="+mj-ea"/>
                <a:cs typeface="+mj-cs"/>
              </a:defRPr>
            </a:lvl1pPr>
            <a:lvl2pPr marL="990575" indent="-380990" fontAlgn="base">
              <a:spcBef>
                <a:spcPct val="20000"/>
              </a:spcBef>
              <a:spcAft>
                <a:spcPct val="0"/>
              </a:spcAft>
              <a:buChar char="–"/>
              <a:defRPr sz="3733"/>
            </a:lvl2pPr>
            <a:lvl3pPr marL="1523962" indent="-304792" fontAlgn="base">
              <a:spcBef>
                <a:spcPct val="20000"/>
              </a:spcBef>
              <a:spcAft>
                <a:spcPct val="0"/>
              </a:spcAft>
              <a:buChar char="•"/>
              <a:defRPr sz="3200"/>
            </a:lvl3pPr>
            <a:lvl4pPr marL="2133547" indent="-304792" fontAlgn="base">
              <a:spcBef>
                <a:spcPct val="20000"/>
              </a:spcBef>
              <a:spcAft>
                <a:spcPct val="0"/>
              </a:spcAft>
              <a:buChar char="–"/>
              <a:defRPr sz="2667"/>
            </a:lvl4pPr>
            <a:lvl5pPr marL="2743131" indent="-304792" fontAlgn="base">
              <a:spcBef>
                <a:spcPct val="20000"/>
              </a:spcBef>
              <a:spcAft>
                <a:spcPct val="0"/>
              </a:spcAft>
              <a:buChar char="»"/>
              <a:defRPr sz="2667"/>
            </a:lvl5pPr>
            <a:lvl6pPr marL="3352716" indent="-304792" fontAlgn="base">
              <a:spcBef>
                <a:spcPct val="20000"/>
              </a:spcBef>
              <a:spcAft>
                <a:spcPct val="0"/>
              </a:spcAft>
              <a:buChar char="»"/>
              <a:defRPr sz="2667"/>
            </a:lvl6pPr>
            <a:lvl7pPr marL="3962301" indent="-304792" fontAlgn="base">
              <a:spcBef>
                <a:spcPct val="20000"/>
              </a:spcBef>
              <a:spcAft>
                <a:spcPct val="0"/>
              </a:spcAft>
              <a:buChar char="»"/>
              <a:defRPr sz="2667"/>
            </a:lvl7pPr>
            <a:lvl8pPr marL="4571886" indent="-304792" fontAlgn="base">
              <a:spcBef>
                <a:spcPct val="20000"/>
              </a:spcBef>
              <a:spcAft>
                <a:spcPct val="0"/>
              </a:spcAft>
              <a:buChar char="»"/>
              <a:defRPr sz="2667"/>
            </a:lvl8pPr>
            <a:lvl9pPr marL="5181470" indent="-304792" fontAlgn="base">
              <a:spcBef>
                <a:spcPct val="20000"/>
              </a:spcBef>
              <a:spcAft>
                <a:spcPct val="0"/>
              </a:spcAft>
              <a:buChar char="»"/>
              <a:defRPr sz="2667"/>
            </a:lvl9pPr>
          </a:lstStyle>
          <a:p>
            <a:pPr marL="0" algn="ctr" defTabSz="685783">
              <a:lnSpc>
                <a:spcPct val="100000"/>
              </a:lnSpc>
            </a:pPr>
            <a:r>
              <a:rPr lang="ja-JP" altLang="en-US" sz="1200">
                <a:latin typeface="Neue Haas Grotesk Text Pro" panose="020B0504020202020204" pitchFamily="34" charset="77"/>
                <a:ea typeface="メイリオ"/>
              </a:rPr>
              <a:t>Use of renewable energy at each site</a:t>
            </a:r>
            <a:r>
              <a:rPr lang="en-GB" altLang="ja-JP" sz="1200" dirty="0">
                <a:latin typeface="Neue Haas Grotesk Text Pro" panose="020B0504020202020204" pitchFamily="34" charset="77"/>
                <a:ea typeface="メイリオ"/>
              </a:rPr>
              <a:t>.</a:t>
            </a:r>
            <a:endParaRPr lang="ja-JP" altLang="en-US" sz="1200">
              <a:latin typeface="Neue Haas Grotesk Text Pro" panose="020B0504020202020204" pitchFamily="34" charset="77"/>
              <a:ea typeface="メイリオ"/>
            </a:endParaRPr>
          </a:p>
        </p:txBody>
      </p:sp>
      <p:sp>
        <p:nvSpPr>
          <p:cNvPr id="24" name="平行四辺形 49">
            <a:extLst>
              <a:ext uri="{FF2B5EF4-FFF2-40B4-BE49-F238E27FC236}">
                <a16:creationId xmlns:a16="http://schemas.microsoft.com/office/drawing/2014/main" id="{6291ADB8-5DE2-E333-CC6A-E5B76A1A8A98}"/>
              </a:ext>
            </a:extLst>
          </p:cNvPr>
          <p:cNvSpPr/>
          <p:nvPr/>
        </p:nvSpPr>
        <p:spPr bwMode="gray">
          <a:xfrm>
            <a:off x="4780801" y="3087951"/>
            <a:ext cx="3206864" cy="580056"/>
          </a:xfrm>
          <a:prstGeom prst="parallelogram">
            <a:avLst>
              <a:gd name="adj" fmla="val 78924"/>
            </a:avLst>
          </a:prstGeom>
          <a:solidFill>
            <a:schemeClr val="bg2">
              <a:lumMod val="20000"/>
              <a:lumOff val="80000"/>
            </a:schemeClr>
          </a:solidFill>
          <a:ln w="12700">
            <a:solidFill>
              <a:schemeClr val="bg1">
                <a:alpha val="35000"/>
              </a:schemeClr>
            </a:solidFill>
            <a:miter lim="800000"/>
            <a:headEnd/>
            <a:tailEnd/>
          </a:ln>
          <a:effectLst/>
        </p:spPr>
        <p:txBody>
          <a:bodyPr wrap="none" lIns="0" tIns="0" rIns="0" bIns="0" rtlCol="0" anchor="ctr" anchorCtr="0">
            <a:noAutofit/>
          </a:bodyPr>
          <a:lstStyle/>
          <a:p>
            <a:pPr algn="ctr" defTabSz="685783"/>
            <a:endParaRPr lang="ja-JP" altLang="en-US" sz="2000">
              <a:latin typeface="Neue Haas Grotesk Text Pro" panose="020B0504020202020204" pitchFamily="34" charset="77"/>
              <a:ea typeface="メイリオ"/>
            </a:endParaRPr>
          </a:p>
        </p:txBody>
      </p:sp>
      <p:sp>
        <p:nvSpPr>
          <p:cNvPr id="25" name="平行四辺形 50">
            <a:extLst>
              <a:ext uri="{FF2B5EF4-FFF2-40B4-BE49-F238E27FC236}">
                <a16:creationId xmlns:a16="http://schemas.microsoft.com/office/drawing/2014/main" id="{DB2256EF-19A5-A5DF-29E4-10F556D47866}"/>
              </a:ext>
            </a:extLst>
          </p:cNvPr>
          <p:cNvSpPr/>
          <p:nvPr/>
        </p:nvSpPr>
        <p:spPr bwMode="gray">
          <a:xfrm>
            <a:off x="4119766" y="3937581"/>
            <a:ext cx="3206864" cy="580056"/>
          </a:xfrm>
          <a:prstGeom prst="parallelogram">
            <a:avLst>
              <a:gd name="adj" fmla="val 78924"/>
            </a:avLst>
          </a:prstGeom>
          <a:solidFill>
            <a:schemeClr val="bg2">
              <a:lumMod val="20000"/>
              <a:lumOff val="80000"/>
            </a:schemeClr>
          </a:solidFill>
          <a:ln w="12700">
            <a:solidFill>
              <a:schemeClr val="bg1">
                <a:alpha val="35000"/>
              </a:schemeClr>
            </a:solidFill>
            <a:miter lim="800000"/>
            <a:headEnd/>
            <a:tailEnd/>
          </a:ln>
          <a:effectLst/>
        </p:spPr>
        <p:txBody>
          <a:bodyPr wrap="none" lIns="0" tIns="0" rIns="0" bIns="0" rtlCol="0" anchor="ctr" anchorCtr="0">
            <a:noAutofit/>
          </a:bodyPr>
          <a:lstStyle/>
          <a:p>
            <a:pPr algn="ctr" defTabSz="685783"/>
            <a:endParaRPr lang="ja-JP" altLang="en-US" sz="2000">
              <a:latin typeface="Neue Haas Grotesk Text Pro" panose="020B0504020202020204" pitchFamily="34" charset="77"/>
              <a:ea typeface="メイリオ"/>
            </a:endParaRPr>
          </a:p>
        </p:txBody>
      </p:sp>
      <p:grpSp>
        <p:nvGrpSpPr>
          <p:cNvPr id="26" name="グループ化 51">
            <a:extLst>
              <a:ext uri="{FF2B5EF4-FFF2-40B4-BE49-F238E27FC236}">
                <a16:creationId xmlns:a16="http://schemas.microsoft.com/office/drawing/2014/main" id="{8CB1F32B-78F4-1DD7-5F77-99B5052848BF}"/>
              </a:ext>
            </a:extLst>
          </p:cNvPr>
          <p:cNvGrpSpPr/>
          <p:nvPr/>
        </p:nvGrpSpPr>
        <p:grpSpPr bwMode="gray">
          <a:xfrm>
            <a:off x="5731878" y="2179974"/>
            <a:ext cx="2404240" cy="565381"/>
            <a:chOff x="5731877" y="2042868"/>
            <a:chExt cx="2404240" cy="565381"/>
          </a:xfrm>
        </p:grpSpPr>
        <p:sp>
          <p:nvSpPr>
            <p:cNvPr id="27" name="テキスト プレースホルダ 48">
              <a:extLst>
                <a:ext uri="{FF2B5EF4-FFF2-40B4-BE49-F238E27FC236}">
                  <a16:creationId xmlns:a16="http://schemas.microsoft.com/office/drawing/2014/main" id="{F8DE7ADB-CACB-A2C2-88B3-98464ABA3B84}"/>
                </a:ext>
              </a:extLst>
            </p:cNvPr>
            <p:cNvSpPr txBox="1">
              <a:spLocks/>
            </p:cNvSpPr>
            <p:nvPr/>
          </p:nvSpPr>
          <p:spPr bwMode="gray">
            <a:xfrm>
              <a:off x="5731877" y="2446796"/>
              <a:ext cx="1163666" cy="143188"/>
            </a:xfrm>
            <a:prstGeom prst="rect">
              <a:avLst/>
            </a:prstGeom>
            <a:noFill/>
          </p:spPr>
          <p:txBody>
            <a:bodyPr wrap="square" lIns="0" tIns="0" rIns="0" bIns="0" anchor="t">
              <a:noAutofit/>
            </a:bodyPr>
            <a:lstStyle>
              <a:lvl1pPr marL="457189" indent="-457189" algn="l" rtl="0" fontAlgn="base">
                <a:spcBef>
                  <a:spcPct val="20000"/>
                </a:spcBef>
                <a:spcAft>
                  <a:spcPct val="0"/>
                </a:spcAft>
                <a:buChar char="•"/>
                <a:defRPr kumimoji="1" lang="ja-JP" altLang="en-US" sz="2933" b="1" kern="0" dirty="0">
                  <a:solidFill>
                    <a:schemeClr val="accent1"/>
                  </a:solidFill>
                  <a:latin typeface="+mj-ea"/>
                  <a:ea typeface="+mj-ea"/>
                  <a:cs typeface="+mj-cs"/>
                </a:defRPr>
              </a:lvl1pPr>
              <a:lvl2pPr marL="990575" indent="-380990" algn="l" rtl="0" fontAlgn="base">
                <a:spcBef>
                  <a:spcPct val="20000"/>
                </a:spcBef>
                <a:spcAft>
                  <a:spcPct val="0"/>
                </a:spcAft>
                <a:buChar char="–"/>
                <a:defRPr kumimoji="1" sz="3733">
                  <a:solidFill>
                    <a:schemeClr val="tx1"/>
                  </a:solidFill>
                  <a:latin typeface="+mn-lt"/>
                  <a:ea typeface="+mn-ea"/>
                </a:defRPr>
              </a:lvl2pPr>
              <a:lvl3pPr marL="1523962" indent="-304792" algn="l" rtl="0" fontAlgn="base">
                <a:spcBef>
                  <a:spcPct val="20000"/>
                </a:spcBef>
                <a:spcAft>
                  <a:spcPct val="0"/>
                </a:spcAft>
                <a:buChar char="•"/>
                <a:defRPr kumimoji="1" sz="3200">
                  <a:solidFill>
                    <a:schemeClr val="tx1"/>
                  </a:solidFill>
                  <a:latin typeface="+mn-lt"/>
                  <a:ea typeface="+mn-ea"/>
                </a:defRPr>
              </a:lvl3pPr>
              <a:lvl4pPr marL="2133547" indent="-304792" algn="l" rtl="0" fontAlgn="base">
                <a:spcBef>
                  <a:spcPct val="20000"/>
                </a:spcBef>
                <a:spcAft>
                  <a:spcPct val="0"/>
                </a:spcAft>
                <a:buChar char="–"/>
                <a:defRPr kumimoji="1" sz="2667">
                  <a:solidFill>
                    <a:schemeClr val="tx1"/>
                  </a:solidFill>
                  <a:latin typeface="+mn-lt"/>
                  <a:ea typeface="+mn-ea"/>
                </a:defRPr>
              </a:lvl4pPr>
              <a:lvl5pPr marL="2743131" indent="-304792" algn="l" rtl="0" fontAlgn="base">
                <a:spcBef>
                  <a:spcPct val="20000"/>
                </a:spcBef>
                <a:spcAft>
                  <a:spcPct val="0"/>
                </a:spcAft>
                <a:buChar char="»"/>
                <a:defRPr kumimoji="1" sz="2667">
                  <a:solidFill>
                    <a:schemeClr val="tx1"/>
                  </a:solidFill>
                  <a:latin typeface="+mn-lt"/>
                  <a:ea typeface="+mn-ea"/>
                </a:defRPr>
              </a:lvl5pPr>
              <a:lvl6pPr marL="3352716" indent="-304792" algn="l" rtl="0" fontAlgn="base">
                <a:spcBef>
                  <a:spcPct val="20000"/>
                </a:spcBef>
                <a:spcAft>
                  <a:spcPct val="0"/>
                </a:spcAft>
                <a:buChar char="»"/>
                <a:defRPr kumimoji="1" sz="2667">
                  <a:solidFill>
                    <a:schemeClr val="tx1"/>
                  </a:solidFill>
                  <a:latin typeface="+mn-lt"/>
                  <a:ea typeface="+mn-ea"/>
                </a:defRPr>
              </a:lvl6pPr>
              <a:lvl7pPr marL="3962301" indent="-304792" algn="l" rtl="0" fontAlgn="base">
                <a:spcBef>
                  <a:spcPct val="20000"/>
                </a:spcBef>
                <a:spcAft>
                  <a:spcPct val="0"/>
                </a:spcAft>
                <a:buChar char="»"/>
                <a:defRPr kumimoji="1" sz="2667">
                  <a:solidFill>
                    <a:schemeClr val="tx1"/>
                  </a:solidFill>
                  <a:latin typeface="+mn-lt"/>
                  <a:ea typeface="+mn-ea"/>
                </a:defRPr>
              </a:lvl7pPr>
              <a:lvl8pPr marL="4571886" indent="-304792" algn="l" rtl="0" fontAlgn="base">
                <a:spcBef>
                  <a:spcPct val="20000"/>
                </a:spcBef>
                <a:spcAft>
                  <a:spcPct val="0"/>
                </a:spcAft>
                <a:buChar char="»"/>
                <a:defRPr kumimoji="1" sz="2667">
                  <a:solidFill>
                    <a:schemeClr val="tx1"/>
                  </a:solidFill>
                  <a:latin typeface="+mn-lt"/>
                  <a:ea typeface="+mn-ea"/>
                </a:defRPr>
              </a:lvl8pPr>
              <a:lvl9pPr marL="5181470" indent="-304792" algn="l" rtl="0" fontAlgn="base">
                <a:spcBef>
                  <a:spcPct val="20000"/>
                </a:spcBef>
                <a:spcAft>
                  <a:spcPct val="0"/>
                </a:spcAft>
                <a:buChar char="»"/>
                <a:defRPr kumimoji="1" sz="2667">
                  <a:solidFill>
                    <a:schemeClr val="tx1"/>
                  </a:solidFill>
                  <a:latin typeface="+mn-lt"/>
                  <a:ea typeface="+mn-ea"/>
                </a:defRPr>
              </a:lvl9pPr>
            </a:lstStyle>
            <a:p>
              <a:pPr marL="0" indent="0" algn="ctr" defTabSz="685783">
                <a:spcBef>
                  <a:spcPct val="0"/>
                </a:spcBef>
                <a:buNone/>
              </a:pPr>
              <a:r>
                <a:rPr lang="en-US" altLang="ja-JP" sz="900" b="0" dirty="0">
                  <a:solidFill>
                    <a:schemeClr val="tx1"/>
                  </a:solidFill>
                  <a:latin typeface="Neue Haas Grotesk Text Pro" panose="020B0504020202020204" pitchFamily="34" charset="77"/>
                  <a:ea typeface="メイリオ"/>
                </a:rPr>
                <a:t>D</a:t>
              </a:r>
              <a:r>
                <a:rPr lang="ja-JP" altLang="en-US" sz="900" b="0">
                  <a:solidFill>
                    <a:schemeClr val="tx1"/>
                  </a:solidFill>
                  <a:latin typeface="Neue Haas Grotesk Text Pro" panose="020B0504020202020204" pitchFamily="34" charset="77"/>
                  <a:ea typeface="メイリオ"/>
                </a:rPr>
                <a:t>ata Center</a:t>
              </a:r>
            </a:p>
          </p:txBody>
        </p:sp>
        <p:grpSp>
          <p:nvGrpSpPr>
            <p:cNvPr id="29" name="グループ化 54">
              <a:extLst>
                <a:ext uri="{FF2B5EF4-FFF2-40B4-BE49-F238E27FC236}">
                  <a16:creationId xmlns:a16="http://schemas.microsoft.com/office/drawing/2014/main" id="{C9A1730A-8E67-F52F-E188-6E9E8BCA5D16}"/>
                </a:ext>
              </a:extLst>
            </p:cNvPr>
            <p:cNvGrpSpPr/>
            <p:nvPr/>
          </p:nvGrpSpPr>
          <p:grpSpPr bwMode="gray">
            <a:xfrm>
              <a:off x="6829121" y="2042868"/>
              <a:ext cx="1306996" cy="565381"/>
              <a:chOff x="5416205" y="2447805"/>
              <a:chExt cx="2483468" cy="1074300"/>
            </a:xfrm>
          </p:grpSpPr>
          <p:sp>
            <p:nvSpPr>
              <p:cNvPr id="30" name="楕円 55">
                <a:extLst>
                  <a:ext uri="{FF2B5EF4-FFF2-40B4-BE49-F238E27FC236}">
                    <a16:creationId xmlns:a16="http://schemas.microsoft.com/office/drawing/2014/main" id="{5BBB1A7C-1B17-A9BB-2E45-E39C761D2E01}"/>
                  </a:ext>
                </a:extLst>
              </p:cNvPr>
              <p:cNvSpPr/>
              <p:nvPr/>
            </p:nvSpPr>
            <p:spPr bwMode="gray">
              <a:xfrm>
                <a:off x="5416205" y="3261814"/>
                <a:ext cx="2483468" cy="260291"/>
              </a:xfrm>
              <a:prstGeom prst="ellipse">
                <a:avLst/>
              </a:prstGeom>
              <a:solidFill>
                <a:srgbClr val="39984F"/>
              </a:solidFill>
              <a:ln w="9525">
                <a:noFill/>
                <a:miter lim="800000"/>
                <a:headEnd/>
                <a:tailEnd/>
              </a:ln>
              <a:effectLst/>
            </p:spPr>
            <p:txBody>
              <a:bodyPr wrap="none" rtlCol="0" anchor="ctr" anchorCtr="0">
                <a:noAutofit/>
              </a:bodyPr>
              <a:lstStyle/>
              <a:p>
                <a:pPr algn="ctr" defTabSz="685783"/>
                <a:endParaRPr lang="ja-JP" altLang="en-US" sz="2000">
                  <a:latin typeface="Neue Haas Grotesk Text Pro" panose="020B0504020202020204" pitchFamily="34" charset="77"/>
                  <a:ea typeface="メイリオ"/>
                </a:endParaRPr>
              </a:p>
            </p:txBody>
          </p:sp>
          <p:pic>
            <p:nvPicPr>
              <p:cNvPr id="31" name="図 56">
                <a:extLst>
                  <a:ext uri="{FF2B5EF4-FFF2-40B4-BE49-F238E27FC236}">
                    <a16:creationId xmlns:a16="http://schemas.microsoft.com/office/drawing/2014/main" id="{8BA8D3B3-F7A9-893B-62B5-BC603FBB6E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5435651" y="2447805"/>
                <a:ext cx="2268509" cy="993745"/>
              </a:xfrm>
              <a:prstGeom prst="rect">
                <a:avLst/>
              </a:prstGeom>
            </p:spPr>
          </p:pic>
        </p:grpSp>
      </p:grpSp>
      <p:pic>
        <p:nvPicPr>
          <p:cNvPr id="32" name="図 57">
            <a:extLst>
              <a:ext uri="{FF2B5EF4-FFF2-40B4-BE49-F238E27FC236}">
                <a16:creationId xmlns:a16="http://schemas.microsoft.com/office/drawing/2014/main" id="{D9613E72-2E8D-B4EE-C668-D6119E9A716E}"/>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bwMode="gray">
          <a:xfrm>
            <a:off x="7981800" y="2560116"/>
            <a:ext cx="324000" cy="324000"/>
          </a:xfrm>
          <a:prstGeom prst="rect">
            <a:avLst/>
          </a:prstGeom>
          <a:ln w="12700">
            <a:solidFill>
              <a:schemeClr val="tx1">
                <a:lumMod val="50000"/>
                <a:lumOff val="50000"/>
              </a:schemeClr>
            </a:solidFill>
          </a:ln>
        </p:spPr>
      </p:pic>
      <p:pic>
        <p:nvPicPr>
          <p:cNvPr id="33" name="図 58">
            <a:extLst>
              <a:ext uri="{FF2B5EF4-FFF2-40B4-BE49-F238E27FC236}">
                <a16:creationId xmlns:a16="http://schemas.microsoft.com/office/drawing/2014/main" id="{41A645FB-E6F8-D229-B478-0BC63F5FC4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8012926" y="2033454"/>
            <a:ext cx="390878" cy="400553"/>
          </a:xfrm>
          <a:prstGeom prst="rect">
            <a:avLst/>
          </a:prstGeom>
          <a:effectLst>
            <a:glow rad="50800">
              <a:schemeClr val="bg1"/>
            </a:glow>
          </a:effectLst>
        </p:spPr>
      </p:pic>
      <p:grpSp>
        <p:nvGrpSpPr>
          <p:cNvPr id="34" name="グループ化 59">
            <a:extLst>
              <a:ext uri="{FF2B5EF4-FFF2-40B4-BE49-F238E27FC236}">
                <a16:creationId xmlns:a16="http://schemas.microsoft.com/office/drawing/2014/main" id="{AF6ECCBA-B487-3D80-44DD-D42BE4FC2B04}"/>
              </a:ext>
            </a:extLst>
          </p:cNvPr>
          <p:cNvGrpSpPr/>
          <p:nvPr/>
        </p:nvGrpSpPr>
        <p:grpSpPr bwMode="gray">
          <a:xfrm>
            <a:off x="5076127" y="3027068"/>
            <a:ext cx="2364665" cy="575538"/>
            <a:chOff x="5771451" y="2032712"/>
            <a:chExt cx="2364665" cy="575538"/>
          </a:xfrm>
        </p:grpSpPr>
        <p:sp>
          <p:nvSpPr>
            <p:cNvPr id="35" name="テキスト プレースホルダ 48">
              <a:extLst>
                <a:ext uri="{FF2B5EF4-FFF2-40B4-BE49-F238E27FC236}">
                  <a16:creationId xmlns:a16="http://schemas.microsoft.com/office/drawing/2014/main" id="{69E286F0-27CE-D2F4-796D-6866F9C4CBC5}"/>
                </a:ext>
              </a:extLst>
            </p:cNvPr>
            <p:cNvSpPr txBox="1">
              <a:spLocks/>
            </p:cNvSpPr>
            <p:nvPr/>
          </p:nvSpPr>
          <p:spPr bwMode="gray">
            <a:xfrm>
              <a:off x="5771451" y="2453844"/>
              <a:ext cx="1163666" cy="143188"/>
            </a:xfrm>
            <a:prstGeom prst="rect">
              <a:avLst/>
            </a:prstGeom>
            <a:noFill/>
          </p:spPr>
          <p:txBody>
            <a:bodyPr wrap="square" lIns="0" tIns="0" rIns="0" bIns="0" anchor="t">
              <a:noAutofit/>
            </a:bodyPr>
            <a:lstStyle>
              <a:lvl1pPr marL="457189" indent="-457189" algn="l" rtl="0" fontAlgn="base">
                <a:spcBef>
                  <a:spcPct val="20000"/>
                </a:spcBef>
                <a:spcAft>
                  <a:spcPct val="0"/>
                </a:spcAft>
                <a:buChar char="•"/>
                <a:defRPr kumimoji="1" lang="ja-JP" altLang="en-US" sz="2933" b="1" kern="0" dirty="0">
                  <a:solidFill>
                    <a:schemeClr val="accent1"/>
                  </a:solidFill>
                  <a:latin typeface="+mj-ea"/>
                  <a:ea typeface="+mj-ea"/>
                  <a:cs typeface="+mj-cs"/>
                </a:defRPr>
              </a:lvl1pPr>
              <a:lvl2pPr marL="990575" indent="-380990" algn="l" rtl="0" fontAlgn="base">
                <a:spcBef>
                  <a:spcPct val="20000"/>
                </a:spcBef>
                <a:spcAft>
                  <a:spcPct val="0"/>
                </a:spcAft>
                <a:buChar char="–"/>
                <a:defRPr kumimoji="1" sz="3733">
                  <a:solidFill>
                    <a:schemeClr val="tx1"/>
                  </a:solidFill>
                  <a:latin typeface="+mn-lt"/>
                  <a:ea typeface="+mn-ea"/>
                </a:defRPr>
              </a:lvl2pPr>
              <a:lvl3pPr marL="1523962" indent="-304792" algn="l" rtl="0" fontAlgn="base">
                <a:spcBef>
                  <a:spcPct val="20000"/>
                </a:spcBef>
                <a:spcAft>
                  <a:spcPct val="0"/>
                </a:spcAft>
                <a:buChar char="•"/>
                <a:defRPr kumimoji="1" sz="3200">
                  <a:solidFill>
                    <a:schemeClr val="tx1"/>
                  </a:solidFill>
                  <a:latin typeface="+mn-lt"/>
                  <a:ea typeface="+mn-ea"/>
                </a:defRPr>
              </a:lvl3pPr>
              <a:lvl4pPr marL="2133547" indent="-304792" algn="l" rtl="0" fontAlgn="base">
                <a:spcBef>
                  <a:spcPct val="20000"/>
                </a:spcBef>
                <a:spcAft>
                  <a:spcPct val="0"/>
                </a:spcAft>
                <a:buChar char="–"/>
                <a:defRPr kumimoji="1" sz="2667">
                  <a:solidFill>
                    <a:schemeClr val="tx1"/>
                  </a:solidFill>
                  <a:latin typeface="+mn-lt"/>
                  <a:ea typeface="+mn-ea"/>
                </a:defRPr>
              </a:lvl4pPr>
              <a:lvl5pPr marL="2743131" indent="-304792" algn="l" rtl="0" fontAlgn="base">
                <a:spcBef>
                  <a:spcPct val="20000"/>
                </a:spcBef>
                <a:spcAft>
                  <a:spcPct val="0"/>
                </a:spcAft>
                <a:buChar char="»"/>
                <a:defRPr kumimoji="1" sz="2667">
                  <a:solidFill>
                    <a:schemeClr val="tx1"/>
                  </a:solidFill>
                  <a:latin typeface="+mn-lt"/>
                  <a:ea typeface="+mn-ea"/>
                </a:defRPr>
              </a:lvl5pPr>
              <a:lvl6pPr marL="3352716" indent="-304792" algn="l" rtl="0" fontAlgn="base">
                <a:spcBef>
                  <a:spcPct val="20000"/>
                </a:spcBef>
                <a:spcAft>
                  <a:spcPct val="0"/>
                </a:spcAft>
                <a:buChar char="»"/>
                <a:defRPr kumimoji="1" sz="2667">
                  <a:solidFill>
                    <a:schemeClr val="tx1"/>
                  </a:solidFill>
                  <a:latin typeface="+mn-lt"/>
                  <a:ea typeface="+mn-ea"/>
                </a:defRPr>
              </a:lvl6pPr>
              <a:lvl7pPr marL="3962301" indent="-304792" algn="l" rtl="0" fontAlgn="base">
                <a:spcBef>
                  <a:spcPct val="20000"/>
                </a:spcBef>
                <a:spcAft>
                  <a:spcPct val="0"/>
                </a:spcAft>
                <a:buChar char="»"/>
                <a:defRPr kumimoji="1" sz="2667">
                  <a:solidFill>
                    <a:schemeClr val="tx1"/>
                  </a:solidFill>
                  <a:latin typeface="+mn-lt"/>
                  <a:ea typeface="+mn-ea"/>
                </a:defRPr>
              </a:lvl7pPr>
              <a:lvl8pPr marL="4571886" indent="-304792" algn="l" rtl="0" fontAlgn="base">
                <a:spcBef>
                  <a:spcPct val="20000"/>
                </a:spcBef>
                <a:spcAft>
                  <a:spcPct val="0"/>
                </a:spcAft>
                <a:buChar char="»"/>
                <a:defRPr kumimoji="1" sz="2667">
                  <a:solidFill>
                    <a:schemeClr val="tx1"/>
                  </a:solidFill>
                  <a:latin typeface="+mn-lt"/>
                  <a:ea typeface="+mn-ea"/>
                </a:defRPr>
              </a:lvl8pPr>
              <a:lvl9pPr marL="5181470" indent="-304792" algn="l" rtl="0" fontAlgn="base">
                <a:spcBef>
                  <a:spcPct val="20000"/>
                </a:spcBef>
                <a:spcAft>
                  <a:spcPct val="0"/>
                </a:spcAft>
                <a:buChar char="»"/>
                <a:defRPr kumimoji="1" sz="2667">
                  <a:solidFill>
                    <a:schemeClr val="tx1"/>
                  </a:solidFill>
                  <a:latin typeface="+mn-lt"/>
                  <a:ea typeface="+mn-ea"/>
                </a:defRPr>
              </a:lvl9pPr>
            </a:lstStyle>
            <a:p>
              <a:pPr marL="0" indent="0" algn="ctr" defTabSz="685783">
                <a:spcBef>
                  <a:spcPct val="0"/>
                </a:spcBef>
                <a:buNone/>
              </a:pPr>
              <a:r>
                <a:rPr lang="en-US" altLang="ja-JP" sz="900" b="0">
                  <a:solidFill>
                    <a:schemeClr val="tx1"/>
                  </a:solidFill>
                  <a:latin typeface="Neue Haas Grotesk Text Pro" panose="020B0504020202020204" pitchFamily="34" charset="77"/>
                  <a:ea typeface="メイリオ"/>
                </a:rPr>
                <a:t>D</a:t>
              </a:r>
              <a:r>
                <a:rPr lang="ja-JP" altLang="en-US" sz="900" b="0">
                  <a:solidFill>
                    <a:schemeClr val="tx1"/>
                  </a:solidFill>
                  <a:latin typeface="Neue Haas Grotesk Text Pro" panose="020B0504020202020204" pitchFamily="34" charset="77"/>
                  <a:ea typeface="メイリオ"/>
                </a:rPr>
                <a:t>ata Center</a:t>
              </a:r>
            </a:p>
          </p:txBody>
        </p:sp>
        <p:pic>
          <p:nvPicPr>
            <p:cNvPr id="36" name="図 61">
              <a:extLst>
                <a:ext uri="{FF2B5EF4-FFF2-40B4-BE49-F238E27FC236}">
                  <a16:creationId xmlns:a16="http://schemas.microsoft.com/office/drawing/2014/main" id="{9189DB25-4A17-06AA-725E-1E138665FB1D}"/>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6107551" y="2032712"/>
              <a:ext cx="513823" cy="377723"/>
            </a:xfrm>
            <a:prstGeom prst="rect">
              <a:avLst/>
            </a:prstGeom>
            <a:effectLst>
              <a:outerShdw blurRad="25400" dist="12700" dir="2700000" algn="tl" rotWithShape="0">
                <a:prstClr val="black">
                  <a:alpha val="40000"/>
                </a:prstClr>
              </a:outerShdw>
            </a:effectLst>
          </p:spPr>
        </p:pic>
        <p:grpSp>
          <p:nvGrpSpPr>
            <p:cNvPr id="37" name="グループ化 62">
              <a:extLst>
                <a:ext uri="{FF2B5EF4-FFF2-40B4-BE49-F238E27FC236}">
                  <a16:creationId xmlns:a16="http://schemas.microsoft.com/office/drawing/2014/main" id="{FDEC7F90-28E3-D58D-9980-40702EE3EACE}"/>
                </a:ext>
              </a:extLst>
            </p:cNvPr>
            <p:cNvGrpSpPr/>
            <p:nvPr/>
          </p:nvGrpSpPr>
          <p:grpSpPr bwMode="gray">
            <a:xfrm>
              <a:off x="6817920" y="2056675"/>
              <a:ext cx="1318196" cy="551575"/>
              <a:chOff x="5394923" y="2474039"/>
              <a:chExt cx="2504750" cy="1048066"/>
            </a:xfrm>
          </p:grpSpPr>
          <p:sp>
            <p:nvSpPr>
              <p:cNvPr id="38" name="楕円 63">
                <a:extLst>
                  <a:ext uri="{FF2B5EF4-FFF2-40B4-BE49-F238E27FC236}">
                    <a16:creationId xmlns:a16="http://schemas.microsoft.com/office/drawing/2014/main" id="{4172E3DD-0152-C44F-258F-CAF9368AA6BA}"/>
                  </a:ext>
                </a:extLst>
              </p:cNvPr>
              <p:cNvSpPr/>
              <p:nvPr/>
            </p:nvSpPr>
            <p:spPr bwMode="gray">
              <a:xfrm>
                <a:off x="5416205" y="3261814"/>
                <a:ext cx="2483468" cy="260291"/>
              </a:xfrm>
              <a:prstGeom prst="ellipse">
                <a:avLst/>
              </a:prstGeom>
              <a:solidFill>
                <a:srgbClr val="39984F"/>
              </a:solidFill>
              <a:ln w="9525">
                <a:noFill/>
                <a:miter lim="800000"/>
                <a:headEnd/>
                <a:tailEnd/>
              </a:ln>
              <a:effectLst/>
            </p:spPr>
            <p:txBody>
              <a:bodyPr wrap="none" rtlCol="0" anchor="ctr" anchorCtr="0">
                <a:noAutofit/>
              </a:bodyPr>
              <a:lstStyle/>
              <a:p>
                <a:pPr algn="ctr" defTabSz="685783"/>
                <a:endParaRPr lang="ja-JP" altLang="en-US" sz="2000">
                  <a:latin typeface="Neue Haas Grotesk Text Pro" panose="020B0504020202020204" pitchFamily="34" charset="77"/>
                  <a:ea typeface="メイリオ"/>
                </a:endParaRPr>
              </a:p>
            </p:txBody>
          </p:sp>
          <p:pic>
            <p:nvPicPr>
              <p:cNvPr id="39" name="図 64">
                <a:extLst>
                  <a:ext uri="{FF2B5EF4-FFF2-40B4-BE49-F238E27FC236}">
                    <a16:creationId xmlns:a16="http://schemas.microsoft.com/office/drawing/2014/main" id="{5EBD7788-DB43-51C8-DE04-913108C920F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5394923" y="2474039"/>
                <a:ext cx="2237476" cy="980152"/>
              </a:xfrm>
              <a:prstGeom prst="rect">
                <a:avLst/>
              </a:prstGeom>
            </p:spPr>
          </p:pic>
        </p:grpSp>
      </p:grpSp>
      <p:grpSp>
        <p:nvGrpSpPr>
          <p:cNvPr id="40" name="グループ化 65">
            <a:extLst>
              <a:ext uri="{FF2B5EF4-FFF2-40B4-BE49-F238E27FC236}">
                <a16:creationId xmlns:a16="http://schemas.microsoft.com/office/drawing/2014/main" id="{FB7C2456-5750-13B4-F724-3AFACA078501}"/>
              </a:ext>
            </a:extLst>
          </p:cNvPr>
          <p:cNvGrpSpPr/>
          <p:nvPr/>
        </p:nvGrpSpPr>
        <p:grpSpPr bwMode="gray">
          <a:xfrm>
            <a:off x="4377003" y="3936875"/>
            <a:ext cx="2358940" cy="532505"/>
            <a:chOff x="5777177" y="2075744"/>
            <a:chExt cx="2358940" cy="532505"/>
          </a:xfrm>
        </p:grpSpPr>
        <p:sp>
          <p:nvSpPr>
            <p:cNvPr id="41" name="テキスト プレースホルダ 48">
              <a:extLst>
                <a:ext uri="{FF2B5EF4-FFF2-40B4-BE49-F238E27FC236}">
                  <a16:creationId xmlns:a16="http://schemas.microsoft.com/office/drawing/2014/main" id="{861A76DE-EAA0-DC17-07F0-DD3265F91C4A}"/>
                </a:ext>
              </a:extLst>
            </p:cNvPr>
            <p:cNvSpPr txBox="1">
              <a:spLocks/>
            </p:cNvSpPr>
            <p:nvPr/>
          </p:nvSpPr>
          <p:spPr bwMode="gray">
            <a:xfrm>
              <a:off x="5777177" y="2405524"/>
              <a:ext cx="1163666" cy="143188"/>
            </a:xfrm>
            <a:prstGeom prst="rect">
              <a:avLst/>
            </a:prstGeom>
            <a:noFill/>
          </p:spPr>
          <p:txBody>
            <a:bodyPr wrap="square" lIns="0" tIns="0" rIns="0" bIns="0" anchor="t">
              <a:noAutofit/>
            </a:bodyPr>
            <a:lstStyle>
              <a:lvl1pPr marL="457189" indent="-457189" algn="l" rtl="0" fontAlgn="base">
                <a:spcBef>
                  <a:spcPct val="20000"/>
                </a:spcBef>
                <a:spcAft>
                  <a:spcPct val="0"/>
                </a:spcAft>
                <a:buChar char="•"/>
                <a:defRPr kumimoji="1" lang="ja-JP" altLang="en-US" sz="2933" b="1" kern="0" dirty="0">
                  <a:solidFill>
                    <a:schemeClr val="accent1"/>
                  </a:solidFill>
                  <a:latin typeface="+mj-ea"/>
                  <a:ea typeface="+mj-ea"/>
                  <a:cs typeface="+mj-cs"/>
                </a:defRPr>
              </a:lvl1pPr>
              <a:lvl2pPr marL="990575" indent="-380990" algn="l" rtl="0" fontAlgn="base">
                <a:spcBef>
                  <a:spcPct val="20000"/>
                </a:spcBef>
                <a:spcAft>
                  <a:spcPct val="0"/>
                </a:spcAft>
                <a:buChar char="–"/>
                <a:defRPr kumimoji="1" sz="3733">
                  <a:solidFill>
                    <a:schemeClr val="tx1"/>
                  </a:solidFill>
                  <a:latin typeface="+mn-lt"/>
                  <a:ea typeface="+mn-ea"/>
                </a:defRPr>
              </a:lvl2pPr>
              <a:lvl3pPr marL="1523962" indent="-304792" algn="l" rtl="0" fontAlgn="base">
                <a:spcBef>
                  <a:spcPct val="20000"/>
                </a:spcBef>
                <a:spcAft>
                  <a:spcPct val="0"/>
                </a:spcAft>
                <a:buChar char="•"/>
                <a:defRPr kumimoji="1" sz="3200">
                  <a:solidFill>
                    <a:schemeClr val="tx1"/>
                  </a:solidFill>
                  <a:latin typeface="+mn-lt"/>
                  <a:ea typeface="+mn-ea"/>
                </a:defRPr>
              </a:lvl3pPr>
              <a:lvl4pPr marL="2133547" indent="-304792" algn="l" rtl="0" fontAlgn="base">
                <a:spcBef>
                  <a:spcPct val="20000"/>
                </a:spcBef>
                <a:spcAft>
                  <a:spcPct val="0"/>
                </a:spcAft>
                <a:buChar char="–"/>
                <a:defRPr kumimoji="1" sz="2667">
                  <a:solidFill>
                    <a:schemeClr val="tx1"/>
                  </a:solidFill>
                  <a:latin typeface="+mn-lt"/>
                  <a:ea typeface="+mn-ea"/>
                </a:defRPr>
              </a:lvl4pPr>
              <a:lvl5pPr marL="2743131" indent="-304792" algn="l" rtl="0" fontAlgn="base">
                <a:spcBef>
                  <a:spcPct val="20000"/>
                </a:spcBef>
                <a:spcAft>
                  <a:spcPct val="0"/>
                </a:spcAft>
                <a:buChar char="»"/>
                <a:defRPr kumimoji="1" sz="2667">
                  <a:solidFill>
                    <a:schemeClr val="tx1"/>
                  </a:solidFill>
                  <a:latin typeface="+mn-lt"/>
                  <a:ea typeface="+mn-ea"/>
                </a:defRPr>
              </a:lvl5pPr>
              <a:lvl6pPr marL="3352716" indent="-304792" algn="l" rtl="0" fontAlgn="base">
                <a:spcBef>
                  <a:spcPct val="20000"/>
                </a:spcBef>
                <a:spcAft>
                  <a:spcPct val="0"/>
                </a:spcAft>
                <a:buChar char="»"/>
                <a:defRPr kumimoji="1" sz="2667">
                  <a:solidFill>
                    <a:schemeClr val="tx1"/>
                  </a:solidFill>
                  <a:latin typeface="+mn-lt"/>
                  <a:ea typeface="+mn-ea"/>
                </a:defRPr>
              </a:lvl6pPr>
              <a:lvl7pPr marL="3962301" indent="-304792" algn="l" rtl="0" fontAlgn="base">
                <a:spcBef>
                  <a:spcPct val="20000"/>
                </a:spcBef>
                <a:spcAft>
                  <a:spcPct val="0"/>
                </a:spcAft>
                <a:buChar char="»"/>
                <a:defRPr kumimoji="1" sz="2667">
                  <a:solidFill>
                    <a:schemeClr val="tx1"/>
                  </a:solidFill>
                  <a:latin typeface="+mn-lt"/>
                  <a:ea typeface="+mn-ea"/>
                </a:defRPr>
              </a:lvl7pPr>
              <a:lvl8pPr marL="4571886" indent="-304792" algn="l" rtl="0" fontAlgn="base">
                <a:spcBef>
                  <a:spcPct val="20000"/>
                </a:spcBef>
                <a:spcAft>
                  <a:spcPct val="0"/>
                </a:spcAft>
                <a:buChar char="»"/>
                <a:defRPr kumimoji="1" sz="2667">
                  <a:solidFill>
                    <a:schemeClr val="tx1"/>
                  </a:solidFill>
                  <a:latin typeface="+mn-lt"/>
                  <a:ea typeface="+mn-ea"/>
                </a:defRPr>
              </a:lvl8pPr>
              <a:lvl9pPr marL="5181470" indent="-304792" algn="l" rtl="0" fontAlgn="base">
                <a:spcBef>
                  <a:spcPct val="20000"/>
                </a:spcBef>
                <a:spcAft>
                  <a:spcPct val="0"/>
                </a:spcAft>
                <a:buChar char="»"/>
                <a:defRPr kumimoji="1" sz="2667">
                  <a:solidFill>
                    <a:schemeClr val="tx1"/>
                  </a:solidFill>
                  <a:latin typeface="+mn-lt"/>
                  <a:ea typeface="+mn-ea"/>
                </a:defRPr>
              </a:lvl9pPr>
            </a:lstStyle>
            <a:p>
              <a:pPr marL="0" indent="0" algn="ctr" defTabSz="685783">
                <a:spcBef>
                  <a:spcPct val="0"/>
                </a:spcBef>
                <a:buNone/>
              </a:pPr>
              <a:r>
                <a:rPr lang="en-US" altLang="ja-JP" sz="900" b="0">
                  <a:solidFill>
                    <a:schemeClr val="tx1"/>
                  </a:solidFill>
                  <a:latin typeface="Neue Haas Grotesk Text Pro" panose="020B0504020202020204" pitchFamily="34" charset="77"/>
                  <a:ea typeface="メイリオ"/>
                </a:rPr>
                <a:t>D</a:t>
              </a:r>
              <a:r>
                <a:rPr lang="ja-JP" altLang="en-US" sz="900" b="0">
                  <a:solidFill>
                    <a:schemeClr val="tx1"/>
                  </a:solidFill>
                  <a:latin typeface="Neue Haas Grotesk Text Pro" panose="020B0504020202020204" pitchFamily="34" charset="77"/>
                  <a:ea typeface="メイリオ"/>
                </a:rPr>
                <a:t>ata Center</a:t>
              </a:r>
            </a:p>
          </p:txBody>
        </p:sp>
        <p:grpSp>
          <p:nvGrpSpPr>
            <p:cNvPr id="43" name="グループ化 68">
              <a:extLst>
                <a:ext uri="{FF2B5EF4-FFF2-40B4-BE49-F238E27FC236}">
                  <a16:creationId xmlns:a16="http://schemas.microsoft.com/office/drawing/2014/main" id="{D98BBFD1-C2B5-0B95-C991-1331E7CDCA7D}"/>
                </a:ext>
              </a:extLst>
            </p:cNvPr>
            <p:cNvGrpSpPr/>
            <p:nvPr/>
          </p:nvGrpSpPr>
          <p:grpSpPr bwMode="gray">
            <a:xfrm>
              <a:off x="6829121" y="2075744"/>
              <a:ext cx="1306996" cy="532505"/>
              <a:chOff x="5416205" y="2510274"/>
              <a:chExt cx="2483468" cy="1011831"/>
            </a:xfrm>
          </p:grpSpPr>
          <p:sp>
            <p:nvSpPr>
              <p:cNvPr id="44" name="楕円 69">
                <a:extLst>
                  <a:ext uri="{FF2B5EF4-FFF2-40B4-BE49-F238E27FC236}">
                    <a16:creationId xmlns:a16="http://schemas.microsoft.com/office/drawing/2014/main" id="{76D816DE-AFBE-42E0-6F2B-2D810815FDF9}"/>
                  </a:ext>
                </a:extLst>
              </p:cNvPr>
              <p:cNvSpPr/>
              <p:nvPr/>
            </p:nvSpPr>
            <p:spPr bwMode="gray">
              <a:xfrm>
                <a:off x="5416205" y="3261814"/>
                <a:ext cx="2483468" cy="260291"/>
              </a:xfrm>
              <a:prstGeom prst="ellipse">
                <a:avLst/>
              </a:prstGeom>
              <a:solidFill>
                <a:srgbClr val="39984F"/>
              </a:solidFill>
              <a:ln w="9525">
                <a:noFill/>
                <a:miter lim="800000"/>
                <a:headEnd/>
                <a:tailEnd/>
              </a:ln>
              <a:effectLst/>
            </p:spPr>
            <p:txBody>
              <a:bodyPr wrap="none" rtlCol="0" anchor="ctr" anchorCtr="0">
                <a:noAutofit/>
              </a:bodyPr>
              <a:lstStyle/>
              <a:p>
                <a:pPr algn="ctr" defTabSz="685783"/>
                <a:endParaRPr lang="ja-JP" altLang="en-US" sz="2000">
                  <a:latin typeface="Neue Haas Grotesk Text Pro" panose="020B0504020202020204" pitchFamily="34" charset="77"/>
                  <a:ea typeface="メイリオ"/>
                </a:endParaRPr>
              </a:p>
            </p:txBody>
          </p:sp>
          <p:pic>
            <p:nvPicPr>
              <p:cNvPr id="45" name="図 70">
                <a:extLst>
                  <a:ext uri="{FF2B5EF4-FFF2-40B4-BE49-F238E27FC236}">
                    <a16:creationId xmlns:a16="http://schemas.microsoft.com/office/drawing/2014/main" id="{512660FB-2D46-4E1A-E007-D9C81EC4DF2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gray">
              <a:xfrm>
                <a:off x="5558915" y="2510274"/>
                <a:ext cx="2086332" cy="913942"/>
              </a:xfrm>
              <a:prstGeom prst="rect">
                <a:avLst/>
              </a:prstGeom>
            </p:spPr>
          </p:pic>
        </p:grpSp>
      </p:grpSp>
      <p:pic>
        <p:nvPicPr>
          <p:cNvPr id="46" name="図 71">
            <a:extLst>
              <a:ext uri="{FF2B5EF4-FFF2-40B4-BE49-F238E27FC236}">
                <a16:creationId xmlns:a16="http://schemas.microsoft.com/office/drawing/2014/main" id="{4883CA92-20D9-A86C-E976-4290D68AAA5B}"/>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bwMode="gray">
          <a:xfrm>
            <a:off x="7313220" y="3432756"/>
            <a:ext cx="324000" cy="324000"/>
          </a:xfrm>
          <a:prstGeom prst="rect">
            <a:avLst/>
          </a:prstGeom>
          <a:ln w="12700">
            <a:solidFill>
              <a:schemeClr val="tx1">
                <a:lumMod val="50000"/>
                <a:lumOff val="50000"/>
              </a:schemeClr>
            </a:solidFill>
          </a:ln>
        </p:spPr>
      </p:pic>
      <p:pic>
        <p:nvPicPr>
          <p:cNvPr id="47" name="図 72">
            <a:extLst>
              <a:ext uri="{FF2B5EF4-FFF2-40B4-BE49-F238E27FC236}">
                <a16:creationId xmlns:a16="http://schemas.microsoft.com/office/drawing/2014/main" id="{DDDFE042-D5C5-ECF6-7BC0-74A5618C2991}"/>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bwMode="gray">
          <a:xfrm>
            <a:off x="6644640" y="4259376"/>
            <a:ext cx="324000" cy="324000"/>
          </a:xfrm>
          <a:prstGeom prst="rect">
            <a:avLst/>
          </a:prstGeom>
          <a:ln w="12700">
            <a:solidFill>
              <a:schemeClr val="tx1">
                <a:lumMod val="50000"/>
                <a:lumOff val="50000"/>
              </a:schemeClr>
            </a:solidFill>
          </a:ln>
        </p:spPr>
      </p:pic>
      <p:cxnSp>
        <p:nvCxnSpPr>
          <p:cNvPr id="48" name="直線コネクタ 74">
            <a:extLst>
              <a:ext uri="{FF2B5EF4-FFF2-40B4-BE49-F238E27FC236}">
                <a16:creationId xmlns:a16="http://schemas.microsoft.com/office/drawing/2014/main" id="{B801FDE5-4937-F026-FFD3-5D1D9816F7F6}"/>
              </a:ext>
            </a:extLst>
          </p:cNvPr>
          <p:cNvCxnSpPr>
            <a:cxnSpLocks/>
          </p:cNvCxnSpPr>
          <p:nvPr/>
        </p:nvCxnSpPr>
        <p:spPr bwMode="gray">
          <a:xfrm>
            <a:off x="3933641" y="3411396"/>
            <a:ext cx="547872" cy="0"/>
          </a:xfrm>
          <a:prstGeom prst="line">
            <a:avLst/>
          </a:prstGeom>
          <a:noFill/>
          <a:ln w="34925" cap="rnd" cmpd="sng" algn="ctr">
            <a:solidFill>
              <a:srgbClr val="478C2C"/>
            </a:solidFill>
            <a:prstDash val="solid"/>
            <a:round/>
            <a:headEnd type="none" w="med" len="med"/>
            <a:tailEnd type="none" w="lg" len="lg"/>
          </a:ln>
          <a:effectLst/>
        </p:spPr>
      </p:cxnSp>
      <p:cxnSp>
        <p:nvCxnSpPr>
          <p:cNvPr id="49" name="直線コネクタ 75">
            <a:extLst>
              <a:ext uri="{FF2B5EF4-FFF2-40B4-BE49-F238E27FC236}">
                <a16:creationId xmlns:a16="http://schemas.microsoft.com/office/drawing/2014/main" id="{19DEB9FC-4E7E-BEF8-DEC7-A61A80A0F4B2}"/>
              </a:ext>
            </a:extLst>
          </p:cNvPr>
          <p:cNvCxnSpPr>
            <a:cxnSpLocks/>
          </p:cNvCxnSpPr>
          <p:nvPr/>
        </p:nvCxnSpPr>
        <p:spPr bwMode="gray">
          <a:xfrm>
            <a:off x="3933641" y="3505738"/>
            <a:ext cx="1282107" cy="0"/>
          </a:xfrm>
          <a:prstGeom prst="line">
            <a:avLst/>
          </a:prstGeom>
          <a:noFill/>
          <a:ln w="34925" cap="flat" cmpd="sng" algn="ctr">
            <a:solidFill>
              <a:srgbClr val="478C2C"/>
            </a:solidFill>
            <a:prstDash val="solid"/>
            <a:round/>
            <a:headEnd type="none" w="med" len="med"/>
            <a:tailEnd type="triangle" w="med" len="med"/>
          </a:ln>
          <a:effectLst/>
        </p:spPr>
      </p:cxnSp>
      <p:cxnSp>
        <p:nvCxnSpPr>
          <p:cNvPr id="50" name="直線コネクタ 76">
            <a:extLst>
              <a:ext uri="{FF2B5EF4-FFF2-40B4-BE49-F238E27FC236}">
                <a16:creationId xmlns:a16="http://schemas.microsoft.com/office/drawing/2014/main" id="{6DFC4F15-D77B-8CC4-65A0-E9788850B9B9}"/>
              </a:ext>
            </a:extLst>
          </p:cNvPr>
          <p:cNvCxnSpPr>
            <a:cxnSpLocks/>
          </p:cNvCxnSpPr>
          <p:nvPr/>
        </p:nvCxnSpPr>
        <p:spPr bwMode="gray">
          <a:xfrm>
            <a:off x="3933642" y="3606544"/>
            <a:ext cx="419284" cy="0"/>
          </a:xfrm>
          <a:prstGeom prst="line">
            <a:avLst/>
          </a:prstGeom>
          <a:noFill/>
          <a:ln w="34925" cap="flat" cmpd="sng" algn="ctr">
            <a:solidFill>
              <a:srgbClr val="478C2C"/>
            </a:solidFill>
            <a:prstDash val="solid"/>
            <a:round/>
            <a:headEnd type="none" w="med" len="med"/>
            <a:tailEnd type="none" w="lg" len="lg"/>
          </a:ln>
          <a:effectLst/>
        </p:spPr>
      </p:cxnSp>
      <p:cxnSp>
        <p:nvCxnSpPr>
          <p:cNvPr id="51" name="直線コネクタ 77">
            <a:extLst>
              <a:ext uri="{FF2B5EF4-FFF2-40B4-BE49-F238E27FC236}">
                <a16:creationId xmlns:a16="http://schemas.microsoft.com/office/drawing/2014/main" id="{93FD8EF4-D7E1-1BBC-D03C-4F90C694BCB2}"/>
              </a:ext>
            </a:extLst>
          </p:cNvPr>
          <p:cNvCxnSpPr>
            <a:cxnSpLocks/>
          </p:cNvCxnSpPr>
          <p:nvPr/>
        </p:nvCxnSpPr>
        <p:spPr bwMode="gray">
          <a:xfrm flipV="1">
            <a:off x="3789223" y="3601939"/>
            <a:ext cx="557386" cy="736058"/>
          </a:xfrm>
          <a:prstGeom prst="line">
            <a:avLst/>
          </a:prstGeom>
          <a:noFill/>
          <a:ln w="34925" cap="flat" cmpd="sng" algn="ctr">
            <a:solidFill>
              <a:srgbClr val="478C2C"/>
            </a:solidFill>
            <a:prstDash val="solid"/>
            <a:round/>
            <a:headEnd type="none" w="med" len="med"/>
            <a:tailEnd type="none" w="lg" len="lg"/>
          </a:ln>
          <a:effectLst/>
        </p:spPr>
      </p:cxnSp>
      <p:cxnSp>
        <p:nvCxnSpPr>
          <p:cNvPr id="52" name="直線コネクタ 78">
            <a:extLst>
              <a:ext uri="{FF2B5EF4-FFF2-40B4-BE49-F238E27FC236}">
                <a16:creationId xmlns:a16="http://schemas.microsoft.com/office/drawing/2014/main" id="{9EAC5489-92AE-2DD9-C093-065B0C3388EA}"/>
              </a:ext>
            </a:extLst>
          </p:cNvPr>
          <p:cNvCxnSpPr>
            <a:cxnSpLocks/>
          </p:cNvCxnSpPr>
          <p:nvPr/>
        </p:nvCxnSpPr>
        <p:spPr bwMode="gray">
          <a:xfrm>
            <a:off x="3794579" y="4332394"/>
            <a:ext cx="768350" cy="0"/>
          </a:xfrm>
          <a:prstGeom prst="line">
            <a:avLst/>
          </a:prstGeom>
          <a:noFill/>
          <a:ln w="34925" cap="rnd" cmpd="sng" algn="ctr">
            <a:solidFill>
              <a:srgbClr val="478C2C"/>
            </a:solidFill>
            <a:prstDash val="solid"/>
            <a:round/>
            <a:headEnd type="none" w="med" len="med"/>
            <a:tailEnd type="triangle" w="med" len="med"/>
          </a:ln>
          <a:effectLst/>
        </p:spPr>
      </p:cxnSp>
      <p:pic>
        <p:nvPicPr>
          <p:cNvPr id="53" name="図 79">
            <a:extLst>
              <a:ext uri="{FF2B5EF4-FFF2-40B4-BE49-F238E27FC236}">
                <a16:creationId xmlns:a16="http://schemas.microsoft.com/office/drawing/2014/main" id="{8457B2C5-1E15-5F53-2945-4FF19421C3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7389039" y="2892291"/>
            <a:ext cx="390878" cy="400553"/>
          </a:xfrm>
          <a:prstGeom prst="rect">
            <a:avLst/>
          </a:prstGeom>
          <a:effectLst>
            <a:glow rad="50800">
              <a:schemeClr val="bg1"/>
            </a:glow>
          </a:effectLst>
        </p:spPr>
      </p:pic>
      <p:pic>
        <p:nvPicPr>
          <p:cNvPr id="54" name="図 80">
            <a:extLst>
              <a:ext uri="{FF2B5EF4-FFF2-40B4-BE49-F238E27FC236}">
                <a16:creationId xmlns:a16="http://schemas.microsoft.com/office/drawing/2014/main" id="{41C7473F-80AF-7425-A042-433A4EE2FB47}"/>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1" b="23186"/>
          <a:stretch/>
        </p:blipFill>
        <p:spPr bwMode="gray">
          <a:xfrm>
            <a:off x="7147725" y="3084064"/>
            <a:ext cx="509116" cy="305702"/>
          </a:xfrm>
          <a:prstGeom prst="rect">
            <a:avLst/>
          </a:prstGeom>
          <a:effectLst>
            <a:glow rad="50800">
              <a:schemeClr val="bg1"/>
            </a:glow>
          </a:effectLst>
        </p:spPr>
      </p:pic>
      <p:pic>
        <p:nvPicPr>
          <p:cNvPr id="55" name="図 81">
            <a:extLst>
              <a:ext uri="{FF2B5EF4-FFF2-40B4-BE49-F238E27FC236}">
                <a16:creationId xmlns:a16="http://schemas.microsoft.com/office/drawing/2014/main" id="{2958DE5A-A060-2FDB-F7B9-912AA0BFDCC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6679426" y="3732714"/>
            <a:ext cx="390878" cy="400553"/>
          </a:xfrm>
          <a:prstGeom prst="rect">
            <a:avLst/>
          </a:prstGeom>
          <a:effectLst>
            <a:glow rad="50800">
              <a:schemeClr val="bg1"/>
            </a:glow>
          </a:effectLst>
        </p:spPr>
      </p:pic>
      <p:grpSp>
        <p:nvGrpSpPr>
          <p:cNvPr id="56" name="グループ化 82">
            <a:extLst>
              <a:ext uri="{FF2B5EF4-FFF2-40B4-BE49-F238E27FC236}">
                <a16:creationId xmlns:a16="http://schemas.microsoft.com/office/drawing/2014/main" id="{BE9F6BE2-D1E1-BB6F-C04A-C1144F9B2D34}"/>
              </a:ext>
            </a:extLst>
          </p:cNvPr>
          <p:cNvGrpSpPr/>
          <p:nvPr/>
        </p:nvGrpSpPr>
        <p:grpSpPr bwMode="gray">
          <a:xfrm>
            <a:off x="6126686" y="3936102"/>
            <a:ext cx="495199" cy="196691"/>
            <a:chOff x="6013995" y="3625522"/>
            <a:chExt cx="682776" cy="296850"/>
          </a:xfrm>
        </p:grpSpPr>
        <p:pic>
          <p:nvPicPr>
            <p:cNvPr id="57" name="図 83">
              <a:extLst>
                <a:ext uri="{FF2B5EF4-FFF2-40B4-BE49-F238E27FC236}">
                  <a16:creationId xmlns:a16="http://schemas.microsoft.com/office/drawing/2014/main" id="{07CC4B70-D2BE-BA25-642B-4568E4ACFCFC}"/>
                </a:ext>
              </a:extLst>
            </p:cNvPr>
            <p:cNvPicPr>
              <a:picLocks noChangeAspect="1"/>
            </p:cNvPicPr>
            <p:nvPr/>
          </p:nvPicPr>
          <p:blipFill>
            <a:blip r:embed="rId16" cstate="email">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bwMode="gray">
            <a:xfrm>
              <a:off x="6013995" y="3732678"/>
              <a:ext cx="599432" cy="189694"/>
            </a:xfrm>
            <a:prstGeom prst="rect">
              <a:avLst/>
            </a:prstGeom>
          </p:spPr>
        </p:pic>
        <p:pic>
          <p:nvPicPr>
            <p:cNvPr id="58" name="図 84">
              <a:extLst>
                <a:ext uri="{FF2B5EF4-FFF2-40B4-BE49-F238E27FC236}">
                  <a16:creationId xmlns:a16="http://schemas.microsoft.com/office/drawing/2014/main" id="{CDFA80E0-F76C-7276-2973-B989D6F8A35B}"/>
                </a:ext>
              </a:extLst>
            </p:cNvPr>
            <p:cNvPicPr>
              <a:picLocks noChangeAspect="1"/>
            </p:cNvPicPr>
            <p:nvPr/>
          </p:nvPicPr>
          <p:blipFill>
            <a:blip r:embed="rId16" cstate="email">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bwMode="gray">
            <a:xfrm>
              <a:off x="6097339" y="3625522"/>
              <a:ext cx="599432" cy="189694"/>
            </a:xfrm>
            <a:prstGeom prst="rect">
              <a:avLst/>
            </a:prstGeom>
          </p:spPr>
        </p:pic>
      </p:grpSp>
      <p:cxnSp>
        <p:nvCxnSpPr>
          <p:cNvPr id="59" name="直線コネクタ 85">
            <a:extLst>
              <a:ext uri="{FF2B5EF4-FFF2-40B4-BE49-F238E27FC236}">
                <a16:creationId xmlns:a16="http://schemas.microsoft.com/office/drawing/2014/main" id="{9B77B10A-6E5F-F82C-56EF-78EF62A824CF}"/>
              </a:ext>
            </a:extLst>
          </p:cNvPr>
          <p:cNvCxnSpPr>
            <a:cxnSpLocks/>
          </p:cNvCxnSpPr>
          <p:nvPr/>
        </p:nvCxnSpPr>
        <p:spPr bwMode="gray">
          <a:xfrm flipV="1">
            <a:off x="7415213" y="2708856"/>
            <a:ext cx="1304925" cy="1733550"/>
          </a:xfrm>
          <a:prstGeom prst="line">
            <a:avLst/>
          </a:prstGeom>
          <a:noFill/>
          <a:ln w="22225" cap="flat" cmpd="sng" algn="ctr">
            <a:solidFill>
              <a:schemeClr val="bg1">
                <a:lumMod val="50000"/>
              </a:schemeClr>
            </a:solidFill>
            <a:prstDash val="sysDash"/>
            <a:round/>
            <a:headEnd type="none" w="med" len="med"/>
            <a:tailEnd type="none" w="lg" len="lg"/>
          </a:ln>
          <a:effectLst/>
        </p:spPr>
      </p:cxnSp>
      <p:pic>
        <p:nvPicPr>
          <p:cNvPr id="2" name="図 61">
            <a:extLst>
              <a:ext uri="{FF2B5EF4-FFF2-40B4-BE49-F238E27FC236}">
                <a16:creationId xmlns:a16="http://schemas.microsoft.com/office/drawing/2014/main" id="{AA5A6C33-5A32-6A33-6612-A3F43CDEE5E5}"/>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6058045" y="2161823"/>
            <a:ext cx="513823" cy="377723"/>
          </a:xfrm>
          <a:prstGeom prst="rect">
            <a:avLst/>
          </a:prstGeom>
          <a:effectLst>
            <a:outerShdw blurRad="25400" dist="12700" dir="2700000" algn="tl" rotWithShape="0">
              <a:prstClr val="black">
                <a:alpha val="40000"/>
              </a:prstClr>
            </a:outerShdw>
          </a:effectLst>
        </p:spPr>
      </p:pic>
      <p:pic>
        <p:nvPicPr>
          <p:cNvPr id="60" name="図 61">
            <a:extLst>
              <a:ext uri="{FF2B5EF4-FFF2-40B4-BE49-F238E27FC236}">
                <a16:creationId xmlns:a16="http://schemas.microsoft.com/office/drawing/2014/main" id="{4AEA7A31-A523-5C89-BE91-DA0B23EC4DE4}"/>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4701925" y="3845782"/>
            <a:ext cx="513823" cy="377723"/>
          </a:xfrm>
          <a:prstGeom prst="rect">
            <a:avLst/>
          </a:prstGeom>
          <a:effectLst>
            <a:outerShdw blurRad="25400" dist="12700" dir="2700000" algn="tl" rotWithShape="0">
              <a:prstClr val="black">
                <a:alpha val="40000"/>
              </a:prstClr>
            </a:outerShdw>
          </a:effectLst>
        </p:spPr>
      </p:pic>
      <p:sp>
        <p:nvSpPr>
          <p:cNvPr id="61" name="Rectangle 60">
            <a:extLst>
              <a:ext uri="{FF2B5EF4-FFF2-40B4-BE49-F238E27FC236}">
                <a16:creationId xmlns:a16="http://schemas.microsoft.com/office/drawing/2014/main" id="{04B89C96-9B0F-5622-5888-652E1B30FC62}"/>
              </a:ext>
            </a:extLst>
          </p:cNvPr>
          <p:cNvSpPr/>
          <p:nvPr/>
        </p:nvSpPr>
        <p:spPr>
          <a:xfrm rot="10800000">
            <a:off x="-7" y="1509953"/>
            <a:ext cx="9144002" cy="51048"/>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Tree>
    <p:extLst>
      <p:ext uri="{BB962C8B-B14F-4D97-AF65-F5344CB8AC3E}">
        <p14:creationId xmlns:p14="http://schemas.microsoft.com/office/powerpoint/2010/main" val="354971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B142FB-7F7A-DFE1-54F5-2640693498A0}"/>
              </a:ext>
            </a:extLst>
          </p:cNvPr>
          <p:cNvSpPr>
            <a:spLocks noGrp="1"/>
          </p:cNvSpPr>
          <p:nvPr>
            <p:ph type="ctrTitle"/>
          </p:nvPr>
        </p:nvSpPr>
        <p:spPr/>
        <p:txBody>
          <a:bodyPr/>
          <a:lstStyle/>
          <a:p>
            <a:r>
              <a:rPr lang="en-US" sz="4800">
                <a:solidFill>
                  <a:schemeClr val="tx1"/>
                </a:solidFill>
              </a:rPr>
              <a:t>Partner Community</a:t>
            </a:r>
            <a:br>
              <a:rPr lang="en-US">
                <a:latin typeface="+mj-lt"/>
              </a:rPr>
            </a:br>
            <a:r>
              <a:rPr lang="ja-JP" altLang="en-US" sz="2000">
                <a:latin typeface="+mj-lt"/>
              </a:rPr>
              <a:t>パートナーコミュニティ</a:t>
            </a:r>
            <a:endParaRPr lang="en-US">
              <a:latin typeface="+mj-lt"/>
              <a:cs typeface="Times New Roman" panose="02020603050405020304" pitchFamily="18" charset="0"/>
            </a:endParaRPr>
          </a:p>
        </p:txBody>
      </p:sp>
    </p:spTree>
    <p:extLst>
      <p:ext uri="{BB962C8B-B14F-4D97-AF65-F5344CB8AC3E}">
        <p14:creationId xmlns:p14="http://schemas.microsoft.com/office/powerpoint/2010/main" val="229226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92523-776A-C191-FE00-CC27B43ABDAF}"/>
              </a:ext>
            </a:extLst>
          </p:cNvPr>
          <p:cNvSpPr/>
          <p:nvPr/>
        </p:nvSpPr>
        <p:spPr>
          <a:xfrm>
            <a:off x="0" y="1"/>
            <a:ext cx="9144000" cy="4856480"/>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a:extLst>
              <a:ext uri="{FF2B5EF4-FFF2-40B4-BE49-F238E27FC236}">
                <a16:creationId xmlns:a16="http://schemas.microsoft.com/office/drawing/2014/main" id="{A200A432-D3FB-3C3C-7937-7D18E09C3D27}"/>
              </a:ext>
            </a:extLst>
          </p:cNvPr>
          <p:cNvSpPr/>
          <p:nvPr/>
        </p:nvSpPr>
        <p:spPr>
          <a:xfrm>
            <a:off x="0" y="2223605"/>
            <a:ext cx="9144000" cy="263287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ectangle 8">
            <a:extLst>
              <a:ext uri="{FF2B5EF4-FFF2-40B4-BE49-F238E27FC236}">
                <a16:creationId xmlns:a16="http://schemas.microsoft.com/office/drawing/2014/main" id="{EDF6AB1D-9417-2A11-F06B-E8C604F10C10}"/>
              </a:ext>
            </a:extLst>
          </p:cNvPr>
          <p:cNvSpPr/>
          <p:nvPr/>
        </p:nvSpPr>
        <p:spPr>
          <a:xfrm rot="10800000">
            <a:off x="-7" y="2124824"/>
            <a:ext cx="9144002" cy="98779"/>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 name="Title 1">
            <a:extLst>
              <a:ext uri="{FF2B5EF4-FFF2-40B4-BE49-F238E27FC236}">
                <a16:creationId xmlns:a16="http://schemas.microsoft.com/office/drawing/2014/main" id="{31B3E9B6-A7E5-BD61-D134-0A99F8150632}"/>
              </a:ext>
            </a:extLst>
          </p:cNvPr>
          <p:cNvSpPr txBox="1">
            <a:spLocks/>
          </p:cNvSpPr>
          <p:nvPr/>
        </p:nvSpPr>
        <p:spPr>
          <a:xfrm>
            <a:off x="594635" y="710040"/>
            <a:ext cx="8140655" cy="686470"/>
          </a:xfrm>
          <a:prstGeom prst="rect">
            <a:avLst/>
          </a:prstGeom>
          <a:effectLst/>
        </p:spPr>
        <p:txBody>
          <a:bodyPr wrap="square" lIns="0" rIns="0" anchor="t" anchorCtr="0">
            <a:spAutoFit/>
          </a:bodyPr>
          <a:lstStyle>
            <a:lvl1pPr algn="l" defTabSz="914400" rtl="0" eaLnBrk="1" latinLnBrk="0" hangingPunct="1">
              <a:lnSpc>
                <a:spcPct val="100000"/>
              </a:lnSpc>
              <a:spcBef>
                <a:spcPct val="0"/>
              </a:spcBef>
              <a:buNone/>
              <a:defRPr lang="en-US" sz="4000" b="1" i="0" kern="1200" cap="none" baseline="0">
                <a:solidFill>
                  <a:schemeClr val="accent2"/>
                </a:solidFill>
                <a:latin typeface="Neue Haas Grotesk Text Pro" panose="020B0504020202020204" pitchFamily="34" charset="77"/>
                <a:ea typeface="+mj-ea"/>
                <a:cs typeface="+mj-cs"/>
              </a:defRPr>
            </a:lvl1pPr>
          </a:lstStyle>
          <a:p>
            <a:pPr>
              <a:lnSpc>
                <a:spcPct val="80000"/>
              </a:lnSpc>
            </a:pPr>
            <a:r>
              <a:rPr lang="en-GB" sz="2400">
                <a:solidFill>
                  <a:schemeClr val="tx2"/>
                </a:solidFill>
              </a:rPr>
              <a:t>Be more competitive and ease the sales cycle by selling what the customer needs and no more!</a:t>
            </a:r>
          </a:p>
        </p:txBody>
      </p:sp>
      <p:sp>
        <p:nvSpPr>
          <p:cNvPr id="11" name="TextBox 10">
            <a:extLst>
              <a:ext uri="{FF2B5EF4-FFF2-40B4-BE49-F238E27FC236}">
                <a16:creationId xmlns:a16="http://schemas.microsoft.com/office/drawing/2014/main" id="{C4371239-3413-292D-B90C-996F9C7BA82F}"/>
              </a:ext>
            </a:extLst>
          </p:cNvPr>
          <p:cNvSpPr txBox="1"/>
          <p:nvPr/>
        </p:nvSpPr>
        <p:spPr>
          <a:xfrm>
            <a:off x="514108" y="1396510"/>
            <a:ext cx="4598219" cy="461665"/>
          </a:xfrm>
          <a:prstGeom prst="rect">
            <a:avLst/>
          </a:prstGeom>
          <a:noFill/>
        </p:spPr>
        <p:txBody>
          <a:bodyPr wrap="square" rtlCol="0">
            <a:spAutoFit/>
          </a:bodyPr>
          <a:lstStyle/>
          <a:p>
            <a:r>
              <a:rPr lang="en-IN" sz="2400" i="1" dirty="0">
                <a:solidFill>
                  <a:schemeClr val="tx2"/>
                </a:solidFill>
                <a:latin typeface="Times New Roman" panose="02020603050405020304" pitchFamily="18" charset="0"/>
                <a:cs typeface="Times New Roman" panose="02020603050405020304" pitchFamily="18" charset="0"/>
              </a:rPr>
              <a:t>Modern Storage Assurance</a:t>
            </a:r>
          </a:p>
        </p:txBody>
      </p:sp>
      <p:pic>
        <p:nvPicPr>
          <p:cNvPr id="13" name="Graphic 12">
            <a:extLst>
              <a:ext uri="{FF2B5EF4-FFF2-40B4-BE49-F238E27FC236}">
                <a16:creationId xmlns:a16="http://schemas.microsoft.com/office/drawing/2014/main" id="{CBC3BE31-E023-CCD8-A95D-EB4BBF0E64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
        <p:nvSpPr>
          <p:cNvPr id="3" name="TextBox 2">
            <a:extLst>
              <a:ext uri="{FF2B5EF4-FFF2-40B4-BE49-F238E27FC236}">
                <a16:creationId xmlns:a16="http://schemas.microsoft.com/office/drawing/2014/main" id="{10BD31AD-CE2C-E294-C576-DEB09AAEEC06}"/>
              </a:ext>
            </a:extLst>
          </p:cNvPr>
          <p:cNvSpPr txBox="1"/>
          <p:nvPr/>
        </p:nvSpPr>
        <p:spPr>
          <a:xfrm>
            <a:off x="653652" y="2586489"/>
            <a:ext cx="7327614" cy="2117503"/>
          </a:xfrm>
          <a:prstGeom prst="rect">
            <a:avLst/>
          </a:prstGeom>
          <a:noFill/>
        </p:spPr>
        <p:txBody>
          <a:bodyPr wrap="square" lIns="0" tIns="0" rIns="0" bIns="0" rtlCol="0">
            <a:spAutoFit/>
          </a:bodyPr>
          <a:lstStyle/>
          <a:p>
            <a:pPr marL="213750" indent="-213750" algn="l">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Support Block, File, Object and Mainframe on one data platform</a:t>
            </a:r>
          </a:p>
          <a:p>
            <a:pPr marL="213750" indent="-213750" algn="l">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Sell as an appliance, software-defined or in the public cloud </a:t>
            </a:r>
          </a:p>
          <a:p>
            <a:pPr marL="213750" indent="-213750" algn="l">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Virtualization of 3</a:t>
            </a:r>
            <a:r>
              <a:rPr lang="en-US" sz="1200" baseline="30000" dirty="0">
                <a:solidFill>
                  <a:schemeClr val="bg1"/>
                </a:solidFill>
                <a:latin typeface="Neue Haas Grotesk Text Pro" panose="020B0504020202020204" pitchFamily="34" charset="77"/>
              </a:rPr>
              <a:t>rd</a:t>
            </a:r>
            <a:r>
              <a:rPr lang="en-US" sz="1200" dirty="0">
                <a:solidFill>
                  <a:schemeClr val="bg1"/>
                </a:solidFill>
                <a:latin typeface="Neue Haas Grotesk Text Pro" panose="020B0504020202020204" pitchFamily="34" charset="77"/>
              </a:rPr>
              <a:t> party systems to bring them into the platform and add data mobility at no risk.</a:t>
            </a:r>
          </a:p>
          <a:p>
            <a:pPr marL="213750" indent="-213750" algn="l">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Deliver one common data infrastructure software.</a:t>
            </a:r>
          </a:p>
          <a:p>
            <a:pPr marL="285750" indent="-285750" algn="l">
              <a:lnSpc>
                <a:spcPct val="90000"/>
              </a:lnSpc>
              <a:spcBef>
                <a:spcPts val="600"/>
              </a:spcBef>
              <a:buFont typeface="Arial" panose="020B0604020202020204" pitchFamily="34" charset="0"/>
              <a:buChar char="•"/>
            </a:pPr>
            <a:endParaRPr lang="en-US" sz="1200" dirty="0">
              <a:solidFill>
                <a:schemeClr val="bg1"/>
              </a:solidFill>
              <a:latin typeface="Neue Haas Grotesk Text Pro" panose="020B0504020202020204" pitchFamily="34" charset="77"/>
            </a:endParaRPr>
          </a:p>
          <a:p>
            <a:pPr algn="l">
              <a:lnSpc>
                <a:spcPct val="90000"/>
              </a:lnSpc>
              <a:spcBef>
                <a:spcPts val="600"/>
              </a:spcBef>
            </a:pPr>
            <a:r>
              <a:rPr lang="en-US" sz="1200" i="1" dirty="0">
                <a:solidFill>
                  <a:srgbClr val="FA9116"/>
                </a:solidFill>
                <a:latin typeface="Times New Roman" panose="02020603050405020304" pitchFamily="18" charset="0"/>
                <a:cs typeface="Times New Roman" panose="02020603050405020304" pitchFamily="18" charset="0"/>
              </a:rPr>
              <a:t>Today</a:t>
            </a:r>
          </a:p>
          <a:p>
            <a:pPr marL="213750" indent="-213750">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Modern Storage Assurance sell VSP E / 5000 series and recognize the revenue for Virtual Storage Platform One now!</a:t>
            </a:r>
          </a:p>
          <a:p>
            <a:pPr algn="l">
              <a:lnSpc>
                <a:spcPct val="90000"/>
              </a:lnSpc>
              <a:spcBef>
                <a:spcPts val="600"/>
              </a:spcBef>
            </a:pPr>
            <a:endParaRPr lang="en-US"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313660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B01878-66E8-308E-8F1B-B3C2603495D9}"/>
              </a:ext>
            </a:extLst>
          </p:cNvPr>
          <p:cNvSpPr/>
          <p:nvPr/>
        </p:nvSpPr>
        <p:spPr>
          <a:xfrm>
            <a:off x="0" y="1"/>
            <a:ext cx="9144000" cy="4856480"/>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a:extLst>
              <a:ext uri="{FF2B5EF4-FFF2-40B4-BE49-F238E27FC236}">
                <a16:creationId xmlns:a16="http://schemas.microsoft.com/office/drawing/2014/main" id="{A200A432-D3FB-3C3C-7937-7D18E09C3D27}"/>
              </a:ext>
            </a:extLst>
          </p:cNvPr>
          <p:cNvSpPr/>
          <p:nvPr/>
        </p:nvSpPr>
        <p:spPr>
          <a:xfrm>
            <a:off x="0" y="2223605"/>
            <a:ext cx="9144000" cy="263287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ectangle 8">
            <a:extLst>
              <a:ext uri="{FF2B5EF4-FFF2-40B4-BE49-F238E27FC236}">
                <a16:creationId xmlns:a16="http://schemas.microsoft.com/office/drawing/2014/main" id="{EDF6AB1D-9417-2A11-F06B-E8C604F10C10}"/>
              </a:ext>
            </a:extLst>
          </p:cNvPr>
          <p:cNvSpPr/>
          <p:nvPr/>
        </p:nvSpPr>
        <p:spPr>
          <a:xfrm rot="10800000">
            <a:off x="-7" y="2124824"/>
            <a:ext cx="9144002" cy="98779"/>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 name="Title 1">
            <a:extLst>
              <a:ext uri="{FF2B5EF4-FFF2-40B4-BE49-F238E27FC236}">
                <a16:creationId xmlns:a16="http://schemas.microsoft.com/office/drawing/2014/main" id="{31B3E9B6-A7E5-BD61-D134-0A99F8150632}"/>
              </a:ext>
            </a:extLst>
          </p:cNvPr>
          <p:cNvSpPr txBox="1">
            <a:spLocks/>
          </p:cNvSpPr>
          <p:nvPr/>
        </p:nvSpPr>
        <p:spPr>
          <a:xfrm>
            <a:off x="594635" y="710040"/>
            <a:ext cx="8140655" cy="686470"/>
          </a:xfrm>
          <a:prstGeom prst="rect">
            <a:avLst/>
          </a:prstGeom>
          <a:effectLst/>
        </p:spPr>
        <p:txBody>
          <a:bodyPr wrap="square" lIns="0" rIns="0" anchor="t" anchorCtr="0">
            <a:spAutoFit/>
          </a:bodyPr>
          <a:lstStyle>
            <a:lvl1pPr algn="l" defTabSz="914400" rtl="0" eaLnBrk="1" latinLnBrk="0" hangingPunct="1">
              <a:lnSpc>
                <a:spcPct val="100000"/>
              </a:lnSpc>
              <a:spcBef>
                <a:spcPct val="0"/>
              </a:spcBef>
              <a:buNone/>
              <a:defRPr lang="en-US" sz="4000" b="1" i="0" kern="1200" cap="none" baseline="0">
                <a:solidFill>
                  <a:schemeClr val="accent2"/>
                </a:solidFill>
                <a:latin typeface="Neue Haas Grotesk Text Pro" panose="020B0504020202020204" pitchFamily="34" charset="77"/>
                <a:ea typeface="+mj-ea"/>
                <a:cs typeface="+mj-cs"/>
              </a:defRPr>
            </a:lvl1pPr>
          </a:lstStyle>
          <a:p>
            <a:pPr>
              <a:lnSpc>
                <a:spcPct val="80000"/>
              </a:lnSpc>
            </a:pPr>
            <a:r>
              <a:rPr lang="en-GB" sz="2400">
                <a:solidFill>
                  <a:schemeClr val="tx2"/>
                </a:solidFill>
              </a:rPr>
              <a:t>One platform for all your customers! Remove the complexity and simplify selling, quoting and training.</a:t>
            </a:r>
          </a:p>
        </p:txBody>
      </p:sp>
      <p:sp>
        <p:nvSpPr>
          <p:cNvPr id="11" name="TextBox 10">
            <a:extLst>
              <a:ext uri="{FF2B5EF4-FFF2-40B4-BE49-F238E27FC236}">
                <a16:creationId xmlns:a16="http://schemas.microsoft.com/office/drawing/2014/main" id="{C4371239-3413-292D-B90C-996F9C7BA82F}"/>
              </a:ext>
            </a:extLst>
          </p:cNvPr>
          <p:cNvSpPr txBox="1"/>
          <p:nvPr/>
        </p:nvSpPr>
        <p:spPr>
          <a:xfrm>
            <a:off x="514108" y="1396510"/>
            <a:ext cx="4598219" cy="400110"/>
          </a:xfrm>
          <a:prstGeom prst="rect">
            <a:avLst/>
          </a:prstGeom>
          <a:noFill/>
        </p:spPr>
        <p:txBody>
          <a:bodyPr wrap="square" rtlCol="0">
            <a:spAutoFit/>
          </a:bodyPr>
          <a:lstStyle/>
          <a:p>
            <a:r>
              <a:rPr lang="en-IN" sz="2000" i="1" dirty="0">
                <a:solidFill>
                  <a:schemeClr val="tx2"/>
                </a:solidFill>
                <a:latin typeface="Times New Roman" panose="02020603050405020304" pitchFamily="18" charset="0"/>
                <a:cs typeface="Times New Roman" panose="02020603050405020304" pitchFamily="18" charset="0"/>
              </a:rPr>
              <a:t>Portfolio consolidation removes silos</a:t>
            </a:r>
          </a:p>
        </p:txBody>
      </p:sp>
      <p:pic>
        <p:nvPicPr>
          <p:cNvPr id="13" name="Graphic 12">
            <a:extLst>
              <a:ext uri="{FF2B5EF4-FFF2-40B4-BE49-F238E27FC236}">
                <a16:creationId xmlns:a16="http://schemas.microsoft.com/office/drawing/2014/main" id="{CBC3BE31-E023-CCD8-A95D-EB4BBF0E64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
        <p:nvSpPr>
          <p:cNvPr id="3" name="TextBox 2">
            <a:extLst>
              <a:ext uri="{FF2B5EF4-FFF2-40B4-BE49-F238E27FC236}">
                <a16:creationId xmlns:a16="http://schemas.microsoft.com/office/drawing/2014/main" id="{2898452F-B58C-7672-FF1C-6BB832B5AE1A}"/>
              </a:ext>
            </a:extLst>
          </p:cNvPr>
          <p:cNvSpPr txBox="1"/>
          <p:nvPr/>
        </p:nvSpPr>
        <p:spPr>
          <a:xfrm>
            <a:off x="594635" y="2707736"/>
            <a:ext cx="7327614" cy="1791260"/>
          </a:xfrm>
          <a:prstGeom prst="rect">
            <a:avLst/>
          </a:prstGeom>
          <a:noFill/>
        </p:spPr>
        <p:txBody>
          <a:bodyPr wrap="square" lIns="0" tIns="0" rIns="0" bIns="0" rtlCol="0">
            <a:spAutoFit/>
          </a:bodyPr>
          <a:lstStyle/>
          <a:p>
            <a:pPr marL="213750" indent="-213750" algn="l">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Remove hybrid-cloud offerings on product silos with VSP One</a:t>
            </a:r>
          </a:p>
          <a:p>
            <a:pPr marL="213750" indent="-213750" algn="l">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Upsell and cross sell block, file and object data solutions on one platform.</a:t>
            </a:r>
          </a:p>
          <a:p>
            <a:pPr marL="213750" indent="-213750" algn="l">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Simplifying quoting and ordering with a new decision grid focused on data type and deployment.</a:t>
            </a:r>
          </a:p>
          <a:p>
            <a:pPr algn="l">
              <a:lnSpc>
                <a:spcPct val="90000"/>
              </a:lnSpc>
              <a:spcBef>
                <a:spcPts val="600"/>
              </a:spcBef>
            </a:pPr>
            <a:endParaRPr lang="en-US" sz="1200" dirty="0">
              <a:solidFill>
                <a:schemeClr val="bg1"/>
              </a:solidFill>
              <a:latin typeface="Neue Haas Grotesk Text Pro" panose="020B0504020202020204" pitchFamily="34" charset="77"/>
            </a:endParaRPr>
          </a:p>
          <a:p>
            <a:pPr algn="l">
              <a:lnSpc>
                <a:spcPct val="90000"/>
              </a:lnSpc>
              <a:spcBef>
                <a:spcPts val="600"/>
              </a:spcBef>
            </a:pPr>
            <a:r>
              <a:rPr lang="en-US" sz="1200" i="1" dirty="0">
                <a:solidFill>
                  <a:srgbClr val="FA9116"/>
                </a:solidFill>
                <a:latin typeface="Times New Roman" panose="02020603050405020304" pitchFamily="18" charset="0"/>
                <a:cs typeface="Times New Roman" panose="02020603050405020304" pitchFamily="18" charset="0"/>
              </a:rPr>
              <a:t>Today</a:t>
            </a:r>
          </a:p>
          <a:p>
            <a:pPr marL="213750" indent="-213750">
              <a:lnSpc>
                <a:spcPct val="90000"/>
              </a:lnSpc>
              <a:spcBef>
                <a:spcPts val="600"/>
              </a:spcBef>
              <a:buFont typeface="Arial" panose="020B0604020202020204" pitchFamily="34" charset="0"/>
              <a:buChar char="•"/>
            </a:pPr>
            <a:r>
              <a:rPr lang="en-US" sz="1200" dirty="0">
                <a:solidFill>
                  <a:schemeClr val="bg1"/>
                </a:solidFill>
                <a:latin typeface="Neue Haas Grotesk Text Pro" panose="020B0504020202020204" pitchFamily="34" charset="77"/>
              </a:rPr>
              <a:t>Start changing the conversation from products to one data platform, focus on solving the challenges being solved by the platform.</a:t>
            </a:r>
          </a:p>
          <a:p>
            <a:pPr>
              <a:lnSpc>
                <a:spcPct val="90000"/>
              </a:lnSpc>
              <a:spcBef>
                <a:spcPts val="600"/>
              </a:spcBef>
            </a:pPr>
            <a:endParaRPr lang="en-US" sz="120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296845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657080-EF2D-CB26-3EF9-1982213E74C8}"/>
              </a:ext>
            </a:extLst>
          </p:cNvPr>
          <p:cNvSpPr/>
          <p:nvPr/>
        </p:nvSpPr>
        <p:spPr>
          <a:xfrm>
            <a:off x="0" y="0"/>
            <a:ext cx="9144000" cy="4856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a:extLst>
              <a:ext uri="{FF2B5EF4-FFF2-40B4-BE49-F238E27FC236}">
                <a16:creationId xmlns:a16="http://schemas.microsoft.com/office/drawing/2014/main" id="{A200A432-D3FB-3C3C-7937-7D18E09C3D27}"/>
              </a:ext>
            </a:extLst>
          </p:cNvPr>
          <p:cNvSpPr/>
          <p:nvPr/>
        </p:nvSpPr>
        <p:spPr>
          <a:xfrm>
            <a:off x="594636" y="2223605"/>
            <a:ext cx="8549364" cy="263287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ectangle 8">
            <a:extLst>
              <a:ext uri="{FF2B5EF4-FFF2-40B4-BE49-F238E27FC236}">
                <a16:creationId xmlns:a16="http://schemas.microsoft.com/office/drawing/2014/main" id="{EDF6AB1D-9417-2A11-F06B-E8C604F10C10}"/>
              </a:ext>
            </a:extLst>
          </p:cNvPr>
          <p:cNvSpPr/>
          <p:nvPr/>
        </p:nvSpPr>
        <p:spPr>
          <a:xfrm rot="10800000">
            <a:off x="594629" y="2124825"/>
            <a:ext cx="8549366" cy="98779"/>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 name="Title 1">
            <a:extLst>
              <a:ext uri="{FF2B5EF4-FFF2-40B4-BE49-F238E27FC236}">
                <a16:creationId xmlns:a16="http://schemas.microsoft.com/office/drawing/2014/main" id="{31B3E9B6-A7E5-BD61-D134-0A99F8150632}"/>
              </a:ext>
            </a:extLst>
          </p:cNvPr>
          <p:cNvSpPr txBox="1">
            <a:spLocks/>
          </p:cNvSpPr>
          <p:nvPr/>
        </p:nvSpPr>
        <p:spPr>
          <a:xfrm>
            <a:off x="594635" y="710040"/>
            <a:ext cx="8140655" cy="565219"/>
          </a:xfrm>
          <a:prstGeom prst="rect">
            <a:avLst/>
          </a:prstGeom>
          <a:effectLst/>
        </p:spPr>
        <p:txBody>
          <a:bodyPr wrap="square" lIns="0" rIns="0" anchor="t" anchorCtr="0">
            <a:spAutoFit/>
          </a:bodyPr>
          <a:lstStyle>
            <a:lvl1pPr algn="l" defTabSz="914400" rtl="0" eaLnBrk="1" latinLnBrk="0" hangingPunct="1">
              <a:lnSpc>
                <a:spcPct val="100000"/>
              </a:lnSpc>
              <a:spcBef>
                <a:spcPct val="0"/>
              </a:spcBef>
              <a:buNone/>
              <a:defRPr lang="en-US" sz="4000" b="1" i="0" kern="1200" cap="none" baseline="0">
                <a:solidFill>
                  <a:schemeClr val="accent2"/>
                </a:solidFill>
                <a:latin typeface="Neue Haas Grotesk Text Pro" panose="020B0504020202020204" pitchFamily="34" charset="77"/>
                <a:ea typeface="+mj-ea"/>
                <a:cs typeface="+mj-cs"/>
              </a:defRPr>
            </a:lvl1pPr>
          </a:lstStyle>
          <a:p>
            <a:pPr>
              <a:lnSpc>
                <a:spcPct val="80000"/>
              </a:lnSpc>
            </a:pPr>
            <a:r>
              <a:rPr lang="en-GB" sz="3800">
                <a:solidFill>
                  <a:schemeClr val="bg1"/>
                </a:solidFill>
              </a:rPr>
              <a:t>The Call To Action.</a:t>
            </a:r>
          </a:p>
        </p:txBody>
      </p:sp>
      <p:sp>
        <p:nvSpPr>
          <p:cNvPr id="11" name="TextBox 10">
            <a:extLst>
              <a:ext uri="{FF2B5EF4-FFF2-40B4-BE49-F238E27FC236}">
                <a16:creationId xmlns:a16="http://schemas.microsoft.com/office/drawing/2014/main" id="{C4371239-3413-292D-B90C-996F9C7BA82F}"/>
              </a:ext>
            </a:extLst>
          </p:cNvPr>
          <p:cNvSpPr txBox="1"/>
          <p:nvPr/>
        </p:nvSpPr>
        <p:spPr>
          <a:xfrm>
            <a:off x="514108" y="1396510"/>
            <a:ext cx="7520759" cy="400110"/>
          </a:xfrm>
          <a:prstGeom prst="rect">
            <a:avLst/>
          </a:prstGeom>
          <a:noFill/>
        </p:spPr>
        <p:txBody>
          <a:bodyPr wrap="square" rtlCol="0">
            <a:spAutoFit/>
          </a:bodyPr>
          <a:lstStyle/>
          <a:p>
            <a:r>
              <a:rPr lang="en-IN" sz="2000" i="1">
                <a:solidFill>
                  <a:schemeClr val="bg1"/>
                </a:solidFill>
                <a:latin typeface="Times New Roman" panose="02020603050405020304" pitchFamily="18" charset="0"/>
                <a:cs typeface="Times New Roman" panose="02020603050405020304" pitchFamily="18" charset="0"/>
              </a:rPr>
              <a:t>Block, file, object and mainframe data all on one platform.</a:t>
            </a:r>
          </a:p>
        </p:txBody>
      </p:sp>
      <p:pic>
        <p:nvPicPr>
          <p:cNvPr id="13" name="Graphic 12">
            <a:extLst>
              <a:ext uri="{FF2B5EF4-FFF2-40B4-BE49-F238E27FC236}">
                <a16:creationId xmlns:a16="http://schemas.microsoft.com/office/drawing/2014/main" id="{CBC3BE31-E023-CCD8-A95D-EB4BBF0E64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pic>
        <p:nvPicPr>
          <p:cNvPr id="14" name="Graphic 13">
            <a:extLst>
              <a:ext uri="{FF2B5EF4-FFF2-40B4-BE49-F238E27FC236}">
                <a16:creationId xmlns:a16="http://schemas.microsoft.com/office/drawing/2014/main" id="{A11CD7CF-2F64-AD15-6335-57C913E4878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16802" y="0"/>
            <a:ext cx="1627198" cy="813599"/>
          </a:xfrm>
          <a:prstGeom prst="rect">
            <a:avLst/>
          </a:prstGeom>
        </p:spPr>
      </p:pic>
      <p:sp>
        <p:nvSpPr>
          <p:cNvPr id="3" name="TextBox 2">
            <a:extLst>
              <a:ext uri="{FF2B5EF4-FFF2-40B4-BE49-F238E27FC236}">
                <a16:creationId xmlns:a16="http://schemas.microsoft.com/office/drawing/2014/main" id="{2898452F-B58C-7672-FF1C-6BB832B5AE1A}"/>
              </a:ext>
            </a:extLst>
          </p:cNvPr>
          <p:cNvSpPr txBox="1"/>
          <p:nvPr/>
        </p:nvSpPr>
        <p:spPr>
          <a:xfrm>
            <a:off x="1002787" y="2637665"/>
            <a:ext cx="5121566" cy="1791260"/>
          </a:xfrm>
          <a:prstGeom prst="rect">
            <a:avLst/>
          </a:prstGeom>
          <a:noFill/>
        </p:spPr>
        <p:txBody>
          <a:bodyPr wrap="square" lIns="0" tIns="0" rIns="0" bIns="0" rtlCol="0">
            <a:spAutoFit/>
          </a:bodyPr>
          <a:lstStyle/>
          <a:p>
            <a:pPr marL="213750" indent="-213750" algn="l">
              <a:lnSpc>
                <a:spcPct val="90000"/>
              </a:lnSpc>
              <a:spcBef>
                <a:spcPts val="600"/>
              </a:spcBef>
              <a:buFont typeface="Arial" panose="020B0604020202020204" pitchFamily="34" charset="0"/>
              <a:buChar char="•"/>
            </a:pPr>
            <a:r>
              <a:rPr lang="en-US" sz="1200">
                <a:solidFill>
                  <a:schemeClr val="bg1"/>
                </a:solidFill>
                <a:latin typeface="Neue Haas Grotesk Text Pro" panose="020B0504020202020204" pitchFamily="34" charset="77"/>
              </a:rPr>
              <a:t>Partner Connect Login (opt-in for communications)</a:t>
            </a:r>
          </a:p>
          <a:p>
            <a:pPr marL="213750" indent="-213750" algn="l">
              <a:lnSpc>
                <a:spcPct val="90000"/>
              </a:lnSpc>
              <a:spcBef>
                <a:spcPts val="600"/>
              </a:spcBef>
              <a:buFont typeface="Arial" panose="020B0604020202020204" pitchFamily="34" charset="0"/>
              <a:buChar char="•"/>
            </a:pPr>
            <a:r>
              <a:rPr lang="en-US" sz="1200">
                <a:solidFill>
                  <a:schemeClr val="bg1"/>
                </a:solidFill>
                <a:latin typeface="Neue Haas Grotesk Text Pro" panose="020B0504020202020204" pitchFamily="34" charset="77"/>
              </a:rPr>
              <a:t>Strategy Announcement 10/10!</a:t>
            </a:r>
          </a:p>
          <a:p>
            <a:pPr marL="213750" indent="-213750" algn="l">
              <a:lnSpc>
                <a:spcPct val="90000"/>
              </a:lnSpc>
              <a:spcBef>
                <a:spcPts val="600"/>
              </a:spcBef>
              <a:buFont typeface="Arial" panose="020B0604020202020204" pitchFamily="34" charset="0"/>
              <a:buChar char="•"/>
            </a:pPr>
            <a:r>
              <a:rPr lang="en-US" sz="1200">
                <a:solidFill>
                  <a:schemeClr val="bg1"/>
                </a:solidFill>
                <a:latin typeface="Neue Haas Grotesk Text Pro" panose="020B0504020202020204" pitchFamily="34" charset="77"/>
              </a:rPr>
              <a:t>Partner Connect Webinar October 2023</a:t>
            </a:r>
          </a:p>
          <a:p>
            <a:pPr marL="213750" indent="-213750" algn="l">
              <a:lnSpc>
                <a:spcPct val="90000"/>
              </a:lnSpc>
              <a:spcBef>
                <a:spcPts val="600"/>
              </a:spcBef>
              <a:buFont typeface="Arial" panose="020B0604020202020204" pitchFamily="34" charset="0"/>
              <a:buChar char="•"/>
            </a:pPr>
            <a:r>
              <a:rPr lang="en-US" sz="1200">
                <a:solidFill>
                  <a:schemeClr val="bg1"/>
                </a:solidFill>
                <a:latin typeface="Neue Haas Grotesk Text Pro" panose="020B0504020202020204" pitchFamily="34" charset="77"/>
              </a:rPr>
              <a:t>Live demos AWS </a:t>
            </a:r>
            <a:r>
              <a:rPr lang="en-US" sz="1200" err="1">
                <a:solidFill>
                  <a:schemeClr val="bg1"/>
                </a:solidFill>
                <a:latin typeface="Neue Haas Grotesk Text Pro" panose="020B0504020202020204" pitchFamily="34" charset="77"/>
              </a:rPr>
              <a:t>Re:Invent</a:t>
            </a:r>
            <a:r>
              <a:rPr lang="en-US" sz="1200">
                <a:solidFill>
                  <a:schemeClr val="bg1"/>
                </a:solidFill>
                <a:latin typeface="Neue Haas Grotesk Text Pro" panose="020B0504020202020204" pitchFamily="34" charset="77"/>
              </a:rPr>
              <a:t> / Gartner ICOS November / December</a:t>
            </a:r>
          </a:p>
          <a:p>
            <a:pPr algn="l">
              <a:lnSpc>
                <a:spcPct val="90000"/>
              </a:lnSpc>
              <a:spcBef>
                <a:spcPts val="600"/>
              </a:spcBef>
            </a:pPr>
            <a:endParaRPr lang="en-US" sz="1200">
              <a:solidFill>
                <a:schemeClr val="bg1"/>
              </a:solidFill>
              <a:latin typeface="Neue Haas Grotesk Text Pro" panose="020B0504020202020204" pitchFamily="34" charset="77"/>
            </a:endParaRPr>
          </a:p>
          <a:p>
            <a:pPr marL="213750" indent="-213750" algn="l">
              <a:lnSpc>
                <a:spcPct val="90000"/>
              </a:lnSpc>
              <a:spcBef>
                <a:spcPts val="600"/>
              </a:spcBef>
              <a:buFont typeface="Arial" panose="020B0604020202020204" pitchFamily="34" charset="0"/>
              <a:buChar char="•"/>
            </a:pPr>
            <a:r>
              <a:rPr lang="en-US" sz="1200">
                <a:solidFill>
                  <a:schemeClr val="bg1"/>
                </a:solidFill>
                <a:latin typeface="Neue Haas Grotesk Text Pro" panose="020B0504020202020204" pitchFamily="34" charset="77"/>
              </a:rPr>
              <a:t>GA of File, Software Defined Storage (SDS) block and SDS cloud February 2024</a:t>
            </a:r>
          </a:p>
          <a:p>
            <a:pPr marL="213750" indent="-213750" algn="l">
              <a:lnSpc>
                <a:spcPct val="90000"/>
              </a:lnSpc>
              <a:spcBef>
                <a:spcPts val="600"/>
              </a:spcBef>
              <a:buFont typeface="Arial" panose="020B0604020202020204" pitchFamily="34" charset="0"/>
              <a:buChar char="•"/>
            </a:pPr>
            <a:r>
              <a:rPr lang="en-US" sz="1200">
                <a:solidFill>
                  <a:schemeClr val="bg1"/>
                </a:solidFill>
                <a:latin typeface="Neue Haas Grotesk Text Pro" panose="020B0504020202020204" pitchFamily="34" charset="77"/>
              </a:rPr>
              <a:t>GA of Block, Object and 360 July 2024</a:t>
            </a:r>
          </a:p>
        </p:txBody>
      </p:sp>
      <p:pic>
        <p:nvPicPr>
          <p:cNvPr id="4" name="Picture 3" descr="A group of red and pink cubes&#10;&#10;Description automatically generated">
            <a:extLst>
              <a:ext uri="{FF2B5EF4-FFF2-40B4-BE49-F238E27FC236}">
                <a16:creationId xmlns:a16="http://schemas.microsoft.com/office/drawing/2014/main" id="{562148F1-7208-8037-8CBF-FA1D87EDDF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50781" y="2223605"/>
            <a:ext cx="2893219" cy="2632876"/>
          </a:xfrm>
          <a:prstGeom prst="rect">
            <a:avLst/>
          </a:prstGeom>
        </p:spPr>
      </p:pic>
    </p:spTree>
    <p:extLst>
      <p:ext uri="{BB962C8B-B14F-4D97-AF65-F5344CB8AC3E}">
        <p14:creationId xmlns:p14="http://schemas.microsoft.com/office/powerpoint/2010/main" val="372975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B142FB-7F7A-DFE1-54F5-2640693498A0}"/>
              </a:ext>
            </a:extLst>
          </p:cNvPr>
          <p:cNvSpPr>
            <a:spLocks noGrp="1"/>
          </p:cNvSpPr>
          <p:nvPr>
            <p:ph type="ctrTitle"/>
          </p:nvPr>
        </p:nvSpPr>
        <p:spPr/>
        <p:txBody>
          <a:bodyPr/>
          <a:lstStyle/>
          <a:p>
            <a:r>
              <a:rPr lang="en-US" sz="4800">
                <a:solidFill>
                  <a:schemeClr val="tx1"/>
                </a:solidFill>
              </a:rPr>
              <a:t>Timeline</a:t>
            </a:r>
            <a:br>
              <a:rPr lang="en-US">
                <a:latin typeface="+mj-lt"/>
              </a:rPr>
            </a:br>
            <a:r>
              <a:rPr lang="ja-JP" altLang="en-US" sz="2000">
                <a:latin typeface="+mj-lt"/>
              </a:rPr>
              <a:t>タイムライン</a:t>
            </a:r>
            <a:endParaRPr lang="en-US">
              <a:latin typeface="+mj-lt"/>
              <a:cs typeface="Times New Roman" panose="02020603050405020304" pitchFamily="18" charset="0"/>
            </a:endParaRPr>
          </a:p>
        </p:txBody>
      </p:sp>
    </p:spTree>
    <p:extLst>
      <p:ext uri="{BB962C8B-B14F-4D97-AF65-F5344CB8AC3E}">
        <p14:creationId xmlns:p14="http://schemas.microsoft.com/office/powerpoint/2010/main" val="411203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53C744-FE58-624A-4156-76932273001F}"/>
              </a:ext>
            </a:extLst>
          </p:cNvPr>
          <p:cNvSpPr/>
          <p:nvPr/>
        </p:nvSpPr>
        <p:spPr>
          <a:xfrm>
            <a:off x="0" y="785554"/>
            <a:ext cx="9144000" cy="4040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Title 2">
            <a:extLst>
              <a:ext uri="{FF2B5EF4-FFF2-40B4-BE49-F238E27FC236}">
                <a16:creationId xmlns:a16="http://schemas.microsoft.com/office/drawing/2014/main" id="{F2903E1D-E19A-0AC3-9BAD-DBDD26A6BB45}"/>
              </a:ext>
            </a:extLst>
          </p:cNvPr>
          <p:cNvSpPr>
            <a:spLocks noGrp="1"/>
          </p:cNvSpPr>
          <p:nvPr>
            <p:ph type="title"/>
          </p:nvPr>
        </p:nvSpPr>
        <p:spPr/>
        <p:txBody>
          <a:bodyPr/>
          <a:lstStyle/>
          <a:p>
            <a:r>
              <a:rPr lang="en-US"/>
              <a:t>Businesses Evolve</a:t>
            </a:r>
          </a:p>
        </p:txBody>
      </p:sp>
      <p:sp>
        <p:nvSpPr>
          <p:cNvPr id="8" name="Rounded Rectangle 7">
            <a:extLst>
              <a:ext uri="{FF2B5EF4-FFF2-40B4-BE49-F238E27FC236}">
                <a16:creationId xmlns:a16="http://schemas.microsoft.com/office/drawing/2014/main" id="{AC63B825-CA29-3727-F674-5FFBF91D21EF}"/>
              </a:ext>
            </a:extLst>
          </p:cNvPr>
          <p:cNvSpPr>
            <a:spLocks noChangeAspect="1"/>
          </p:cNvSpPr>
          <p:nvPr/>
        </p:nvSpPr>
        <p:spPr>
          <a:xfrm>
            <a:off x="559084" y="1462196"/>
            <a:ext cx="2520337" cy="2468119"/>
          </a:xfrm>
          <a:prstGeom prst="roundRect">
            <a:avLst>
              <a:gd name="adj" fmla="val 50000"/>
            </a:avLst>
          </a:prstGeom>
          <a:solidFill>
            <a:schemeClr val="tx1"/>
          </a:solidFill>
          <a:ln w="28575">
            <a:gradFill flip="none" rotWithShape="1">
              <a:gsLst>
                <a:gs pos="38000">
                  <a:schemeClr val="accent2"/>
                </a:gs>
                <a:gs pos="100000">
                  <a:schemeClr val="accent6"/>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B6CF84-10CA-E304-EEC6-DEF5F533A25A}"/>
              </a:ext>
            </a:extLst>
          </p:cNvPr>
          <p:cNvSpPr txBox="1"/>
          <p:nvPr/>
        </p:nvSpPr>
        <p:spPr>
          <a:xfrm>
            <a:off x="964486" y="1874095"/>
            <a:ext cx="1709533" cy="1692771"/>
          </a:xfrm>
          <a:prstGeom prst="rect">
            <a:avLst/>
          </a:prstGeom>
          <a:noFill/>
        </p:spPr>
        <p:txBody>
          <a:bodyPr wrap="square">
            <a:spAutoFit/>
          </a:bodyPr>
          <a:lstStyle/>
          <a:p>
            <a:pPr algn="ctr">
              <a:lnSpc>
                <a:spcPct val="90000"/>
              </a:lnSpc>
              <a:spcBef>
                <a:spcPts val="600"/>
              </a:spcBef>
            </a:pPr>
            <a:r>
              <a:rPr lang="en-US" sz="2000" b="1" spc="-45" dirty="0">
                <a:solidFill>
                  <a:schemeClr val="bg1"/>
                </a:solidFill>
                <a:latin typeface="Neue Haas Grotesk Text Pro" panose="020B0504020202020204" pitchFamily="34" charset="77"/>
                <a:cs typeface="Times New Roman" panose="02020603050405020304" pitchFamily="18" charset="0"/>
              </a:rPr>
              <a:t>Data in Motion</a:t>
            </a:r>
          </a:p>
          <a:p>
            <a:pPr algn="ctr">
              <a:lnSpc>
                <a:spcPct val="90000"/>
              </a:lnSpc>
              <a:spcBef>
                <a:spcPts val="600"/>
              </a:spcBef>
            </a:pPr>
            <a:r>
              <a:rPr lang="en-US" sz="1400" spc="-45" dirty="0">
                <a:solidFill>
                  <a:schemeClr val="bg1"/>
                </a:solidFill>
                <a:latin typeface="Neue Haas Grotesk Text Pro" panose="020B0504020202020204" pitchFamily="34" charset="77"/>
                <a:cs typeface="Times New Roman" panose="02020603050405020304" pitchFamily="18" charset="0"/>
              </a:rPr>
              <a:t>Data is highly distributed with todays hybrid-cloud model creating data silos.</a:t>
            </a:r>
          </a:p>
        </p:txBody>
      </p:sp>
      <p:sp>
        <p:nvSpPr>
          <p:cNvPr id="29" name="Rounded Rectangle 28">
            <a:extLst>
              <a:ext uri="{FF2B5EF4-FFF2-40B4-BE49-F238E27FC236}">
                <a16:creationId xmlns:a16="http://schemas.microsoft.com/office/drawing/2014/main" id="{C5CC4544-5D90-1D28-74F7-06D71CE8413D}"/>
              </a:ext>
            </a:extLst>
          </p:cNvPr>
          <p:cNvSpPr>
            <a:spLocks noChangeAspect="1"/>
          </p:cNvSpPr>
          <p:nvPr/>
        </p:nvSpPr>
        <p:spPr>
          <a:xfrm>
            <a:off x="3236199" y="1462196"/>
            <a:ext cx="2520337" cy="2468119"/>
          </a:xfrm>
          <a:prstGeom prst="roundRect">
            <a:avLst>
              <a:gd name="adj" fmla="val 50000"/>
            </a:avLst>
          </a:prstGeom>
          <a:solidFill>
            <a:schemeClr val="tx1"/>
          </a:solidFill>
          <a:ln w="28575">
            <a:gradFill flip="none" rotWithShape="1">
              <a:gsLst>
                <a:gs pos="38000">
                  <a:schemeClr val="accent2"/>
                </a:gs>
                <a:gs pos="100000">
                  <a:schemeClr val="accent6"/>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C9F9794C-A4F4-0F60-4F23-1A2A0B679CC5}"/>
              </a:ext>
            </a:extLst>
          </p:cNvPr>
          <p:cNvSpPr txBox="1"/>
          <p:nvPr/>
        </p:nvSpPr>
        <p:spPr>
          <a:xfrm>
            <a:off x="3641601" y="1874095"/>
            <a:ext cx="1804339" cy="1498872"/>
          </a:xfrm>
          <a:prstGeom prst="rect">
            <a:avLst/>
          </a:prstGeom>
          <a:noFill/>
        </p:spPr>
        <p:txBody>
          <a:bodyPr wrap="square">
            <a:spAutoFit/>
          </a:bodyPr>
          <a:lstStyle/>
          <a:p>
            <a:pPr algn="ctr">
              <a:lnSpc>
                <a:spcPct val="90000"/>
              </a:lnSpc>
              <a:spcBef>
                <a:spcPts val="600"/>
              </a:spcBef>
            </a:pPr>
            <a:r>
              <a:rPr lang="en-US" sz="2000" b="1" spc="-45" dirty="0">
                <a:solidFill>
                  <a:schemeClr val="bg1"/>
                </a:solidFill>
                <a:latin typeface="Neue Haas Grotesk Text Pro" panose="020B0504020202020204" pitchFamily="34" charset="77"/>
                <a:cs typeface="Times New Roman" panose="02020603050405020304" pitchFamily="18" charset="0"/>
              </a:rPr>
              <a:t>Data Unknowns</a:t>
            </a:r>
          </a:p>
          <a:p>
            <a:pPr algn="ctr">
              <a:lnSpc>
                <a:spcPct val="90000"/>
              </a:lnSpc>
              <a:spcBef>
                <a:spcPts val="600"/>
              </a:spcBef>
            </a:pPr>
            <a:r>
              <a:rPr lang="en-US" sz="1400" spc="-45" dirty="0">
                <a:solidFill>
                  <a:schemeClr val="bg1"/>
                </a:solidFill>
                <a:latin typeface="Neue Haas Grotesk Text Pro" panose="020B0504020202020204" pitchFamily="34" charset="77"/>
                <a:cs typeface="Times New Roman" panose="02020603050405020304" pitchFamily="18" charset="0"/>
              </a:rPr>
              <a:t>Data value is unknown, is it a liability, rubbish or pivotal to growth.</a:t>
            </a:r>
          </a:p>
        </p:txBody>
      </p:sp>
      <p:sp>
        <p:nvSpPr>
          <p:cNvPr id="31" name="Rounded Rectangle 30">
            <a:extLst>
              <a:ext uri="{FF2B5EF4-FFF2-40B4-BE49-F238E27FC236}">
                <a16:creationId xmlns:a16="http://schemas.microsoft.com/office/drawing/2014/main" id="{63FC8E21-EA9D-F526-328C-2BF9EB37E3BC}"/>
              </a:ext>
            </a:extLst>
          </p:cNvPr>
          <p:cNvSpPr>
            <a:spLocks noChangeAspect="1"/>
          </p:cNvSpPr>
          <p:nvPr/>
        </p:nvSpPr>
        <p:spPr>
          <a:xfrm>
            <a:off x="5913314" y="1462196"/>
            <a:ext cx="2520337" cy="2468119"/>
          </a:xfrm>
          <a:prstGeom prst="roundRect">
            <a:avLst>
              <a:gd name="adj" fmla="val 50000"/>
            </a:avLst>
          </a:prstGeom>
          <a:solidFill>
            <a:schemeClr val="tx1"/>
          </a:solidFill>
          <a:ln w="28575">
            <a:gradFill flip="none" rotWithShape="1">
              <a:gsLst>
                <a:gs pos="38000">
                  <a:schemeClr val="accent2"/>
                </a:gs>
                <a:gs pos="100000">
                  <a:schemeClr val="accent6"/>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017BBBC-2480-D270-7F71-AEC1B26E16C7}"/>
              </a:ext>
            </a:extLst>
          </p:cNvPr>
          <p:cNvSpPr txBox="1"/>
          <p:nvPr/>
        </p:nvSpPr>
        <p:spPr>
          <a:xfrm>
            <a:off x="6290868" y="1874095"/>
            <a:ext cx="1765227" cy="1498872"/>
          </a:xfrm>
          <a:prstGeom prst="rect">
            <a:avLst/>
          </a:prstGeom>
          <a:noFill/>
        </p:spPr>
        <p:txBody>
          <a:bodyPr wrap="square">
            <a:spAutoFit/>
          </a:bodyPr>
          <a:lstStyle/>
          <a:p>
            <a:pPr algn="ctr">
              <a:lnSpc>
                <a:spcPct val="90000"/>
              </a:lnSpc>
              <a:spcBef>
                <a:spcPts val="600"/>
              </a:spcBef>
            </a:pPr>
            <a:r>
              <a:rPr lang="en-US" sz="2000" b="1" spc="-45" dirty="0">
                <a:solidFill>
                  <a:schemeClr val="bg1"/>
                </a:solidFill>
                <a:latin typeface="Neue Haas Grotesk Text Pro" panose="020B0504020202020204" pitchFamily="34" charset="77"/>
                <a:cs typeface="Times New Roman" panose="02020603050405020304" pitchFamily="18" charset="0"/>
              </a:rPr>
              <a:t>$3.1 </a:t>
            </a:r>
            <a:br>
              <a:rPr lang="en-US" sz="2000" b="1" spc="-45" dirty="0">
                <a:solidFill>
                  <a:schemeClr val="bg1"/>
                </a:solidFill>
                <a:latin typeface="Neue Haas Grotesk Text Pro" panose="020B0504020202020204" pitchFamily="34" charset="77"/>
                <a:cs typeface="Times New Roman" panose="02020603050405020304" pitchFamily="18" charset="0"/>
              </a:rPr>
            </a:br>
            <a:r>
              <a:rPr lang="en-US" sz="2000" b="1" spc="-45" dirty="0">
                <a:solidFill>
                  <a:schemeClr val="bg1"/>
                </a:solidFill>
                <a:latin typeface="Neue Haas Grotesk Text Pro" panose="020B0504020202020204" pitchFamily="34" charset="77"/>
                <a:cs typeface="Times New Roman" panose="02020603050405020304" pitchFamily="18" charset="0"/>
              </a:rPr>
              <a:t>Trillion</a:t>
            </a:r>
          </a:p>
          <a:p>
            <a:pPr algn="ctr">
              <a:lnSpc>
                <a:spcPct val="90000"/>
              </a:lnSpc>
              <a:spcBef>
                <a:spcPts val="600"/>
              </a:spcBef>
            </a:pPr>
            <a:r>
              <a:rPr lang="en-US" sz="1400" spc="-45" dirty="0">
                <a:solidFill>
                  <a:schemeClr val="bg1"/>
                </a:solidFill>
                <a:latin typeface="Neue Haas Grotesk Text Pro" panose="020B0504020202020204" pitchFamily="34" charset="77"/>
                <a:cs typeface="Times New Roman" panose="02020603050405020304" pitchFamily="18" charset="0"/>
              </a:rPr>
              <a:t>Is wasted every year in the USA storing very poor-quality data.</a:t>
            </a:r>
          </a:p>
        </p:txBody>
      </p:sp>
    </p:spTree>
    <p:extLst>
      <p:ext uri="{BB962C8B-B14F-4D97-AF65-F5344CB8AC3E}">
        <p14:creationId xmlns:p14="http://schemas.microsoft.com/office/powerpoint/2010/main" val="31324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8C92C0-ACD2-2682-8981-DA78A6AAF96F}"/>
              </a:ext>
            </a:extLst>
          </p:cNvPr>
          <p:cNvSpPr>
            <a:spLocks noGrp="1"/>
          </p:cNvSpPr>
          <p:nvPr>
            <p:ph type="title"/>
          </p:nvPr>
        </p:nvSpPr>
        <p:spPr>
          <a:xfrm>
            <a:off x="370861" y="116826"/>
            <a:ext cx="7051040" cy="732441"/>
          </a:xfrm>
        </p:spPr>
        <p:txBody>
          <a:bodyPr>
            <a:normAutofit/>
          </a:bodyPr>
          <a:lstStyle/>
          <a:p>
            <a:r>
              <a:rPr lang="en-US" sz="2400" dirty="0"/>
              <a:t>Evolution of Capability</a:t>
            </a:r>
          </a:p>
        </p:txBody>
      </p:sp>
      <p:sp>
        <p:nvSpPr>
          <p:cNvPr id="6" name="四角形: 角を丸くする 10">
            <a:extLst>
              <a:ext uri="{FF2B5EF4-FFF2-40B4-BE49-F238E27FC236}">
                <a16:creationId xmlns:a16="http://schemas.microsoft.com/office/drawing/2014/main" id="{F3E6A732-43F3-CD55-FFDD-BB4070EE484D}"/>
              </a:ext>
            </a:extLst>
          </p:cNvPr>
          <p:cNvSpPr/>
          <p:nvPr/>
        </p:nvSpPr>
        <p:spPr>
          <a:xfrm>
            <a:off x="325554" y="1601643"/>
            <a:ext cx="1891831" cy="529200"/>
          </a:xfrm>
          <a:prstGeom prst="roundRect">
            <a:avLst>
              <a:gd name="adj" fmla="val 50000"/>
            </a:avLst>
          </a:prstGeom>
          <a:solidFill>
            <a:schemeClr val="bg1"/>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1600" b="1">
                <a:solidFill>
                  <a:schemeClr val="tx2"/>
                </a:solidFill>
                <a:latin typeface="Neue Haas Grotesk Text Pro" panose="020B0504020202020204" pitchFamily="34" charset="77"/>
                <a:ea typeface="Meiryo UI" panose="020B0604030504040204" pitchFamily="50" charset="-128"/>
              </a:rPr>
              <a:t>VSP One</a:t>
            </a:r>
          </a:p>
        </p:txBody>
      </p:sp>
      <p:sp>
        <p:nvSpPr>
          <p:cNvPr id="7" name="四角形: 角を丸くする 10">
            <a:extLst>
              <a:ext uri="{FF2B5EF4-FFF2-40B4-BE49-F238E27FC236}">
                <a16:creationId xmlns:a16="http://schemas.microsoft.com/office/drawing/2014/main" id="{E6044000-5759-1BBF-CF0F-7A1B5F486CA8}"/>
              </a:ext>
            </a:extLst>
          </p:cNvPr>
          <p:cNvSpPr/>
          <p:nvPr/>
        </p:nvSpPr>
        <p:spPr>
          <a:xfrm>
            <a:off x="2569454" y="2573029"/>
            <a:ext cx="834501" cy="303638"/>
          </a:xfrm>
          <a:prstGeom prst="roundRect">
            <a:avLst/>
          </a:prstGeom>
          <a:solidFill>
            <a:schemeClr val="accent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bg1"/>
                </a:solidFill>
                <a:latin typeface="Neue Haas Grotesk Text Pro" panose="020B0504020202020204" pitchFamily="34" charset="77"/>
                <a:ea typeface="Meiryo UI" panose="020B0604030504040204" pitchFamily="50" charset="-128"/>
              </a:rPr>
              <a:t>Block</a:t>
            </a:r>
          </a:p>
        </p:txBody>
      </p:sp>
      <p:sp>
        <p:nvSpPr>
          <p:cNvPr id="8" name="四角形: 角を丸くする 10">
            <a:extLst>
              <a:ext uri="{FF2B5EF4-FFF2-40B4-BE49-F238E27FC236}">
                <a16:creationId xmlns:a16="http://schemas.microsoft.com/office/drawing/2014/main" id="{6295F08D-6BCC-4F12-666D-9646DAAE61C2}"/>
              </a:ext>
            </a:extLst>
          </p:cNvPr>
          <p:cNvSpPr/>
          <p:nvPr/>
        </p:nvSpPr>
        <p:spPr>
          <a:xfrm>
            <a:off x="383143" y="2212508"/>
            <a:ext cx="834501" cy="303638"/>
          </a:xfrm>
          <a:prstGeom prst="roundRect">
            <a:avLst/>
          </a:prstGeom>
          <a:solidFill>
            <a:schemeClr val="accent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bg1"/>
                </a:solidFill>
                <a:latin typeface="Neue Haas Grotesk Text Pro" panose="020B0504020202020204" pitchFamily="34" charset="77"/>
                <a:ea typeface="Meiryo UI" panose="020B0604030504040204" pitchFamily="50" charset="-128"/>
              </a:rPr>
              <a:t>File</a:t>
            </a:r>
          </a:p>
        </p:txBody>
      </p:sp>
      <p:sp>
        <p:nvSpPr>
          <p:cNvPr id="10" name="四角形: 角を丸くする 10">
            <a:extLst>
              <a:ext uri="{FF2B5EF4-FFF2-40B4-BE49-F238E27FC236}">
                <a16:creationId xmlns:a16="http://schemas.microsoft.com/office/drawing/2014/main" id="{70D45FB9-A722-4386-1EF5-3D1EFAEB0527}"/>
              </a:ext>
            </a:extLst>
          </p:cNvPr>
          <p:cNvSpPr/>
          <p:nvPr/>
        </p:nvSpPr>
        <p:spPr>
          <a:xfrm>
            <a:off x="1292819" y="2212508"/>
            <a:ext cx="834501" cy="303638"/>
          </a:xfrm>
          <a:prstGeom prst="roundRect">
            <a:avLst/>
          </a:prstGeom>
          <a:solidFill>
            <a:schemeClr val="accent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bg1"/>
                </a:solidFill>
                <a:latin typeface="Neue Haas Grotesk Text Pro" panose="020B0504020202020204" pitchFamily="34" charset="77"/>
                <a:ea typeface="Meiryo UI" panose="020B0604030504040204" pitchFamily="50" charset="-128"/>
              </a:rPr>
              <a:t>SDS Block</a:t>
            </a:r>
          </a:p>
        </p:txBody>
      </p:sp>
      <p:sp>
        <p:nvSpPr>
          <p:cNvPr id="11" name="四角形: 角を丸くする 10">
            <a:extLst>
              <a:ext uri="{FF2B5EF4-FFF2-40B4-BE49-F238E27FC236}">
                <a16:creationId xmlns:a16="http://schemas.microsoft.com/office/drawing/2014/main" id="{FE7B9095-9004-0C27-FBCE-2F8F999AE304}"/>
              </a:ext>
            </a:extLst>
          </p:cNvPr>
          <p:cNvSpPr/>
          <p:nvPr/>
        </p:nvSpPr>
        <p:spPr>
          <a:xfrm>
            <a:off x="4673732" y="2566454"/>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Block</a:t>
            </a:r>
          </a:p>
        </p:txBody>
      </p:sp>
      <p:sp>
        <p:nvSpPr>
          <p:cNvPr id="12" name="四角形: 角を丸くする 10">
            <a:extLst>
              <a:ext uri="{FF2B5EF4-FFF2-40B4-BE49-F238E27FC236}">
                <a16:creationId xmlns:a16="http://schemas.microsoft.com/office/drawing/2014/main" id="{65508DF9-09E0-CCA8-7938-C14C8ED4125F}"/>
              </a:ext>
            </a:extLst>
          </p:cNvPr>
          <p:cNvSpPr/>
          <p:nvPr/>
        </p:nvSpPr>
        <p:spPr>
          <a:xfrm>
            <a:off x="6812224" y="2920400"/>
            <a:ext cx="848425"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Object</a:t>
            </a:r>
          </a:p>
        </p:txBody>
      </p:sp>
      <p:sp>
        <p:nvSpPr>
          <p:cNvPr id="13" name="四角形: 角を丸くする 10">
            <a:extLst>
              <a:ext uri="{FF2B5EF4-FFF2-40B4-BE49-F238E27FC236}">
                <a16:creationId xmlns:a16="http://schemas.microsoft.com/office/drawing/2014/main" id="{77274859-7735-1DF5-1526-FE4C1AD840D8}"/>
              </a:ext>
            </a:extLst>
          </p:cNvPr>
          <p:cNvSpPr/>
          <p:nvPr/>
        </p:nvSpPr>
        <p:spPr>
          <a:xfrm>
            <a:off x="2458039" y="1601643"/>
            <a:ext cx="1891831" cy="529200"/>
          </a:xfrm>
          <a:prstGeom prst="roundRect">
            <a:avLst>
              <a:gd name="adj" fmla="val 50000"/>
            </a:avLst>
          </a:prstGeom>
          <a:solidFill>
            <a:schemeClr val="bg1"/>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1600" b="1">
                <a:solidFill>
                  <a:schemeClr val="tx2"/>
                </a:solidFill>
                <a:latin typeface="Neue Haas Grotesk Text Pro" panose="020B0504020202020204" pitchFamily="34" charset="77"/>
                <a:ea typeface="Meiryo UI" panose="020B0604030504040204" pitchFamily="50" charset="-128"/>
              </a:rPr>
              <a:t>VSP One</a:t>
            </a:r>
          </a:p>
        </p:txBody>
      </p:sp>
      <p:sp>
        <p:nvSpPr>
          <p:cNvPr id="14" name="四角形: 角を丸くする 10">
            <a:extLst>
              <a:ext uri="{FF2B5EF4-FFF2-40B4-BE49-F238E27FC236}">
                <a16:creationId xmlns:a16="http://schemas.microsoft.com/office/drawing/2014/main" id="{D792FCDC-36A0-6351-160A-852EFAE29586}"/>
              </a:ext>
            </a:extLst>
          </p:cNvPr>
          <p:cNvSpPr/>
          <p:nvPr/>
        </p:nvSpPr>
        <p:spPr>
          <a:xfrm>
            <a:off x="2569454" y="2210423"/>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File</a:t>
            </a:r>
          </a:p>
        </p:txBody>
      </p:sp>
      <p:sp>
        <p:nvSpPr>
          <p:cNvPr id="15" name="四角形: 角を丸くする 10">
            <a:extLst>
              <a:ext uri="{FF2B5EF4-FFF2-40B4-BE49-F238E27FC236}">
                <a16:creationId xmlns:a16="http://schemas.microsoft.com/office/drawing/2014/main" id="{2A3869DA-9C21-94A0-0E91-F4130DF9F7E6}"/>
              </a:ext>
            </a:extLst>
          </p:cNvPr>
          <p:cNvSpPr/>
          <p:nvPr/>
        </p:nvSpPr>
        <p:spPr>
          <a:xfrm>
            <a:off x="3479131" y="2207891"/>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SDS Block</a:t>
            </a:r>
          </a:p>
        </p:txBody>
      </p:sp>
      <p:sp>
        <p:nvSpPr>
          <p:cNvPr id="16" name="四角形: 角を丸くする 10">
            <a:extLst>
              <a:ext uri="{FF2B5EF4-FFF2-40B4-BE49-F238E27FC236}">
                <a16:creationId xmlns:a16="http://schemas.microsoft.com/office/drawing/2014/main" id="{9D965D0B-87AC-186B-C925-09D510A9A180}"/>
              </a:ext>
            </a:extLst>
          </p:cNvPr>
          <p:cNvSpPr/>
          <p:nvPr/>
        </p:nvSpPr>
        <p:spPr>
          <a:xfrm>
            <a:off x="4605200" y="1601643"/>
            <a:ext cx="1891831" cy="529200"/>
          </a:xfrm>
          <a:prstGeom prst="roundRect">
            <a:avLst>
              <a:gd name="adj" fmla="val 50000"/>
            </a:avLst>
          </a:prstGeom>
          <a:solidFill>
            <a:schemeClr val="bg1"/>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1600" b="1">
                <a:solidFill>
                  <a:schemeClr val="tx2"/>
                </a:solidFill>
                <a:latin typeface="Neue Haas Grotesk Text Pro" panose="020B0504020202020204" pitchFamily="34" charset="77"/>
                <a:ea typeface="Meiryo UI" panose="020B0604030504040204" pitchFamily="50" charset="-128"/>
              </a:rPr>
              <a:t>VSP One</a:t>
            </a:r>
          </a:p>
        </p:txBody>
      </p:sp>
      <p:sp>
        <p:nvSpPr>
          <p:cNvPr id="17" name="四角形: 角を丸くする 10">
            <a:extLst>
              <a:ext uri="{FF2B5EF4-FFF2-40B4-BE49-F238E27FC236}">
                <a16:creationId xmlns:a16="http://schemas.microsoft.com/office/drawing/2014/main" id="{97C83F80-5DA5-822C-ED08-5EA1D5BCAE60}"/>
              </a:ext>
            </a:extLst>
          </p:cNvPr>
          <p:cNvSpPr/>
          <p:nvPr/>
        </p:nvSpPr>
        <p:spPr>
          <a:xfrm>
            <a:off x="4673732" y="2212508"/>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File</a:t>
            </a:r>
          </a:p>
        </p:txBody>
      </p:sp>
      <p:sp>
        <p:nvSpPr>
          <p:cNvPr id="19" name="四角形: 角を丸くする 10">
            <a:extLst>
              <a:ext uri="{FF2B5EF4-FFF2-40B4-BE49-F238E27FC236}">
                <a16:creationId xmlns:a16="http://schemas.microsoft.com/office/drawing/2014/main" id="{2B808C15-BF4F-5F63-BF1B-9575D5998B97}"/>
              </a:ext>
            </a:extLst>
          </p:cNvPr>
          <p:cNvSpPr/>
          <p:nvPr/>
        </p:nvSpPr>
        <p:spPr>
          <a:xfrm>
            <a:off x="5599993" y="2212508"/>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SDS Block</a:t>
            </a:r>
          </a:p>
        </p:txBody>
      </p:sp>
      <p:sp>
        <p:nvSpPr>
          <p:cNvPr id="20" name="四角形: 角を丸くする 10">
            <a:extLst>
              <a:ext uri="{FF2B5EF4-FFF2-40B4-BE49-F238E27FC236}">
                <a16:creationId xmlns:a16="http://schemas.microsoft.com/office/drawing/2014/main" id="{7AB3353D-DEAC-9CA2-5934-9EF9D0EA9545}"/>
              </a:ext>
            </a:extLst>
          </p:cNvPr>
          <p:cNvSpPr/>
          <p:nvPr/>
        </p:nvSpPr>
        <p:spPr>
          <a:xfrm>
            <a:off x="1292819" y="2566454"/>
            <a:ext cx="834501" cy="303638"/>
          </a:xfrm>
          <a:prstGeom prst="roundRect">
            <a:avLst/>
          </a:prstGeom>
          <a:solidFill>
            <a:schemeClr val="accent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bg1"/>
                </a:solidFill>
                <a:latin typeface="Neue Haas Grotesk Text Pro" panose="020B0504020202020204" pitchFamily="34" charset="77"/>
                <a:ea typeface="Meiryo UI" panose="020B0604030504040204" pitchFamily="50" charset="-128"/>
              </a:rPr>
              <a:t>Cloud</a:t>
            </a:r>
          </a:p>
        </p:txBody>
      </p:sp>
      <p:sp>
        <p:nvSpPr>
          <p:cNvPr id="21" name="四角形: 角を丸くする 10">
            <a:extLst>
              <a:ext uri="{FF2B5EF4-FFF2-40B4-BE49-F238E27FC236}">
                <a16:creationId xmlns:a16="http://schemas.microsoft.com/office/drawing/2014/main" id="{DA60C861-7389-6A5F-5E8C-6ECC09121A89}"/>
              </a:ext>
            </a:extLst>
          </p:cNvPr>
          <p:cNvSpPr/>
          <p:nvPr/>
        </p:nvSpPr>
        <p:spPr>
          <a:xfrm>
            <a:off x="3479131" y="2573029"/>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Cloud</a:t>
            </a:r>
          </a:p>
        </p:txBody>
      </p:sp>
      <p:sp>
        <p:nvSpPr>
          <p:cNvPr id="22" name="四角形: 角を丸くする 10">
            <a:extLst>
              <a:ext uri="{FF2B5EF4-FFF2-40B4-BE49-F238E27FC236}">
                <a16:creationId xmlns:a16="http://schemas.microsoft.com/office/drawing/2014/main" id="{33D9FF38-E49B-AE7B-C74C-A8ADF19F0DD5}"/>
              </a:ext>
            </a:extLst>
          </p:cNvPr>
          <p:cNvSpPr/>
          <p:nvPr/>
        </p:nvSpPr>
        <p:spPr>
          <a:xfrm>
            <a:off x="5599993" y="2566454"/>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Cloud</a:t>
            </a:r>
          </a:p>
        </p:txBody>
      </p:sp>
      <p:sp>
        <p:nvSpPr>
          <p:cNvPr id="34" name="四角形: 角を丸くする 10">
            <a:extLst>
              <a:ext uri="{FF2B5EF4-FFF2-40B4-BE49-F238E27FC236}">
                <a16:creationId xmlns:a16="http://schemas.microsoft.com/office/drawing/2014/main" id="{D84A6250-6A68-80D2-A0DB-860D6287F65C}"/>
              </a:ext>
            </a:extLst>
          </p:cNvPr>
          <p:cNvSpPr/>
          <p:nvPr/>
        </p:nvSpPr>
        <p:spPr>
          <a:xfrm>
            <a:off x="6800818" y="3266135"/>
            <a:ext cx="1769636" cy="303638"/>
          </a:xfrm>
          <a:prstGeom prst="roundRect">
            <a:avLst/>
          </a:prstGeom>
          <a:solidFill>
            <a:schemeClr val="accent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800">
                <a:solidFill>
                  <a:schemeClr val="bg1"/>
                </a:solidFill>
                <a:latin typeface="Neue Haas Grotesk Text Pro" panose="020B0504020202020204" pitchFamily="34" charset="77"/>
                <a:ea typeface="Meiryo UI" panose="020B0604030504040204" pitchFamily="50" charset="-128"/>
              </a:rPr>
              <a:t>Mainframe</a:t>
            </a:r>
          </a:p>
        </p:txBody>
      </p:sp>
      <p:sp>
        <p:nvSpPr>
          <p:cNvPr id="35" name="四角形: 角を丸くする 10">
            <a:extLst>
              <a:ext uri="{FF2B5EF4-FFF2-40B4-BE49-F238E27FC236}">
                <a16:creationId xmlns:a16="http://schemas.microsoft.com/office/drawing/2014/main" id="{E3CBB4A8-C2C4-5083-791C-24EA71D4D725}"/>
              </a:ext>
            </a:extLst>
          </p:cNvPr>
          <p:cNvSpPr/>
          <p:nvPr/>
        </p:nvSpPr>
        <p:spPr>
          <a:xfrm>
            <a:off x="6819186" y="2566454"/>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Block</a:t>
            </a:r>
          </a:p>
        </p:txBody>
      </p:sp>
      <p:sp>
        <p:nvSpPr>
          <p:cNvPr id="36" name="四角形: 角を丸くする 10">
            <a:extLst>
              <a:ext uri="{FF2B5EF4-FFF2-40B4-BE49-F238E27FC236}">
                <a16:creationId xmlns:a16="http://schemas.microsoft.com/office/drawing/2014/main" id="{E7EF78E6-D9B5-BB58-979B-1E6B5E8B73B6}"/>
              </a:ext>
            </a:extLst>
          </p:cNvPr>
          <p:cNvSpPr/>
          <p:nvPr/>
        </p:nvSpPr>
        <p:spPr>
          <a:xfrm>
            <a:off x="6750654" y="1601643"/>
            <a:ext cx="1891831" cy="529200"/>
          </a:xfrm>
          <a:prstGeom prst="roundRect">
            <a:avLst>
              <a:gd name="adj" fmla="val 50000"/>
            </a:avLst>
          </a:prstGeom>
          <a:solidFill>
            <a:schemeClr val="bg1"/>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1600" b="1">
                <a:solidFill>
                  <a:schemeClr val="tx2"/>
                </a:solidFill>
                <a:latin typeface="Neue Haas Grotesk Text Pro" panose="020B0504020202020204" pitchFamily="34" charset="77"/>
                <a:ea typeface="Meiryo UI" panose="020B0604030504040204" pitchFamily="50" charset="-128"/>
              </a:rPr>
              <a:t>VSP One</a:t>
            </a:r>
          </a:p>
        </p:txBody>
      </p:sp>
      <p:sp>
        <p:nvSpPr>
          <p:cNvPr id="37" name="四角形: 角を丸くする 10">
            <a:extLst>
              <a:ext uri="{FF2B5EF4-FFF2-40B4-BE49-F238E27FC236}">
                <a16:creationId xmlns:a16="http://schemas.microsoft.com/office/drawing/2014/main" id="{FD67F225-3B2B-643A-E823-AA55FB061849}"/>
              </a:ext>
            </a:extLst>
          </p:cNvPr>
          <p:cNvSpPr/>
          <p:nvPr/>
        </p:nvSpPr>
        <p:spPr>
          <a:xfrm>
            <a:off x="6819186" y="2212508"/>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File</a:t>
            </a:r>
          </a:p>
        </p:txBody>
      </p:sp>
      <p:sp>
        <p:nvSpPr>
          <p:cNvPr id="38" name="四角形: 角を丸くする 10">
            <a:extLst>
              <a:ext uri="{FF2B5EF4-FFF2-40B4-BE49-F238E27FC236}">
                <a16:creationId xmlns:a16="http://schemas.microsoft.com/office/drawing/2014/main" id="{C78FA3D3-E68F-FA55-E114-4A7AA6969024}"/>
              </a:ext>
            </a:extLst>
          </p:cNvPr>
          <p:cNvSpPr/>
          <p:nvPr/>
        </p:nvSpPr>
        <p:spPr>
          <a:xfrm>
            <a:off x="7736143" y="2212508"/>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SDS Block</a:t>
            </a:r>
          </a:p>
        </p:txBody>
      </p:sp>
      <p:sp>
        <p:nvSpPr>
          <p:cNvPr id="39" name="四角形: 角を丸くする 10">
            <a:extLst>
              <a:ext uri="{FF2B5EF4-FFF2-40B4-BE49-F238E27FC236}">
                <a16:creationId xmlns:a16="http://schemas.microsoft.com/office/drawing/2014/main" id="{AA2A6B26-8884-CB38-A1F9-FBFC3776BFE7}"/>
              </a:ext>
            </a:extLst>
          </p:cNvPr>
          <p:cNvSpPr/>
          <p:nvPr/>
        </p:nvSpPr>
        <p:spPr>
          <a:xfrm>
            <a:off x="7736143" y="2566454"/>
            <a:ext cx="834501"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Cloud</a:t>
            </a:r>
          </a:p>
        </p:txBody>
      </p:sp>
      <p:sp>
        <p:nvSpPr>
          <p:cNvPr id="40" name="四角形: 角を丸くする 10">
            <a:extLst>
              <a:ext uri="{FF2B5EF4-FFF2-40B4-BE49-F238E27FC236}">
                <a16:creationId xmlns:a16="http://schemas.microsoft.com/office/drawing/2014/main" id="{13AA42EF-7A1B-07C0-2977-F8D94294696A}"/>
              </a:ext>
            </a:extLst>
          </p:cNvPr>
          <p:cNvSpPr/>
          <p:nvPr/>
        </p:nvSpPr>
        <p:spPr>
          <a:xfrm>
            <a:off x="4666770" y="2912299"/>
            <a:ext cx="848425" cy="303638"/>
          </a:xfrm>
          <a:prstGeom prst="roundRect">
            <a:avLst/>
          </a:prstGeom>
          <a:solidFill>
            <a:schemeClr val="accent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bg1"/>
                </a:solidFill>
                <a:latin typeface="Neue Haas Grotesk Text Pro" panose="020B0504020202020204" pitchFamily="34" charset="77"/>
                <a:ea typeface="Meiryo UI" panose="020B0604030504040204" pitchFamily="50" charset="-128"/>
              </a:rPr>
              <a:t>Object</a:t>
            </a:r>
          </a:p>
        </p:txBody>
      </p:sp>
      <p:sp>
        <p:nvSpPr>
          <p:cNvPr id="41" name="TextBox 40">
            <a:extLst>
              <a:ext uri="{FF2B5EF4-FFF2-40B4-BE49-F238E27FC236}">
                <a16:creationId xmlns:a16="http://schemas.microsoft.com/office/drawing/2014/main" id="{724F3433-D0A7-8557-C981-9ED8965C4E5D}"/>
              </a:ext>
            </a:extLst>
          </p:cNvPr>
          <p:cNvSpPr txBox="1"/>
          <p:nvPr/>
        </p:nvSpPr>
        <p:spPr>
          <a:xfrm>
            <a:off x="651011" y="3964808"/>
            <a:ext cx="1133265" cy="353943"/>
          </a:xfrm>
          <a:prstGeom prst="rect">
            <a:avLst/>
          </a:prstGeom>
          <a:noFill/>
        </p:spPr>
        <p:txBody>
          <a:bodyPr wrap="square" lIns="0" tIns="0" rIns="0" bIns="0" rtlCol="0">
            <a:spAutoFit/>
          </a:bodyPr>
          <a:lstStyle/>
          <a:p>
            <a:pPr algn="ctr">
              <a:lnSpc>
                <a:spcPct val="90000"/>
              </a:lnSpc>
              <a:spcBef>
                <a:spcPts val="600"/>
              </a:spcBef>
            </a:pPr>
            <a:r>
              <a:rPr lang="en-US" sz="1000" b="1">
                <a:latin typeface="Neue Haas Grotesk Text Pro" panose="020B0504020202020204" pitchFamily="34" charset="77"/>
              </a:rPr>
              <a:t>Feb 2024</a:t>
            </a:r>
          </a:p>
          <a:p>
            <a:pPr algn="ctr">
              <a:lnSpc>
                <a:spcPct val="90000"/>
              </a:lnSpc>
              <a:spcBef>
                <a:spcPts val="600"/>
              </a:spcBef>
            </a:pPr>
            <a:r>
              <a:rPr lang="en-US" sz="1000">
                <a:latin typeface="Neue Haas Grotesk Text Pro" panose="020B0504020202020204" pitchFamily="34" charset="77"/>
              </a:rPr>
              <a:t>Launch</a:t>
            </a:r>
          </a:p>
        </p:txBody>
      </p:sp>
      <p:sp>
        <p:nvSpPr>
          <p:cNvPr id="42" name="TextBox 41">
            <a:extLst>
              <a:ext uri="{FF2B5EF4-FFF2-40B4-BE49-F238E27FC236}">
                <a16:creationId xmlns:a16="http://schemas.microsoft.com/office/drawing/2014/main" id="{22B4CB7A-B7C5-9975-A940-089336A8FD34}"/>
              </a:ext>
            </a:extLst>
          </p:cNvPr>
          <p:cNvSpPr txBox="1"/>
          <p:nvPr/>
        </p:nvSpPr>
        <p:spPr>
          <a:xfrm>
            <a:off x="2756125" y="3966424"/>
            <a:ext cx="1428372" cy="492443"/>
          </a:xfrm>
          <a:prstGeom prst="rect">
            <a:avLst/>
          </a:prstGeom>
          <a:noFill/>
        </p:spPr>
        <p:txBody>
          <a:bodyPr wrap="square" lIns="0" tIns="0" rIns="0" bIns="0" rtlCol="0">
            <a:spAutoFit/>
          </a:bodyPr>
          <a:lstStyle>
            <a:defPPr>
              <a:defRPr lang="en-US"/>
            </a:defPPr>
            <a:lvl1pPr algn="ctr">
              <a:lnSpc>
                <a:spcPct val="90000"/>
              </a:lnSpc>
              <a:spcBef>
                <a:spcPts val="600"/>
              </a:spcBef>
              <a:defRPr sz="1000">
                <a:solidFill>
                  <a:schemeClr val="bg2"/>
                </a:solidFill>
                <a:latin typeface="Neue Haas Grotesk Text Pro" panose="020B0504020202020204" pitchFamily="34" charset="77"/>
              </a:defRPr>
            </a:lvl1pPr>
          </a:lstStyle>
          <a:p>
            <a:r>
              <a:rPr lang="en-US" b="1">
                <a:solidFill>
                  <a:schemeClr val="tx1"/>
                </a:solidFill>
              </a:rPr>
              <a:t>Mid 2024 </a:t>
            </a:r>
          </a:p>
          <a:p>
            <a:r>
              <a:rPr lang="en-US">
                <a:solidFill>
                  <a:schemeClr val="tx1"/>
                </a:solidFill>
              </a:rPr>
              <a:t>Addition of Block Capability</a:t>
            </a:r>
          </a:p>
        </p:txBody>
      </p:sp>
      <p:sp>
        <p:nvSpPr>
          <p:cNvPr id="43" name="TextBox 42">
            <a:extLst>
              <a:ext uri="{FF2B5EF4-FFF2-40B4-BE49-F238E27FC236}">
                <a16:creationId xmlns:a16="http://schemas.microsoft.com/office/drawing/2014/main" id="{DD55B3F9-AD6B-7189-B301-ECF32BA19AC1}"/>
              </a:ext>
            </a:extLst>
          </p:cNvPr>
          <p:cNvSpPr txBox="1"/>
          <p:nvPr/>
        </p:nvSpPr>
        <p:spPr>
          <a:xfrm>
            <a:off x="4945389" y="3964991"/>
            <a:ext cx="1211451" cy="630942"/>
          </a:xfrm>
          <a:prstGeom prst="rect">
            <a:avLst/>
          </a:prstGeom>
          <a:noFill/>
        </p:spPr>
        <p:txBody>
          <a:bodyPr wrap="square" lIns="0" tIns="0" rIns="0" bIns="0" rtlCol="0">
            <a:spAutoFit/>
          </a:bodyPr>
          <a:lstStyle>
            <a:defPPr>
              <a:defRPr lang="en-US"/>
            </a:defPPr>
            <a:lvl1pPr algn="ctr">
              <a:lnSpc>
                <a:spcPct val="90000"/>
              </a:lnSpc>
              <a:spcBef>
                <a:spcPts val="600"/>
              </a:spcBef>
              <a:defRPr sz="1000">
                <a:solidFill>
                  <a:schemeClr val="bg2"/>
                </a:solidFill>
                <a:latin typeface="Neue Haas Grotesk Text Pro" panose="020B0504020202020204" pitchFamily="34" charset="77"/>
              </a:defRPr>
            </a:lvl1pPr>
          </a:lstStyle>
          <a:p>
            <a:r>
              <a:rPr lang="en-US" b="1">
                <a:solidFill>
                  <a:schemeClr val="tx1"/>
                </a:solidFill>
              </a:rPr>
              <a:t>2H 2024 </a:t>
            </a:r>
          </a:p>
          <a:p>
            <a:r>
              <a:rPr lang="en-US">
                <a:solidFill>
                  <a:schemeClr val="tx1"/>
                </a:solidFill>
              </a:rPr>
              <a:t>Addition of Object and SDS File Capability</a:t>
            </a:r>
          </a:p>
        </p:txBody>
      </p:sp>
      <p:cxnSp>
        <p:nvCxnSpPr>
          <p:cNvPr id="44" name="Straight Arrow Connector 43">
            <a:extLst>
              <a:ext uri="{FF2B5EF4-FFF2-40B4-BE49-F238E27FC236}">
                <a16:creationId xmlns:a16="http://schemas.microsoft.com/office/drawing/2014/main" id="{2B83005A-9222-0D42-8B39-32530084383A}"/>
              </a:ext>
            </a:extLst>
          </p:cNvPr>
          <p:cNvCxnSpPr>
            <a:cxnSpLocks/>
          </p:cNvCxnSpPr>
          <p:nvPr/>
        </p:nvCxnSpPr>
        <p:spPr>
          <a:xfrm>
            <a:off x="0" y="3789872"/>
            <a:ext cx="89153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14983FD-968C-E32A-317A-9D69DE559D13}"/>
              </a:ext>
            </a:extLst>
          </p:cNvPr>
          <p:cNvSpPr txBox="1"/>
          <p:nvPr/>
        </p:nvSpPr>
        <p:spPr>
          <a:xfrm>
            <a:off x="7013455" y="3966424"/>
            <a:ext cx="1366228" cy="492443"/>
          </a:xfrm>
          <a:prstGeom prst="rect">
            <a:avLst/>
          </a:prstGeom>
          <a:noFill/>
        </p:spPr>
        <p:txBody>
          <a:bodyPr wrap="square" lIns="0" tIns="0" rIns="0" bIns="0" rtlCol="0">
            <a:spAutoFit/>
          </a:bodyPr>
          <a:lstStyle>
            <a:defPPr>
              <a:defRPr lang="en-US"/>
            </a:defPPr>
            <a:lvl1pPr algn="ctr">
              <a:lnSpc>
                <a:spcPct val="90000"/>
              </a:lnSpc>
              <a:spcBef>
                <a:spcPts val="600"/>
              </a:spcBef>
              <a:defRPr sz="1000">
                <a:solidFill>
                  <a:schemeClr val="bg2"/>
                </a:solidFill>
                <a:latin typeface="Neue Haas Grotesk Text Pro" panose="020B0504020202020204" pitchFamily="34" charset="77"/>
              </a:defRPr>
            </a:lvl1pPr>
          </a:lstStyle>
          <a:p>
            <a:r>
              <a:rPr lang="en-US" b="1">
                <a:solidFill>
                  <a:schemeClr val="tx1"/>
                </a:solidFill>
              </a:rPr>
              <a:t>2025/26</a:t>
            </a:r>
            <a:r>
              <a:rPr lang="en-US">
                <a:solidFill>
                  <a:schemeClr val="tx1"/>
                </a:solidFill>
              </a:rPr>
              <a:t> </a:t>
            </a:r>
          </a:p>
          <a:p>
            <a:r>
              <a:rPr lang="en-US">
                <a:solidFill>
                  <a:schemeClr val="tx1"/>
                </a:solidFill>
              </a:rPr>
              <a:t>Addition of Mainframe Capability</a:t>
            </a:r>
          </a:p>
        </p:txBody>
      </p:sp>
      <p:sp>
        <p:nvSpPr>
          <p:cNvPr id="46" name="四角形: 角を丸くする 10">
            <a:extLst>
              <a:ext uri="{FF2B5EF4-FFF2-40B4-BE49-F238E27FC236}">
                <a16:creationId xmlns:a16="http://schemas.microsoft.com/office/drawing/2014/main" id="{AF47B87E-813D-8459-8503-24EDBD86BDA7}"/>
              </a:ext>
            </a:extLst>
          </p:cNvPr>
          <p:cNvSpPr/>
          <p:nvPr/>
        </p:nvSpPr>
        <p:spPr>
          <a:xfrm>
            <a:off x="5593031" y="2920400"/>
            <a:ext cx="848425" cy="303638"/>
          </a:xfrm>
          <a:prstGeom prst="roundRect">
            <a:avLst/>
          </a:prstGeom>
          <a:solidFill>
            <a:schemeClr val="accent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bg1"/>
                </a:solidFill>
                <a:latin typeface="Neue Haas Grotesk Text Pro" panose="020B0504020202020204" pitchFamily="34" charset="77"/>
                <a:ea typeface="Meiryo UI" panose="020B0604030504040204" pitchFamily="50" charset="-128"/>
              </a:rPr>
              <a:t>SDS File</a:t>
            </a:r>
          </a:p>
        </p:txBody>
      </p:sp>
      <p:sp>
        <p:nvSpPr>
          <p:cNvPr id="47" name="四角形: 角を丸くする 10">
            <a:extLst>
              <a:ext uri="{FF2B5EF4-FFF2-40B4-BE49-F238E27FC236}">
                <a16:creationId xmlns:a16="http://schemas.microsoft.com/office/drawing/2014/main" id="{E8934274-CFA3-DE2C-89AE-4D456ADD4F57}"/>
              </a:ext>
            </a:extLst>
          </p:cNvPr>
          <p:cNvSpPr/>
          <p:nvPr/>
        </p:nvSpPr>
        <p:spPr>
          <a:xfrm>
            <a:off x="7729181" y="2920400"/>
            <a:ext cx="848425" cy="303638"/>
          </a:xfrm>
          <a:prstGeom prst="roundRect">
            <a:avLst/>
          </a:prstGeom>
          <a:solidFill>
            <a:schemeClr val="bg2">
              <a:lumMod val="60000"/>
              <a:lumOff val="40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ltLang="ja-JP" sz="900">
                <a:solidFill>
                  <a:schemeClr val="tx1"/>
                </a:solidFill>
                <a:latin typeface="Neue Haas Grotesk Text Pro" panose="020B0504020202020204" pitchFamily="34" charset="77"/>
                <a:ea typeface="Meiryo UI" panose="020B0604030504040204" pitchFamily="50" charset="-128"/>
              </a:rPr>
              <a:t>SDS File</a:t>
            </a:r>
          </a:p>
        </p:txBody>
      </p:sp>
      <p:sp>
        <p:nvSpPr>
          <p:cNvPr id="49" name="Oval 48">
            <a:extLst>
              <a:ext uri="{FF2B5EF4-FFF2-40B4-BE49-F238E27FC236}">
                <a16:creationId xmlns:a16="http://schemas.microsoft.com/office/drawing/2014/main" id="{4985298A-4E9C-000A-917C-5B8D8673D5B6}"/>
              </a:ext>
            </a:extLst>
          </p:cNvPr>
          <p:cNvSpPr/>
          <p:nvPr/>
        </p:nvSpPr>
        <p:spPr>
          <a:xfrm>
            <a:off x="1129038" y="3700131"/>
            <a:ext cx="177209" cy="177209"/>
          </a:xfrm>
          <a:prstGeom prst="ellipse">
            <a:avLst/>
          </a:prstGeom>
          <a:solidFill>
            <a:srgbClr val="FEC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Oval 49">
            <a:extLst>
              <a:ext uri="{FF2B5EF4-FFF2-40B4-BE49-F238E27FC236}">
                <a16:creationId xmlns:a16="http://schemas.microsoft.com/office/drawing/2014/main" id="{0DCB1735-B614-5DBD-A337-3633AAAFD626}"/>
              </a:ext>
            </a:extLst>
          </p:cNvPr>
          <p:cNvSpPr/>
          <p:nvPr/>
        </p:nvSpPr>
        <p:spPr>
          <a:xfrm>
            <a:off x="3376700" y="3700130"/>
            <a:ext cx="177209" cy="177209"/>
          </a:xfrm>
          <a:prstGeom prst="ellipse">
            <a:avLst/>
          </a:prstGeom>
          <a:solidFill>
            <a:srgbClr val="FA9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Oval 50">
            <a:extLst>
              <a:ext uri="{FF2B5EF4-FFF2-40B4-BE49-F238E27FC236}">
                <a16:creationId xmlns:a16="http://schemas.microsoft.com/office/drawing/2014/main" id="{B4C2A8FF-5B97-161C-08AD-CCAB04F98CA3}"/>
              </a:ext>
            </a:extLst>
          </p:cNvPr>
          <p:cNvSpPr/>
          <p:nvPr/>
        </p:nvSpPr>
        <p:spPr>
          <a:xfrm>
            <a:off x="5465052" y="3700129"/>
            <a:ext cx="177209" cy="1772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2" name="Oval 51">
            <a:extLst>
              <a:ext uri="{FF2B5EF4-FFF2-40B4-BE49-F238E27FC236}">
                <a16:creationId xmlns:a16="http://schemas.microsoft.com/office/drawing/2014/main" id="{D6592CF6-E801-F2A6-A636-FBA64F33A158}"/>
              </a:ext>
            </a:extLst>
          </p:cNvPr>
          <p:cNvSpPr/>
          <p:nvPr/>
        </p:nvSpPr>
        <p:spPr>
          <a:xfrm>
            <a:off x="7633059" y="3700128"/>
            <a:ext cx="177209" cy="17720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TextBox 22">
            <a:extLst>
              <a:ext uri="{FF2B5EF4-FFF2-40B4-BE49-F238E27FC236}">
                <a16:creationId xmlns:a16="http://schemas.microsoft.com/office/drawing/2014/main" id="{6B83EB84-54D4-82E8-AB48-33587FC2DB30}"/>
              </a:ext>
            </a:extLst>
          </p:cNvPr>
          <p:cNvSpPr txBox="1"/>
          <p:nvPr/>
        </p:nvSpPr>
        <p:spPr>
          <a:xfrm>
            <a:off x="401447" y="1048657"/>
            <a:ext cx="4336014" cy="221599"/>
          </a:xfrm>
          <a:prstGeom prst="rect">
            <a:avLst/>
          </a:prstGeom>
          <a:noFill/>
        </p:spPr>
        <p:txBody>
          <a:bodyPr wrap="square" lIns="0" tIns="0" rIns="0" bIns="0" rtlCol="0">
            <a:spAutoFit/>
          </a:bodyPr>
          <a:lstStyle/>
          <a:p>
            <a:pPr algn="l">
              <a:lnSpc>
                <a:spcPct val="90000"/>
              </a:lnSpc>
              <a:spcBef>
                <a:spcPts val="600"/>
              </a:spcBef>
            </a:pPr>
            <a:r>
              <a:rPr lang="en-US" sz="1600" b="1" i="1" dirty="0">
                <a:solidFill>
                  <a:schemeClr val="accent3"/>
                </a:solidFill>
                <a:latin typeface="Times New Roman" panose="02020603050405020304" pitchFamily="18" charset="0"/>
                <a:cs typeface="Times New Roman" panose="02020603050405020304" pitchFamily="18" charset="0"/>
              </a:rPr>
              <a:t>Virtual Storage Platform One </a:t>
            </a:r>
            <a:r>
              <a:rPr lang="en-US" sz="1600" i="1" dirty="0">
                <a:solidFill>
                  <a:schemeClr val="accent3"/>
                </a:solidFill>
                <a:latin typeface="Times New Roman" panose="02020603050405020304" pitchFamily="18" charset="0"/>
                <a:cs typeface="Times New Roman" panose="02020603050405020304" pitchFamily="18" charset="0"/>
              </a:rPr>
              <a:t>Community</a:t>
            </a:r>
          </a:p>
        </p:txBody>
      </p:sp>
    </p:spTree>
    <p:extLst>
      <p:ext uri="{BB962C8B-B14F-4D97-AF65-F5344CB8AC3E}">
        <p14:creationId xmlns:p14="http://schemas.microsoft.com/office/powerpoint/2010/main" val="391110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B142FB-7F7A-DFE1-54F5-2640693498A0}"/>
              </a:ext>
            </a:extLst>
          </p:cNvPr>
          <p:cNvSpPr>
            <a:spLocks noGrp="1"/>
          </p:cNvSpPr>
          <p:nvPr>
            <p:ph type="ctrTitle"/>
          </p:nvPr>
        </p:nvSpPr>
        <p:spPr/>
        <p:txBody>
          <a:bodyPr/>
          <a:lstStyle/>
          <a:p>
            <a:r>
              <a:rPr lang="en-US" sz="4800">
                <a:solidFill>
                  <a:schemeClr val="tx1"/>
                </a:solidFill>
              </a:rPr>
              <a:t>Top 5 Reasons Why</a:t>
            </a:r>
            <a:br>
              <a:rPr lang="en-US">
                <a:latin typeface="+mj-lt"/>
              </a:rPr>
            </a:br>
            <a:r>
              <a:rPr lang="ja-JP" altLang="en-US" sz="2000">
                <a:latin typeface="+mj-lt"/>
              </a:rPr>
              <a:t>上位 </a:t>
            </a:r>
            <a:r>
              <a:rPr lang="en-US" altLang="ja-JP" sz="2000">
                <a:latin typeface="+mj-lt"/>
              </a:rPr>
              <a:t>5 </a:t>
            </a:r>
            <a:r>
              <a:rPr lang="ja-JP" altLang="en-US" sz="2000">
                <a:latin typeface="+mj-lt"/>
              </a:rPr>
              <a:t>つの理由</a:t>
            </a:r>
            <a:endParaRPr lang="en-US">
              <a:latin typeface="+mj-lt"/>
              <a:cs typeface="Times New Roman" panose="02020603050405020304" pitchFamily="18" charset="0"/>
            </a:endParaRPr>
          </a:p>
        </p:txBody>
      </p:sp>
    </p:spTree>
    <p:extLst>
      <p:ext uri="{BB962C8B-B14F-4D97-AF65-F5344CB8AC3E}">
        <p14:creationId xmlns:p14="http://schemas.microsoft.com/office/powerpoint/2010/main" val="69846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6FDFBD-3BE8-A90F-95AE-AC4D351835C6}"/>
              </a:ext>
            </a:extLst>
          </p:cNvPr>
          <p:cNvSpPr>
            <a:spLocks noGrp="1"/>
          </p:cNvSpPr>
          <p:nvPr>
            <p:ph type="title"/>
          </p:nvPr>
        </p:nvSpPr>
        <p:spPr/>
        <p:txBody>
          <a:bodyPr/>
          <a:lstStyle/>
          <a:p>
            <a:r>
              <a:rPr lang="en-US">
                <a:solidFill>
                  <a:schemeClr val="tx2"/>
                </a:solidFill>
              </a:rPr>
              <a:t>Top 5 Reasons Why</a:t>
            </a:r>
          </a:p>
        </p:txBody>
      </p:sp>
      <p:sp>
        <p:nvSpPr>
          <p:cNvPr id="14" name="Oval 13">
            <a:extLst>
              <a:ext uri="{FF2B5EF4-FFF2-40B4-BE49-F238E27FC236}">
                <a16:creationId xmlns:a16="http://schemas.microsoft.com/office/drawing/2014/main" id="{1BD6717B-F85E-C64E-5B16-28FB3EEAE238}"/>
              </a:ext>
            </a:extLst>
          </p:cNvPr>
          <p:cNvSpPr/>
          <p:nvPr/>
        </p:nvSpPr>
        <p:spPr>
          <a:xfrm>
            <a:off x="466925" y="983587"/>
            <a:ext cx="257629" cy="2576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Neue Haas Grotesk Text Pro" panose="020B0504020202020204" pitchFamily="34" charset="77"/>
              </a:rPr>
              <a:t>1</a:t>
            </a:r>
          </a:p>
        </p:txBody>
      </p:sp>
      <p:sp>
        <p:nvSpPr>
          <p:cNvPr id="15" name="TextBox 14">
            <a:extLst>
              <a:ext uri="{FF2B5EF4-FFF2-40B4-BE49-F238E27FC236}">
                <a16:creationId xmlns:a16="http://schemas.microsoft.com/office/drawing/2014/main" id="{7210EB2E-3DE3-56AF-B2E5-9AA6B6EE5C3F}"/>
              </a:ext>
            </a:extLst>
          </p:cNvPr>
          <p:cNvSpPr txBox="1"/>
          <p:nvPr/>
        </p:nvSpPr>
        <p:spPr>
          <a:xfrm>
            <a:off x="806838" y="926245"/>
            <a:ext cx="7380232" cy="577081"/>
          </a:xfrm>
          <a:prstGeom prst="rect">
            <a:avLst/>
          </a:prstGeom>
          <a:noFill/>
        </p:spPr>
        <p:txBody>
          <a:bodyPr wrap="square" lIns="91440" tIns="45720" rIns="91440" bIns="45720" rtlCol="0" anchor="t">
            <a:spAutoFit/>
          </a:bodyPr>
          <a:lstStyle/>
          <a:p>
            <a:r>
              <a:rPr lang="en-IN" sz="1100" b="1" dirty="0">
                <a:solidFill>
                  <a:schemeClr val="tx2"/>
                </a:solidFill>
                <a:latin typeface="Neue Haas Grotesk Text Pro"/>
                <a:cs typeface="Arial"/>
              </a:rPr>
              <a:t>Simplifying the data infrastructure portfolio</a:t>
            </a:r>
            <a:r>
              <a:rPr lang="en-IN" sz="1050" b="1" dirty="0">
                <a:solidFill>
                  <a:schemeClr val="tx2"/>
                </a:solidFill>
                <a:latin typeface="Neue Haas Grotesk Text Pro"/>
                <a:cs typeface="Arial"/>
              </a:rPr>
              <a:t>: </a:t>
            </a:r>
          </a:p>
          <a:p>
            <a:r>
              <a:rPr lang="en-IN" sz="1000" dirty="0">
                <a:solidFill>
                  <a:schemeClr val="tx2"/>
                </a:solidFill>
                <a:latin typeface="Neue Haas Grotesk Text Pro"/>
                <a:cs typeface="Arial"/>
              </a:rPr>
              <a:t>Virtual Storage Platform One will be the home for our block, file, object and mainframe data solutions. </a:t>
            </a:r>
            <a:br>
              <a:rPr lang="en-IN" sz="1000" dirty="0">
                <a:solidFill>
                  <a:schemeClr val="tx2"/>
                </a:solidFill>
                <a:latin typeface="Neue Haas Grotesk Text Pro"/>
                <a:cs typeface="Arial"/>
              </a:rPr>
            </a:br>
            <a:r>
              <a:rPr lang="en-IN" sz="1000" dirty="0">
                <a:solidFill>
                  <a:schemeClr val="tx2"/>
                </a:solidFill>
                <a:latin typeface="Neue Haas Grotesk Text Pro"/>
                <a:cs typeface="Arial"/>
              </a:rPr>
              <a:t>Running as an appliance, software-defined or in the cloud. </a:t>
            </a:r>
          </a:p>
        </p:txBody>
      </p:sp>
      <p:sp>
        <p:nvSpPr>
          <p:cNvPr id="17" name="Oval 16">
            <a:extLst>
              <a:ext uri="{FF2B5EF4-FFF2-40B4-BE49-F238E27FC236}">
                <a16:creationId xmlns:a16="http://schemas.microsoft.com/office/drawing/2014/main" id="{7826EC48-9BCA-3AF2-8752-9CC62952D96F}"/>
              </a:ext>
            </a:extLst>
          </p:cNvPr>
          <p:cNvSpPr/>
          <p:nvPr/>
        </p:nvSpPr>
        <p:spPr>
          <a:xfrm>
            <a:off x="466924" y="4124851"/>
            <a:ext cx="257629" cy="2576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mj-lt"/>
              </a:rPr>
              <a:t>5</a:t>
            </a:r>
          </a:p>
        </p:txBody>
      </p:sp>
      <p:sp>
        <p:nvSpPr>
          <p:cNvPr id="18" name="TextBox 17">
            <a:extLst>
              <a:ext uri="{FF2B5EF4-FFF2-40B4-BE49-F238E27FC236}">
                <a16:creationId xmlns:a16="http://schemas.microsoft.com/office/drawing/2014/main" id="{B8D3BB77-6C56-2753-8C27-E84310758C52}"/>
              </a:ext>
            </a:extLst>
          </p:cNvPr>
          <p:cNvSpPr txBox="1"/>
          <p:nvPr/>
        </p:nvSpPr>
        <p:spPr>
          <a:xfrm>
            <a:off x="806838" y="4064131"/>
            <a:ext cx="7505566" cy="577081"/>
          </a:xfrm>
          <a:prstGeom prst="rect">
            <a:avLst/>
          </a:prstGeom>
          <a:noFill/>
        </p:spPr>
        <p:txBody>
          <a:bodyPr wrap="square" lIns="91440" tIns="45720" rIns="91440" bIns="45720" rtlCol="0" anchor="t">
            <a:spAutoFit/>
          </a:bodyPr>
          <a:lstStyle/>
          <a:p>
            <a:r>
              <a:rPr lang="en-IN" sz="1100" b="1">
                <a:solidFill>
                  <a:schemeClr val="tx2"/>
                </a:solidFill>
                <a:latin typeface="Neue Haas Grotesk Text Pro"/>
                <a:cs typeface="Arial"/>
              </a:rPr>
              <a:t>Sustainability: </a:t>
            </a:r>
          </a:p>
          <a:p>
            <a:r>
              <a:rPr lang="en-IN" sz="1000">
                <a:solidFill>
                  <a:schemeClr val="tx2"/>
                </a:solidFill>
                <a:latin typeface="Neue Haas Grotesk Text Pro"/>
                <a:cs typeface="Arial"/>
              </a:rPr>
              <a:t>Virtual Storage Platform One will continue to help lower data </a:t>
            </a:r>
            <a:r>
              <a:rPr lang="en-IN" sz="1000" err="1">
                <a:solidFill>
                  <a:schemeClr val="tx2"/>
                </a:solidFill>
                <a:latin typeface="Neue Haas Grotesk Text Pro"/>
                <a:cs typeface="Arial"/>
              </a:rPr>
              <a:t>center</a:t>
            </a:r>
            <a:r>
              <a:rPr lang="en-IN" sz="1000">
                <a:solidFill>
                  <a:schemeClr val="tx2"/>
                </a:solidFill>
                <a:latin typeface="Neue Haas Grotesk Text Pro"/>
                <a:cs typeface="Arial"/>
              </a:rPr>
              <a:t> CO2 beyond 4kg/CO2 per TB per year. </a:t>
            </a:r>
            <a:br>
              <a:rPr lang="en-IN" sz="1000">
                <a:solidFill>
                  <a:schemeClr val="tx2"/>
                </a:solidFill>
                <a:latin typeface="Neue Haas Grotesk Text Pro"/>
                <a:cs typeface="Arial"/>
              </a:rPr>
            </a:br>
            <a:r>
              <a:rPr lang="en-IN" sz="1000">
                <a:solidFill>
                  <a:schemeClr val="tx2"/>
                </a:solidFill>
                <a:latin typeface="Neue Haas Grotesk Text Pro"/>
                <a:cs typeface="Arial"/>
              </a:rPr>
              <a:t>Built in Japan VSP One has -38% CO2 then rivals built in Asia. </a:t>
            </a:r>
          </a:p>
        </p:txBody>
      </p:sp>
      <p:sp>
        <p:nvSpPr>
          <p:cNvPr id="20" name="Oval 19">
            <a:extLst>
              <a:ext uri="{FF2B5EF4-FFF2-40B4-BE49-F238E27FC236}">
                <a16:creationId xmlns:a16="http://schemas.microsoft.com/office/drawing/2014/main" id="{8016CACB-AD6E-B23D-17FA-6C32E09668F8}"/>
              </a:ext>
            </a:extLst>
          </p:cNvPr>
          <p:cNvSpPr/>
          <p:nvPr/>
        </p:nvSpPr>
        <p:spPr>
          <a:xfrm>
            <a:off x="469049" y="2763566"/>
            <a:ext cx="257629" cy="2576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j-lt"/>
              </a:rPr>
              <a:t>3</a:t>
            </a:r>
          </a:p>
        </p:txBody>
      </p:sp>
      <p:sp>
        <p:nvSpPr>
          <p:cNvPr id="21" name="TextBox 20">
            <a:extLst>
              <a:ext uri="{FF2B5EF4-FFF2-40B4-BE49-F238E27FC236}">
                <a16:creationId xmlns:a16="http://schemas.microsoft.com/office/drawing/2014/main" id="{B2F66364-D15F-937C-50CB-B8E1792FE65E}"/>
              </a:ext>
            </a:extLst>
          </p:cNvPr>
          <p:cNvSpPr txBox="1"/>
          <p:nvPr/>
        </p:nvSpPr>
        <p:spPr>
          <a:xfrm>
            <a:off x="807222" y="2711900"/>
            <a:ext cx="7591562" cy="584775"/>
          </a:xfrm>
          <a:prstGeom prst="rect">
            <a:avLst/>
          </a:prstGeom>
          <a:noFill/>
        </p:spPr>
        <p:txBody>
          <a:bodyPr wrap="square" lIns="91440" tIns="45720" rIns="91440" bIns="45720" rtlCol="0" anchor="t">
            <a:spAutoFit/>
          </a:bodyPr>
          <a:lstStyle/>
          <a:p>
            <a:r>
              <a:rPr lang="en-IN" sz="1100" b="1" dirty="0">
                <a:solidFill>
                  <a:schemeClr val="tx2"/>
                </a:solidFill>
                <a:latin typeface="Neue Haas Grotesk Text Pro"/>
                <a:cs typeface="Arial"/>
              </a:rPr>
              <a:t>Virtual Storage Platform One Community: </a:t>
            </a:r>
          </a:p>
          <a:p>
            <a:r>
              <a:rPr lang="en-IN" sz="1000" dirty="0">
                <a:solidFill>
                  <a:schemeClr val="tx2"/>
                </a:solidFill>
                <a:latin typeface="Neue Haas Grotesk Text Pro"/>
                <a:cs typeface="Arial"/>
              </a:rPr>
              <a:t>For industry-specific appliances or integrations, we will position them as part of the VSP One Community. </a:t>
            </a:r>
            <a:br>
              <a:rPr lang="en-IN" sz="1000" dirty="0">
                <a:solidFill>
                  <a:schemeClr val="tx2"/>
                </a:solidFill>
                <a:latin typeface="Neue Haas Grotesk Text Pro"/>
                <a:cs typeface="Arial"/>
              </a:rPr>
            </a:br>
            <a:r>
              <a:rPr lang="en-IN" sz="1000" dirty="0">
                <a:solidFill>
                  <a:schemeClr val="tx2"/>
                </a:solidFill>
                <a:latin typeface="Neue Haas Grotesk Text Pro"/>
                <a:cs typeface="Arial"/>
              </a:rPr>
              <a:t>Showing our alliances as part of our platform allows our customers and partners to choose what is right for them.</a:t>
            </a:r>
          </a:p>
        </p:txBody>
      </p:sp>
      <p:sp>
        <p:nvSpPr>
          <p:cNvPr id="23" name="Oval 22">
            <a:extLst>
              <a:ext uri="{FF2B5EF4-FFF2-40B4-BE49-F238E27FC236}">
                <a16:creationId xmlns:a16="http://schemas.microsoft.com/office/drawing/2014/main" id="{0172E9CF-F752-AB5B-AA22-D3BF0A02E75D}"/>
              </a:ext>
            </a:extLst>
          </p:cNvPr>
          <p:cNvSpPr/>
          <p:nvPr/>
        </p:nvSpPr>
        <p:spPr>
          <a:xfrm>
            <a:off x="466926" y="3497699"/>
            <a:ext cx="257629" cy="2576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j-lt"/>
              </a:rPr>
              <a:t>4</a:t>
            </a:r>
          </a:p>
        </p:txBody>
      </p:sp>
      <p:sp>
        <p:nvSpPr>
          <p:cNvPr id="24" name="TextBox 23">
            <a:extLst>
              <a:ext uri="{FF2B5EF4-FFF2-40B4-BE49-F238E27FC236}">
                <a16:creationId xmlns:a16="http://schemas.microsoft.com/office/drawing/2014/main" id="{9461BE77-49C4-861B-8ABA-EE711908D67B}"/>
              </a:ext>
            </a:extLst>
          </p:cNvPr>
          <p:cNvSpPr txBox="1"/>
          <p:nvPr/>
        </p:nvSpPr>
        <p:spPr>
          <a:xfrm>
            <a:off x="893216" y="3482214"/>
            <a:ext cx="7704979" cy="429798"/>
          </a:xfrm>
          <a:prstGeom prst="rect">
            <a:avLst/>
          </a:prstGeom>
          <a:noFill/>
        </p:spPr>
        <p:txBody>
          <a:bodyPr wrap="square" lIns="0" tIns="0" rIns="0" bIns="0" rtlCol="0">
            <a:spAutoFit/>
          </a:bodyPr>
          <a:lstStyle/>
          <a:p>
            <a:pPr>
              <a:lnSpc>
                <a:spcPct val="90000"/>
              </a:lnSpc>
              <a:spcBef>
                <a:spcPts val="600"/>
              </a:spcBef>
            </a:pPr>
            <a:r>
              <a:rPr lang="en-US" sz="1100" b="1" kern="100">
                <a:solidFill>
                  <a:schemeClr val="tx2"/>
                </a:solidFill>
                <a:effectLst/>
                <a:latin typeface="Helvetica" pitchFamily="2" charset="0"/>
                <a:ea typeface="Calibri" panose="020F0502020204030204" pitchFamily="34" charset="0"/>
                <a:cs typeface="Times New Roman" panose="02020603050405020304" pitchFamily="18" charset="0"/>
              </a:rPr>
              <a:t>Modern Storage Assurance (MSA)</a:t>
            </a:r>
            <a:r>
              <a:rPr lang="en-US" sz="1100" kern="100">
                <a:solidFill>
                  <a:schemeClr val="tx2"/>
                </a:solidFill>
                <a:effectLst/>
                <a:latin typeface="Helvetica" pitchFamily="2" charset="0"/>
                <a:ea typeface="Calibri" panose="020F0502020204030204" pitchFamily="34" charset="0"/>
                <a:cs typeface="Times New Roman" panose="02020603050405020304" pitchFamily="18" charset="0"/>
              </a:rPr>
              <a:t>: </a:t>
            </a:r>
          </a:p>
          <a:p>
            <a:pPr>
              <a:lnSpc>
                <a:spcPct val="90000"/>
              </a:lnSpc>
            </a:pPr>
            <a:r>
              <a:rPr lang="en-US" sz="1000" kern="100">
                <a:solidFill>
                  <a:schemeClr val="tx2"/>
                </a:solidFill>
                <a:effectLst/>
                <a:latin typeface="Helvetica" pitchFamily="2" charset="0"/>
                <a:ea typeface="Calibri" panose="020F0502020204030204" pitchFamily="34" charset="0"/>
                <a:cs typeface="Times New Roman" panose="02020603050405020304" pitchFamily="18" charset="0"/>
              </a:rPr>
              <a:t>helps you sell VSP One today with every VSP E / 5000 series array today, any MSA customer will receive a non-disruptive upgrade to our next generation data platform. MSA removes the need for expensive data migration services and lowers data center CO2 in the process.</a:t>
            </a:r>
            <a:endParaRPr lang="en-US" sz="1000" kern="1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Oval 25">
            <a:extLst>
              <a:ext uri="{FF2B5EF4-FFF2-40B4-BE49-F238E27FC236}">
                <a16:creationId xmlns:a16="http://schemas.microsoft.com/office/drawing/2014/main" id="{55D78EA1-5E4D-9C57-358F-FB20D4950356}"/>
              </a:ext>
            </a:extLst>
          </p:cNvPr>
          <p:cNvSpPr/>
          <p:nvPr/>
        </p:nvSpPr>
        <p:spPr>
          <a:xfrm>
            <a:off x="466928" y="1619889"/>
            <a:ext cx="257629" cy="257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j-lt"/>
              </a:rPr>
              <a:t>2</a:t>
            </a:r>
          </a:p>
        </p:txBody>
      </p:sp>
      <p:sp>
        <p:nvSpPr>
          <p:cNvPr id="27" name="TextBox 26">
            <a:extLst>
              <a:ext uri="{FF2B5EF4-FFF2-40B4-BE49-F238E27FC236}">
                <a16:creationId xmlns:a16="http://schemas.microsoft.com/office/drawing/2014/main" id="{EC64504F-6B44-96AE-86A0-05C6059091C7}"/>
              </a:ext>
            </a:extLst>
          </p:cNvPr>
          <p:cNvSpPr txBox="1"/>
          <p:nvPr/>
        </p:nvSpPr>
        <p:spPr>
          <a:xfrm>
            <a:off x="893217" y="1619889"/>
            <a:ext cx="7591563" cy="969496"/>
          </a:xfrm>
          <a:prstGeom prst="rect">
            <a:avLst/>
          </a:prstGeom>
          <a:noFill/>
        </p:spPr>
        <p:txBody>
          <a:bodyPr wrap="square" lIns="0" tIns="0" rIns="0" bIns="0" rtlCol="0">
            <a:spAutoFit/>
          </a:bodyPr>
          <a:lstStyle/>
          <a:p>
            <a:pPr marL="0" marR="0">
              <a:spcBef>
                <a:spcPts val="0"/>
              </a:spcBef>
              <a:spcAft>
                <a:spcPts val="0"/>
              </a:spcAft>
            </a:pPr>
            <a:r>
              <a:rPr lang="en-US" sz="1100" b="1" kern="100">
                <a:solidFill>
                  <a:schemeClr val="tx2"/>
                </a:solidFill>
                <a:effectLst/>
                <a:latin typeface="Helvetica" pitchFamily="2" charset="0"/>
                <a:ea typeface="Calibri" panose="020F0502020204030204" pitchFamily="34" charset="0"/>
                <a:cs typeface="Times New Roman" panose="02020603050405020304" pitchFamily="18" charset="0"/>
              </a:rPr>
              <a:t>We have a common storage virtualization operating system (SVOS):  </a:t>
            </a:r>
          </a:p>
          <a:p>
            <a:pPr marL="0" marR="0">
              <a:spcBef>
                <a:spcPts val="0"/>
              </a:spcBef>
              <a:spcAft>
                <a:spcPts val="0"/>
              </a:spcAft>
            </a:pPr>
            <a:r>
              <a:rPr lang="en-US" sz="1000" kern="100">
                <a:solidFill>
                  <a:schemeClr val="tx2"/>
                </a:solidFill>
                <a:effectLst/>
                <a:latin typeface="Helvetica" pitchFamily="2" charset="0"/>
                <a:ea typeface="Calibri" panose="020F0502020204030204" pitchFamily="34" charset="0"/>
                <a:cs typeface="Times New Roman" panose="02020603050405020304" pitchFamily="18" charset="0"/>
              </a:rPr>
              <a:t>across our storage portfolio and extending out to our software-defined storage offerings. Building a common data plane enables the transportation of infrastructure data between solutions. At the same time our file and object storage data services sit atop SVOS enabling us to extend the data plane for each of the different data deployment types. </a:t>
            </a:r>
            <a:r>
              <a:rPr lang="en-US" sz="1000">
                <a:solidFill>
                  <a:schemeClr val="tx2"/>
                </a:solidFill>
                <a:effectLst/>
                <a:latin typeface="Helvetica" pitchFamily="2" charset="0"/>
                <a:ea typeface="Calibri" panose="020F0502020204030204" pitchFamily="34" charset="0"/>
                <a:cs typeface="Times New Roman" panose="02020603050405020304" pitchFamily="18" charset="0"/>
              </a:rPr>
              <a:t>Ops Center data management will build a common control plane across solutions allowing you to administer, manage and consume services. All customers will start with our fleet management engine, Clear Sight, and build out the AIOps software they need to automate their platform.</a:t>
            </a:r>
            <a:r>
              <a:rPr lang="en-US" sz="1000">
                <a:solidFill>
                  <a:schemeClr val="tx2"/>
                </a:solidFill>
                <a:effectLst/>
              </a:rPr>
              <a:t> </a:t>
            </a:r>
            <a:endParaRPr lang="en-US" sz="100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5689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9C5FD9-473C-572E-F6D3-FDBF865DCC2B}"/>
              </a:ext>
            </a:extLst>
          </p:cNvPr>
          <p:cNvSpPr>
            <a:spLocks noGrp="1"/>
          </p:cNvSpPr>
          <p:nvPr>
            <p:ph type="body" sz="quarter" idx="11"/>
          </p:nvPr>
        </p:nvSpPr>
        <p:spPr>
          <a:xfrm>
            <a:off x="976223" y="1380024"/>
            <a:ext cx="6470357" cy="1312249"/>
          </a:xfrm>
        </p:spPr>
        <p:txBody>
          <a:bodyPr/>
          <a:lstStyle/>
          <a:p>
            <a:pPr marL="144000" indent="0">
              <a:buNone/>
            </a:pPr>
            <a:r>
              <a:rPr lang="en-US" sz="8800" b="1" dirty="0"/>
              <a:t>Thank You</a:t>
            </a:r>
          </a:p>
        </p:txBody>
      </p:sp>
      <p:sp>
        <p:nvSpPr>
          <p:cNvPr id="7" name="TextBox 6">
            <a:extLst>
              <a:ext uri="{FF2B5EF4-FFF2-40B4-BE49-F238E27FC236}">
                <a16:creationId xmlns:a16="http://schemas.microsoft.com/office/drawing/2014/main" id="{22FD5C71-099B-EAFC-15E8-D241930DC342}"/>
              </a:ext>
            </a:extLst>
          </p:cNvPr>
          <p:cNvSpPr txBox="1"/>
          <p:nvPr/>
        </p:nvSpPr>
        <p:spPr>
          <a:xfrm>
            <a:off x="3833759" y="4485503"/>
            <a:ext cx="1342229" cy="230832"/>
          </a:xfrm>
          <a:prstGeom prst="rect">
            <a:avLst/>
          </a:prstGeom>
          <a:noFill/>
        </p:spPr>
        <p:txBody>
          <a:bodyPr wrap="square" rtlCol="0">
            <a:spAutoFit/>
          </a:bodyPr>
          <a:lstStyle/>
          <a:p>
            <a:pPr algn="ctr"/>
            <a:r>
              <a:rPr lang="en-IN" sz="900">
                <a:solidFill>
                  <a:schemeClr val="tx2"/>
                </a:solidFill>
                <a:latin typeface="Neue Haas Grotesk Text Pro" panose="020B0504020202020204" pitchFamily="34" charset="77"/>
                <a:cs typeface="Arial" panose="020B0604020202020204" pitchFamily="34" charset="0"/>
              </a:rPr>
              <a:t>@HitachiVantara</a:t>
            </a:r>
          </a:p>
        </p:txBody>
      </p:sp>
      <p:grpSp>
        <p:nvGrpSpPr>
          <p:cNvPr id="8" name="Graphic 21" descr="Youtube Icon">
            <a:extLst>
              <a:ext uri="{FF2B5EF4-FFF2-40B4-BE49-F238E27FC236}">
                <a16:creationId xmlns:a16="http://schemas.microsoft.com/office/drawing/2014/main" id="{34488EFB-52B4-3241-DE35-75126616EA1E}"/>
              </a:ext>
            </a:extLst>
          </p:cNvPr>
          <p:cNvGrpSpPr/>
          <p:nvPr/>
        </p:nvGrpSpPr>
        <p:grpSpPr>
          <a:xfrm>
            <a:off x="7249848" y="3844109"/>
            <a:ext cx="514542" cy="514542"/>
            <a:chOff x="6288639" y="2289580"/>
            <a:chExt cx="612419" cy="612419"/>
          </a:xfrm>
          <a:solidFill>
            <a:schemeClr val="tx2"/>
          </a:solidFill>
        </p:grpSpPr>
        <p:sp>
          <p:nvSpPr>
            <p:cNvPr id="9" name="Freeform: Shape 24">
              <a:extLst>
                <a:ext uri="{FF2B5EF4-FFF2-40B4-BE49-F238E27FC236}">
                  <a16:creationId xmlns:a16="http://schemas.microsoft.com/office/drawing/2014/main" id="{E087E34F-221D-A5BB-5520-BC812EF77515}"/>
                </a:ext>
              </a:extLst>
            </p:cNvPr>
            <p:cNvSpPr/>
            <p:nvPr/>
          </p:nvSpPr>
          <p:spPr>
            <a:xfrm>
              <a:off x="6288639" y="2289580"/>
              <a:ext cx="612419" cy="612419"/>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463744 w 612419"/>
                <a:gd name="connsiteY5" fmla="*/ 319793 h 612419"/>
                <a:gd name="connsiteX6" fmla="*/ 460496 w 612419"/>
                <a:gd name="connsiteY6" fmla="*/ 370877 h 612419"/>
                <a:gd name="connsiteX7" fmla="*/ 447946 w 612419"/>
                <a:gd name="connsiteY7" fmla="*/ 402030 h 612419"/>
                <a:gd name="connsiteX8" fmla="*/ 416499 w 612419"/>
                <a:gd name="connsiteY8" fmla="*/ 415318 h 612419"/>
                <a:gd name="connsiteX9" fmla="*/ 306210 w 612419"/>
                <a:gd name="connsiteY9" fmla="*/ 418418 h 612419"/>
                <a:gd name="connsiteX10" fmla="*/ 199169 w 612419"/>
                <a:gd name="connsiteY10" fmla="*/ 415613 h 612419"/>
                <a:gd name="connsiteX11" fmla="*/ 164473 w 612419"/>
                <a:gd name="connsiteY11" fmla="*/ 402030 h 612419"/>
                <a:gd name="connsiteX12" fmla="*/ 151924 w 612419"/>
                <a:gd name="connsiteY12" fmla="*/ 370877 h 612419"/>
                <a:gd name="connsiteX13" fmla="*/ 148823 w 612419"/>
                <a:gd name="connsiteY13" fmla="*/ 319793 h 612419"/>
                <a:gd name="connsiteX14" fmla="*/ 148823 w 612419"/>
                <a:gd name="connsiteY14" fmla="*/ 295284 h 612419"/>
                <a:gd name="connsiteX15" fmla="*/ 151924 w 612419"/>
                <a:gd name="connsiteY15" fmla="*/ 244348 h 612419"/>
                <a:gd name="connsiteX16" fmla="*/ 164473 w 612419"/>
                <a:gd name="connsiteY16" fmla="*/ 213195 h 612419"/>
                <a:gd name="connsiteX17" fmla="*/ 195626 w 612419"/>
                <a:gd name="connsiteY17" fmla="*/ 199612 h 612419"/>
                <a:gd name="connsiteX18" fmla="*/ 306210 w 612419"/>
                <a:gd name="connsiteY18" fmla="*/ 196364 h 612419"/>
                <a:gd name="connsiteX19" fmla="*/ 416499 w 612419"/>
                <a:gd name="connsiteY19" fmla="*/ 199612 h 612419"/>
                <a:gd name="connsiteX20" fmla="*/ 447946 w 612419"/>
                <a:gd name="connsiteY20" fmla="*/ 213195 h 612419"/>
                <a:gd name="connsiteX21" fmla="*/ 460496 w 612419"/>
                <a:gd name="connsiteY21" fmla="*/ 244348 h 612419"/>
                <a:gd name="connsiteX22" fmla="*/ 463744 w 612419"/>
                <a:gd name="connsiteY22" fmla="*/ 295284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8" y="163"/>
                    <a:pt x="306210" y="0"/>
                  </a:cubicBezTo>
                  <a:close/>
                  <a:moveTo>
                    <a:pt x="463744" y="319793"/>
                  </a:moveTo>
                  <a:cubicBezTo>
                    <a:pt x="463588" y="336867"/>
                    <a:pt x="462503" y="353921"/>
                    <a:pt x="460496" y="370877"/>
                  </a:cubicBezTo>
                  <a:cubicBezTo>
                    <a:pt x="458956" y="382140"/>
                    <a:pt x="454644" y="392845"/>
                    <a:pt x="447946" y="402030"/>
                  </a:cubicBezTo>
                  <a:cubicBezTo>
                    <a:pt x="439527" y="410285"/>
                    <a:pt x="428287" y="415035"/>
                    <a:pt x="416499" y="415318"/>
                  </a:cubicBezTo>
                  <a:cubicBezTo>
                    <a:pt x="372206" y="418418"/>
                    <a:pt x="306210" y="418418"/>
                    <a:pt x="306210" y="418418"/>
                  </a:cubicBezTo>
                  <a:cubicBezTo>
                    <a:pt x="306210" y="418418"/>
                    <a:pt x="224268" y="418418"/>
                    <a:pt x="199169" y="415613"/>
                  </a:cubicBezTo>
                  <a:cubicBezTo>
                    <a:pt x="186404" y="415123"/>
                    <a:pt x="174178" y="410337"/>
                    <a:pt x="164473" y="402030"/>
                  </a:cubicBezTo>
                  <a:cubicBezTo>
                    <a:pt x="157776" y="392845"/>
                    <a:pt x="153463" y="382140"/>
                    <a:pt x="151924" y="370877"/>
                  </a:cubicBezTo>
                  <a:cubicBezTo>
                    <a:pt x="150007" y="353914"/>
                    <a:pt x="148972" y="336863"/>
                    <a:pt x="148823" y="319793"/>
                  </a:cubicBezTo>
                  <a:lnTo>
                    <a:pt x="148823" y="295284"/>
                  </a:lnTo>
                  <a:cubicBezTo>
                    <a:pt x="148962" y="278263"/>
                    <a:pt x="149997" y="261261"/>
                    <a:pt x="151924" y="244348"/>
                  </a:cubicBezTo>
                  <a:cubicBezTo>
                    <a:pt x="153421" y="233074"/>
                    <a:pt x="157737" y="222359"/>
                    <a:pt x="164473" y="213195"/>
                  </a:cubicBezTo>
                  <a:cubicBezTo>
                    <a:pt x="172694" y="204786"/>
                    <a:pt x="183870" y="199913"/>
                    <a:pt x="195626" y="199612"/>
                  </a:cubicBezTo>
                  <a:cubicBezTo>
                    <a:pt x="239919" y="196512"/>
                    <a:pt x="306210" y="196364"/>
                    <a:pt x="306210" y="196364"/>
                  </a:cubicBezTo>
                  <a:cubicBezTo>
                    <a:pt x="306210" y="196364"/>
                    <a:pt x="372354" y="196364"/>
                    <a:pt x="416499" y="199612"/>
                  </a:cubicBezTo>
                  <a:cubicBezTo>
                    <a:pt x="428344" y="199899"/>
                    <a:pt x="439617" y="204768"/>
                    <a:pt x="447946" y="213195"/>
                  </a:cubicBezTo>
                  <a:cubicBezTo>
                    <a:pt x="454683" y="222359"/>
                    <a:pt x="458999" y="233074"/>
                    <a:pt x="460496" y="244348"/>
                  </a:cubicBezTo>
                  <a:cubicBezTo>
                    <a:pt x="462514" y="261254"/>
                    <a:pt x="463599" y="278259"/>
                    <a:pt x="463744" y="295284"/>
                  </a:cubicBezTo>
                  <a:close/>
                </a:path>
              </a:pathLst>
            </a:custGeom>
            <a:grpFill/>
            <a:ln w="14636" cap="flat">
              <a:noFill/>
              <a:prstDash val="solid"/>
              <a:miter/>
            </a:ln>
          </p:spPr>
          <p:txBody>
            <a:bodyPr rtlCol="0" anchor="ctr"/>
            <a:lstStyle/>
            <a:p>
              <a:endParaRPr lang="en-US"/>
            </a:p>
          </p:txBody>
        </p:sp>
        <p:sp>
          <p:nvSpPr>
            <p:cNvPr id="10" name="Freeform: Shape 25">
              <a:extLst>
                <a:ext uri="{FF2B5EF4-FFF2-40B4-BE49-F238E27FC236}">
                  <a16:creationId xmlns:a16="http://schemas.microsoft.com/office/drawing/2014/main" id="{00C211CC-EF19-2EF2-A826-305A60A58B8F}"/>
                </a:ext>
              </a:extLst>
            </p:cNvPr>
            <p:cNvSpPr/>
            <p:nvPr/>
          </p:nvSpPr>
          <p:spPr>
            <a:xfrm>
              <a:off x="6562368" y="2549874"/>
              <a:ext cx="84746" cy="88290"/>
            </a:xfrm>
            <a:custGeom>
              <a:avLst/>
              <a:gdLst>
                <a:gd name="connsiteX0" fmla="*/ 0 w 84746"/>
                <a:gd name="connsiteY0" fmla="*/ 88290 h 88290"/>
                <a:gd name="connsiteX1" fmla="*/ 84747 w 84746"/>
                <a:gd name="connsiteY1" fmla="*/ 44440 h 88290"/>
                <a:gd name="connsiteX2" fmla="*/ 0 w 84746"/>
                <a:gd name="connsiteY2" fmla="*/ 0 h 88290"/>
                <a:gd name="connsiteX3" fmla="*/ 0 w 84746"/>
                <a:gd name="connsiteY3" fmla="*/ 88290 h 88290"/>
              </a:gdLst>
              <a:ahLst/>
              <a:cxnLst>
                <a:cxn ang="0">
                  <a:pos x="connsiteX0" y="connsiteY0"/>
                </a:cxn>
                <a:cxn ang="0">
                  <a:pos x="connsiteX1" y="connsiteY1"/>
                </a:cxn>
                <a:cxn ang="0">
                  <a:pos x="connsiteX2" y="connsiteY2"/>
                </a:cxn>
                <a:cxn ang="0">
                  <a:pos x="connsiteX3" y="connsiteY3"/>
                </a:cxn>
              </a:cxnLst>
              <a:rect l="l" t="t" r="r" b="b"/>
              <a:pathLst>
                <a:path w="84746" h="88290">
                  <a:moveTo>
                    <a:pt x="0" y="88290"/>
                  </a:moveTo>
                  <a:lnTo>
                    <a:pt x="84747" y="44440"/>
                  </a:lnTo>
                  <a:lnTo>
                    <a:pt x="0" y="0"/>
                  </a:lnTo>
                  <a:lnTo>
                    <a:pt x="0" y="88290"/>
                  </a:lnTo>
                  <a:close/>
                </a:path>
              </a:pathLst>
            </a:custGeom>
            <a:grpFill/>
            <a:ln w="14636" cap="flat">
              <a:noFill/>
              <a:prstDash val="solid"/>
              <a:miter/>
            </a:ln>
          </p:spPr>
          <p:txBody>
            <a:bodyPr rtlCol="0" anchor="ctr"/>
            <a:lstStyle/>
            <a:p>
              <a:endParaRPr lang="en-US"/>
            </a:p>
          </p:txBody>
        </p:sp>
      </p:grpSp>
      <p:sp>
        <p:nvSpPr>
          <p:cNvPr id="11" name="Graphic 4" descr="Facebook Icon">
            <a:extLst>
              <a:ext uri="{FF2B5EF4-FFF2-40B4-BE49-F238E27FC236}">
                <a16:creationId xmlns:a16="http://schemas.microsoft.com/office/drawing/2014/main" id="{9CBE0A67-F38F-3FF6-6630-11B82F8F95D3}"/>
              </a:ext>
            </a:extLst>
          </p:cNvPr>
          <p:cNvSpPr/>
          <p:nvPr/>
        </p:nvSpPr>
        <p:spPr>
          <a:xfrm>
            <a:off x="5762370" y="3844109"/>
            <a:ext cx="514542" cy="514542"/>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386823 w 612419"/>
              <a:gd name="connsiteY5" fmla="*/ 191935 h 612419"/>
              <a:gd name="connsiteX6" fmla="*/ 355670 w 612419"/>
              <a:gd name="connsiteY6" fmla="*/ 191935 h 612419"/>
              <a:gd name="connsiteX7" fmla="*/ 326142 w 612419"/>
              <a:gd name="connsiteY7" fmla="*/ 220577 h 612419"/>
              <a:gd name="connsiteX8" fmla="*/ 326142 w 612419"/>
              <a:gd name="connsiteY8" fmla="*/ 258817 h 612419"/>
              <a:gd name="connsiteX9" fmla="*/ 385199 w 612419"/>
              <a:gd name="connsiteY9" fmla="*/ 258817 h 612419"/>
              <a:gd name="connsiteX10" fmla="*/ 377373 w 612419"/>
              <a:gd name="connsiteY10" fmla="*/ 317874 h 612419"/>
              <a:gd name="connsiteX11" fmla="*/ 326142 w 612419"/>
              <a:gd name="connsiteY11" fmla="*/ 317874 h 612419"/>
              <a:gd name="connsiteX12" fmla="*/ 326142 w 612419"/>
              <a:gd name="connsiteY12" fmla="*/ 470240 h 612419"/>
              <a:gd name="connsiteX13" fmla="*/ 264722 w 612419"/>
              <a:gd name="connsiteY13" fmla="*/ 470240 h 612419"/>
              <a:gd name="connsiteX14" fmla="*/ 264722 w 612419"/>
              <a:gd name="connsiteY14" fmla="*/ 317578 h 612419"/>
              <a:gd name="connsiteX15" fmla="*/ 213195 w 612419"/>
              <a:gd name="connsiteY15" fmla="*/ 317578 h 612419"/>
              <a:gd name="connsiteX16" fmla="*/ 213195 w 612419"/>
              <a:gd name="connsiteY16" fmla="*/ 258521 h 612419"/>
              <a:gd name="connsiteX17" fmla="*/ 264722 w 612419"/>
              <a:gd name="connsiteY17" fmla="*/ 258521 h 612419"/>
              <a:gd name="connsiteX18" fmla="*/ 264722 w 612419"/>
              <a:gd name="connsiteY18" fmla="*/ 214229 h 612419"/>
              <a:gd name="connsiteX19" fmla="*/ 341053 w 612419"/>
              <a:gd name="connsiteY19" fmla="*/ 135831 h 612419"/>
              <a:gd name="connsiteX20" fmla="*/ 386823 w 612419"/>
              <a:gd name="connsiteY20" fmla="*/ 138341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8" y="163"/>
                  <a:pt x="306210" y="0"/>
                </a:cubicBezTo>
                <a:close/>
                <a:moveTo>
                  <a:pt x="386823" y="191935"/>
                </a:moveTo>
                <a:lnTo>
                  <a:pt x="355670" y="191935"/>
                </a:lnTo>
                <a:cubicBezTo>
                  <a:pt x="330866" y="191935"/>
                  <a:pt x="326142" y="203746"/>
                  <a:pt x="326142" y="220577"/>
                </a:cubicBezTo>
                <a:lnTo>
                  <a:pt x="326142" y="258817"/>
                </a:lnTo>
                <a:lnTo>
                  <a:pt x="385199" y="258817"/>
                </a:lnTo>
                <a:lnTo>
                  <a:pt x="377373" y="317874"/>
                </a:lnTo>
                <a:lnTo>
                  <a:pt x="326142" y="317874"/>
                </a:lnTo>
                <a:lnTo>
                  <a:pt x="326142" y="470240"/>
                </a:lnTo>
                <a:lnTo>
                  <a:pt x="264722" y="470240"/>
                </a:lnTo>
                <a:lnTo>
                  <a:pt x="264722" y="317578"/>
                </a:lnTo>
                <a:lnTo>
                  <a:pt x="213195" y="317578"/>
                </a:lnTo>
                <a:lnTo>
                  <a:pt x="213195" y="258521"/>
                </a:lnTo>
                <a:lnTo>
                  <a:pt x="264722" y="258521"/>
                </a:lnTo>
                <a:lnTo>
                  <a:pt x="264722" y="214229"/>
                </a:lnTo>
                <a:cubicBezTo>
                  <a:pt x="264722" y="163440"/>
                  <a:pt x="295875" y="135831"/>
                  <a:pt x="341053" y="135831"/>
                </a:cubicBezTo>
                <a:cubicBezTo>
                  <a:pt x="356347" y="135718"/>
                  <a:pt x="371633" y="136557"/>
                  <a:pt x="386823" y="138341"/>
                </a:cubicBezTo>
                <a:close/>
              </a:path>
            </a:pathLst>
          </a:custGeom>
          <a:solidFill>
            <a:schemeClr val="tx2"/>
          </a:solidFill>
          <a:ln w="14636" cap="flat">
            <a:noFill/>
            <a:prstDash val="solid"/>
            <a:miter/>
          </a:ln>
        </p:spPr>
        <p:txBody>
          <a:bodyPr rtlCol="0" anchor="ctr"/>
          <a:lstStyle/>
          <a:p>
            <a:endParaRPr lang="en-US"/>
          </a:p>
        </p:txBody>
      </p:sp>
      <p:sp>
        <p:nvSpPr>
          <p:cNvPr id="12" name="Graphic 19" descr="Twitter Icon (Bird) ">
            <a:extLst>
              <a:ext uri="{FF2B5EF4-FFF2-40B4-BE49-F238E27FC236}">
                <a16:creationId xmlns:a16="http://schemas.microsoft.com/office/drawing/2014/main" id="{E15D7B9A-3798-3643-A43A-0E1B9C03644C}"/>
              </a:ext>
            </a:extLst>
          </p:cNvPr>
          <p:cNvSpPr/>
          <p:nvPr/>
        </p:nvSpPr>
        <p:spPr>
          <a:xfrm>
            <a:off x="4247603" y="3844109"/>
            <a:ext cx="514542" cy="514542"/>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439088 w 612419"/>
              <a:gd name="connsiteY5" fmla="*/ 255716 h 612419"/>
              <a:gd name="connsiteX6" fmla="*/ 439088 w 612419"/>
              <a:gd name="connsiteY6" fmla="*/ 263984 h 612419"/>
              <a:gd name="connsiteX7" fmla="*/ 262788 w 612419"/>
              <a:gd name="connsiteY7" fmla="*/ 442022 h 612419"/>
              <a:gd name="connsiteX8" fmla="*/ 165359 w 612419"/>
              <a:gd name="connsiteY8" fmla="*/ 413398 h 612419"/>
              <a:gd name="connsiteX9" fmla="*/ 180123 w 612419"/>
              <a:gd name="connsiteY9" fmla="*/ 414284 h 612419"/>
              <a:gd name="connsiteX10" fmla="*/ 258079 w 612419"/>
              <a:gd name="connsiteY10" fmla="*/ 387413 h 612419"/>
              <a:gd name="connsiteX11" fmla="*/ 199022 w 612419"/>
              <a:gd name="connsiteY11" fmla="*/ 344006 h 612419"/>
              <a:gd name="connsiteX12" fmla="*/ 210833 w 612419"/>
              <a:gd name="connsiteY12" fmla="*/ 345187 h 612419"/>
              <a:gd name="connsiteX13" fmla="*/ 227369 w 612419"/>
              <a:gd name="connsiteY13" fmla="*/ 342825 h 612419"/>
              <a:gd name="connsiteX14" fmla="*/ 177171 w 612419"/>
              <a:gd name="connsiteY14" fmla="*/ 281849 h 612419"/>
              <a:gd name="connsiteX15" fmla="*/ 177171 w 612419"/>
              <a:gd name="connsiteY15" fmla="*/ 281849 h 612419"/>
              <a:gd name="connsiteX16" fmla="*/ 205518 w 612419"/>
              <a:gd name="connsiteY16" fmla="*/ 289526 h 612419"/>
              <a:gd name="connsiteX17" fmla="*/ 186324 w 612419"/>
              <a:gd name="connsiteY17" fmla="*/ 206109 h 612419"/>
              <a:gd name="connsiteX18" fmla="*/ 314921 w 612419"/>
              <a:gd name="connsiteY18" fmla="*/ 271366 h 612419"/>
              <a:gd name="connsiteX19" fmla="*/ 313297 w 612419"/>
              <a:gd name="connsiteY19" fmla="*/ 256602 h 612419"/>
              <a:gd name="connsiteX20" fmla="*/ 375947 w 612419"/>
              <a:gd name="connsiteY20" fmla="*/ 194052 h 612419"/>
              <a:gd name="connsiteX21" fmla="*/ 421518 w 612419"/>
              <a:gd name="connsiteY21" fmla="*/ 213786 h 612419"/>
              <a:gd name="connsiteX22" fmla="*/ 461234 w 612419"/>
              <a:gd name="connsiteY22" fmla="*/ 199022 h 612419"/>
              <a:gd name="connsiteX23" fmla="*/ 433625 w 612419"/>
              <a:gd name="connsiteY23" fmla="*/ 233865 h 612419"/>
              <a:gd name="connsiteX24" fmla="*/ 469355 w 612419"/>
              <a:gd name="connsiteY24" fmla="*/ 223973 h 612419"/>
              <a:gd name="connsiteX25" fmla="*/ 438793 w 612419"/>
              <a:gd name="connsiteY25" fmla="*/ 255716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7" y="163"/>
                  <a:pt x="306210" y="0"/>
                </a:cubicBezTo>
                <a:close/>
                <a:moveTo>
                  <a:pt x="439088" y="255716"/>
                </a:moveTo>
                <a:lnTo>
                  <a:pt x="439088" y="263984"/>
                </a:lnTo>
                <a:cubicBezTo>
                  <a:pt x="439568" y="361831"/>
                  <a:pt x="360635" y="441542"/>
                  <a:pt x="262788" y="442022"/>
                </a:cubicBezTo>
                <a:cubicBezTo>
                  <a:pt x="228215" y="442191"/>
                  <a:pt x="194347" y="432242"/>
                  <a:pt x="165359" y="413398"/>
                </a:cubicBezTo>
                <a:cubicBezTo>
                  <a:pt x="170258" y="413993"/>
                  <a:pt x="175189" y="414290"/>
                  <a:pt x="180123" y="414284"/>
                </a:cubicBezTo>
                <a:cubicBezTo>
                  <a:pt x="208376" y="414260"/>
                  <a:pt x="235813" y="404802"/>
                  <a:pt x="258079" y="387413"/>
                </a:cubicBezTo>
                <a:cubicBezTo>
                  <a:pt x="231064" y="387277"/>
                  <a:pt x="207216" y="369748"/>
                  <a:pt x="199022" y="344006"/>
                </a:cubicBezTo>
                <a:cubicBezTo>
                  <a:pt x="202903" y="344830"/>
                  <a:pt x="206864" y="345226"/>
                  <a:pt x="210833" y="345187"/>
                </a:cubicBezTo>
                <a:cubicBezTo>
                  <a:pt x="216438" y="345316"/>
                  <a:pt x="222024" y="344517"/>
                  <a:pt x="227369" y="342825"/>
                </a:cubicBezTo>
                <a:cubicBezTo>
                  <a:pt x="198245" y="337057"/>
                  <a:pt x="177239" y="311538"/>
                  <a:pt x="177171" y="281849"/>
                </a:cubicBezTo>
                <a:lnTo>
                  <a:pt x="177171" y="281849"/>
                </a:lnTo>
                <a:cubicBezTo>
                  <a:pt x="185923" y="286504"/>
                  <a:pt x="195613" y="289129"/>
                  <a:pt x="205518" y="289526"/>
                </a:cubicBezTo>
                <a:cubicBezTo>
                  <a:pt x="178009" y="271211"/>
                  <a:pt x="169586" y="234605"/>
                  <a:pt x="186324" y="206109"/>
                </a:cubicBezTo>
                <a:cubicBezTo>
                  <a:pt x="217998" y="245111"/>
                  <a:pt x="264742" y="268831"/>
                  <a:pt x="314921" y="271366"/>
                </a:cubicBezTo>
                <a:cubicBezTo>
                  <a:pt x="313884" y="266512"/>
                  <a:pt x="313341" y="261566"/>
                  <a:pt x="313297" y="256602"/>
                </a:cubicBezTo>
                <a:cubicBezTo>
                  <a:pt x="313325" y="222029"/>
                  <a:pt x="341374" y="194024"/>
                  <a:pt x="375947" y="194052"/>
                </a:cubicBezTo>
                <a:cubicBezTo>
                  <a:pt x="393208" y="194065"/>
                  <a:pt x="409698" y="201205"/>
                  <a:pt x="421518" y="213786"/>
                </a:cubicBezTo>
                <a:cubicBezTo>
                  <a:pt x="435513" y="211205"/>
                  <a:pt x="448952" y="206209"/>
                  <a:pt x="461234" y="199022"/>
                </a:cubicBezTo>
                <a:cubicBezTo>
                  <a:pt x="456461" y="213547"/>
                  <a:pt x="446674" y="225898"/>
                  <a:pt x="433625" y="233865"/>
                </a:cubicBezTo>
                <a:cubicBezTo>
                  <a:pt x="445952" y="232321"/>
                  <a:pt x="457989" y="228989"/>
                  <a:pt x="469355" y="223973"/>
                </a:cubicBezTo>
                <a:cubicBezTo>
                  <a:pt x="461109" y="236266"/>
                  <a:pt x="450763" y="247011"/>
                  <a:pt x="438793" y="255716"/>
                </a:cubicBezTo>
                <a:close/>
              </a:path>
            </a:pathLst>
          </a:custGeom>
          <a:solidFill>
            <a:schemeClr val="tx2"/>
          </a:solidFill>
          <a:ln w="14636" cap="flat">
            <a:noFill/>
            <a:prstDash val="solid"/>
            <a:miter/>
          </a:ln>
        </p:spPr>
        <p:txBody>
          <a:bodyPr rtlCol="0" anchor="ctr"/>
          <a:lstStyle/>
          <a:p>
            <a:endParaRPr lang="en-US"/>
          </a:p>
        </p:txBody>
      </p:sp>
      <p:grpSp>
        <p:nvGrpSpPr>
          <p:cNvPr id="13" name="Graphic 17" descr="Linkedin Icon">
            <a:extLst>
              <a:ext uri="{FF2B5EF4-FFF2-40B4-BE49-F238E27FC236}">
                <a16:creationId xmlns:a16="http://schemas.microsoft.com/office/drawing/2014/main" id="{0AD29FEB-D229-B205-1F97-F7A8CF20804A}"/>
              </a:ext>
            </a:extLst>
          </p:cNvPr>
          <p:cNvGrpSpPr/>
          <p:nvPr/>
        </p:nvGrpSpPr>
        <p:grpSpPr>
          <a:xfrm>
            <a:off x="2767102" y="3844109"/>
            <a:ext cx="514542" cy="514542"/>
            <a:chOff x="2729989" y="2289580"/>
            <a:chExt cx="612419" cy="612419"/>
          </a:xfrm>
          <a:solidFill>
            <a:schemeClr val="tx2"/>
          </a:solidFill>
        </p:grpSpPr>
        <p:sp>
          <p:nvSpPr>
            <p:cNvPr id="14" name="Freeform: Shape 29">
              <a:extLst>
                <a:ext uri="{FF2B5EF4-FFF2-40B4-BE49-F238E27FC236}">
                  <a16:creationId xmlns:a16="http://schemas.microsoft.com/office/drawing/2014/main" id="{CDBF9C2A-96A6-6587-0560-93766B77AA36}"/>
                </a:ext>
              </a:extLst>
            </p:cNvPr>
            <p:cNvSpPr/>
            <p:nvPr/>
          </p:nvSpPr>
          <p:spPr>
            <a:xfrm>
              <a:off x="3062923" y="2561685"/>
              <a:ext cx="14764" cy="738"/>
            </a:xfrm>
            <a:custGeom>
              <a:avLst/>
              <a:gdLst>
                <a:gd name="connsiteX0" fmla="*/ 0 w 14764"/>
                <a:gd name="connsiteY0" fmla="*/ 738 h 738"/>
                <a:gd name="connsiteX1" fmla="*/ 0 w 14764"/>
                <a:gd name="connsiteY1" fmla="*/ 0 h 738"/>
                <a:gd name="connsiteX2" fmla="*/ 0 w 14764"/>
                <a:gd name="connsiteY2" fmla="*/ 738 h 738"/>
              </a:gdLst>
              <a:ahLst/>
              <a:cxnLst>
                <a:cxn ang="0">
                  <a:pos x="connsiteX0" y="connsiteY0"/>
                </a:cxn>
                <a:cxn ang="0">
                  <a:pos x="connsiteX1" y="connsiteY1"/>
                </a:cxn>
                <a:cxn ang="0">
                  <a:pos x="connsiteX2" y="connsiteY2"/>
                </a:cxn>
              </a:cxnLst>
              <a:rect l="l" t="t" r="r" b="b"/>
              <a:pathLst>
                <a:path w="14764" h="738">
                  <a:moveTo>
                    <a:pt x="0" y="738"/>
                  </a:moveTo>
                  <a:lnTo>
                    <a:pt x="0" y="0"/>
                  </a:lnTo>
                  <a:lnTo>
                    <a:pt x="0" y="738"/>
                  </a:lnTo>
                  <a:close/>
                </a:path>
              </a:pathLst>
            </a:custGeom>
            <a:grpFill/>
            <a:ln w="14636" cap="flat">
              <a:noFill/>
              <a:prstDash val="solid"/>
              <a:miter/>
            </a:ln>
          </p:spPr>
          <p:txBody>
            <a:bodyPr rtlCol="0" anchor="ctr"/>
            <a:lstStyle/>
            <a:p>
              <a:endParaRPr lang="en-US"/>
            </a:p>
          </p:txBody>
        </p:sp>
        <p:sp>
          <p:nvSpPr>
            <p:cNvPr id="15" name="Freeform: Shape 30">
              <a:extLst>
                <a:ext uri="{FF2B5EF4-FFF2-40B4-BE49-F238E27FC236}">
                  <a16:creationId xmlns:a16="http://schemas.microsoft.com/office/drawing/2014/main" id="{691FD3BB-552B-38E0-D964-69104A087E47}"/>
                </a:ext>
              </a:extLst>
            </p:cNvPr>
            <p:cNvSpPr/>
            <p:nvPr/>
          </p:nvSpPr>
          <p:spPr>
            <a:xfrm>
              <a:off x="2729989" y="2289580"/>
              <a:ext cx="612419" cy="612419"/>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226188 w 612419"/>
                <a:gd name="connsiteY5" fmla="*/ 449571 h 612419"/>
                <a:gd name="connsiteX6" fmla="*/ 157387 w 612419"/>
                <a:gd name="connsiteY6" fmla="*/ 449571 h 612419"/>
                <a:gd name="connsiteX7" fmla="*/ 157387 w 612419"/>
                <a:gd name="connsiteY7" fmla="*/ 242871 h 612419"/>
                <a:gd name="connsiteX8" fmla="*/ 226188 w 612419"/>
                <a:gd name="connsiteY8" fmla="*/ 242871 h 612419"/>
                <a:gd name="connsiteX9" fmla="*/ 191935 w 612419"/>
                <a:gd name="connsiteY9" fmla="*/ 214524 h 612419"/>
                <a:gd name="connsiteX10" fmla="*/ 191935 w 612419"/>
                <a:gd name="connsiteY10" fmla="*/ 214524 h 612419"/>
                <a:gd name="connsiteX11" fmla="*/ 153983 w 612419"/>
                <a:gd name="connsiteY11" fmla="*/ 181164 h 612419"/>
                <a:gd name="connsiteX12" fmla="*/ 187343 w 612419"/>
                <a:gd name="connsiteY12" fmla="*/ 143213 h 612419"/>
                <a:gd name="connsiteX13" fmla="*/ 191935 w 612419"/>
                <a:gd name="connsiteY13" fmla="*/ 143213 h 612419"/>
                <a:gd name="connsiteX14" fmla="*/ 229886 w 612419"/>
                <a:gd name="connsiteY14" fmla="*/ 176573 h 612419"/>
                <a:gd name="connsiteX15" fmla="*/ 196527 w 612419"/>
                <a:gd name="connsiteY15" fmla="*/ 214524 h 612419"/>
                <a:gd name="connsiteX16" fmla="*/ 191935 w 612419"/>
                <a:gd name="connsiteY16" fmla="*/ 214524 h 612419"/>
                <a:gd name="connsiteX17" fmla="*/ 473931 w 612419"/>
                <a:gd name="connsiteY17" fmla="*/ 449571 h 612419"/>
                <a:gd name="connsiteX18" fmla="*/ 405278 w 612419"/>
                <a:gd name="connsiteY18" fmla="*/ 449571 h 612419"/>
                <a:gd name="connsiteX19" fmla="*/ 405278 w 612419"/>
                <a:gd name="connsiteY19" fmla="*/ 339577 h 612419"/>
                <a:gd name="connsiteX20" fmla="*/ 370434 w 612419"/>
                <a:gd name="connsiteY20" fmla="*/ 292774 h 612419"/>
                <a:gd name="connsiteX21" fmla="*/ 335148 w 612419"/>
                <a:gd name="connsiteY21" fmla="*/ 317874 h 612419"/>
                <a:gd name="connsiteX22" fmla="*/ 332933 w 612419"/>
                <a:gd name="connsiteY22" fmla="*/ 334705 h 612419"/>
                <a:gd name="connsiteX23" fmla="*/ 332933 w 612419"/>
                <a:gd name="connsiteY23" fmla="*/ 450161 h 612419"/>
                <a:gd name="connsiteX24" fmla="*/ 264132 w 612419"/>
                <a:gd name="connsiteY24" fmla="*/ 450161 h 612419"/>
                <a:gd name="connsiteX25" fmla="*/ 264132 w 612419"/>
                <a:gd name="connsiteY25" fmla="*/ 243462 h 612419"/>
                <a:gd name="connsiteX26" fmla="*/ 332933 w 612419"/>
                <a:gd name="connsiteY26" fmla="*/ 243462 h 612419"/>
                <a:gd name="connsiteX27" fmla="*/ 332933 w 612419"/>
                <a:gd name="connsiteY27" fmla="*/ 272990 h 612419"/>
                <a:gd name="connsiteX28" fmla="*/ 394795 w 612419"/>
                <a:gd name="connsiteY28" fmla="*/ 238885 h 612419"/>
                <a:gd name="connsiteX29" fmla="*/ 473931 w 612419"/>
                <a:gd name="connsiteY29" fmla="*/ 331900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7" y="163"/>
                    <a:pt x="306210" y="0"/>
                  </a:cubicBezTo>
                  <a:close/>
                  <a:moveTo>
                    <a:pt x="226188" y="449571"/>
                  </a:moveTo>
                  <a:lnTo>
                    <a:pt x="157387" y="449571"/>
                  </a:lnTo>
                  <a:lnTo>
                    <a:pt x="157387" y="242871"/>
                  </a:lnTo>
                  <a:lnTo>
                    <a:pt x="226188" y="242871"/>
                  </a:lnTo>
                  <a:close/>
                  <a:moveTo>
                    <a:pt x="191935" y="214524"/>
                  </a:moveTo>
                  <a:lnTo>
                    <a:pt x="191935" y="214524"/>
                  </a:lnTo>
                  <a:cubicBezTo>
                    <a:pt x="172242" y="215792"/>
                    <a:pt x="155252" y="200857"/>
                    <a:pt x="153983" y="181164"/>
                  </a:cubicBezTo>
                  <a:cubicBezTo>
                    <a:pt x="152715" y="161472"/>
                    <a:pt x="167652" y="144481"/>
                    <a:pt x="187343" y="143213"/>
                  </a:cubicBezTo>
                  <a:cubicBezTo>
                    <a:pt x="188873" y="143114"/>
                    <a:pt x="190407" y="143114"/>
                    <a:pt x="191935" y="143213"/>
                  </a:cubicBezTo>
                  <a:cubicBezTo>
                    <a:pt x="211627" y="141945"/>
                    <a:pt x="228618" y="156880"/>
                    <a:pt x="229886" y="176573"/>
                  </a:cubicBezTo>
                  <a:cubicBezTo>
                    <a:pt x="231155" y="196265"/>
                    <a:pt x="216218" y="213256"/>
                    <a:pt x="196527" y="214524"/>
                  </a:cubicBezTo>
                  <a:cubicBezTo>
                    <a:pt x="194997" y="214623"/>
                    <a:pt x="193463" y="214623"/>
                    <a:pt x="191935" y="214524"/>
                  </a:cubicBezTo>
                  <a:close/>
                  <a:moveTo>
                    <a:pt x="473931" y="449571"/>
                  </a:moveTo>
                  <a:lnTo>
                    <a:pt x="405278" y="449571"/>
                  </a:lnTo>
                  <a:lnTo>
                    <a:pt x="405278" y="339577"/>
                  </a:lnTo>
                  <a:cubicBezTo>
                    <a:pt x="405278" y="311820"/>
                    <a:pt x="395238" y="292774"/>
                    <a:pt x="370434" y="292774"/>
                  </a:cubicBezTo>
                  <a:cubicBezTo>
                    <a:pt x="354570" y="292906"/>
                    <a:pt x="340476" y="302931"/>
                    <a:pt x="335148" y="317874"/>
                  </a:cubicBezTo>
                  <a:cubicBezTo>
                    <a:pt x="333425" y="323310"/>
                    <a:pt x="332675" y="329007"/>
                    <a:pt x="332933" y="334705"/>
                  </a:cubicBezTo>
                  <a:lnTo>
                    <a:pt x="332933" y="450161"/>
                  </a:lnTo>
                  <a:lnTo>
                    <a:pt x="264132" y="450161"/>
                  </a:lnTo>
                  <a:cubicBezTo>
                    <a:pt x="264132" y="450161"/>
                    <a:pt x="265018" y="262803"/>
                    <a:pt x="264132" y="243462"/>
                  </a:cubicBezTo>
                  <a:lnTo>
                    <a:pt x="332933" y="243462"/>
                  </a:lnTo>
                  <a:lnTo>
                    <a:pt x="332933" y="272990"/>
                  </a:lnTo>
                  <a:cubicBezTo>
                    <a:pt x="345554" y="250949"/>
                    <a:pt x="369420" y="237791"/>
                    <a:pt x="394795" y="238885"/>
                  </a:cubicBezTo>
                  <a:cubicBezTo>
                    <a:pt x="439974" y="238885"/>
                    <a:pt x="473931" y="268414"/>
                    <a:pt x="473931" y="331900"/>
                  </a:cubicBezTo>
                  <a:close/>
                </a:path>
              </a:pathLst>
            </a:custGeom>
            <a:grpFill/>
            <a:ln w="14636" cap="flat">
              <a:noFill/>
              <a:prstDash val="solid"/>
              <a:miter/>
            </a:ln>
          </p:spPr>
          <p:txBody>
            <a:bodyPr rtlCol="0" anchor="ctr"/>
            <a:lstStyle/>
            <a:p>
              <a:endParaRPr lang="en-US"/>
            </a:p>
          </p:txBody>
        </p:sp>
      </p:grpSp>
      <p:grpSp>
        <p:nvGrpSpPr>
          <p:cNvPr id="16" name="Graphic 8" descr="Instagram Icon">
            <a:extLst>
              <a:ext uri="{FF2B5EF4-FFF2-40B4-BE49-F238E27FC236}">
                <a16:creationId xmlns:a16="http://schemas.microsoft.com/office/drawing/2014/main" id="{11E2FDF4-971C-E5DA-9AB5-9B3A899B9C69}"/>
              </a:ext>
            </a:extLst>
          </p:cNvPr>
          <p:cNvGrpSpPr/>
          <p:nvPr/>
        </p:nvGrpSpPr>
        <p:grpSpPr>
          <a:xfrm>
            <a:off x="1234522" y="3844109"/>
            <a:ext cx="559441" cy="551847"/>
            <a:chOff x="1543773" y="2289580"/>
            <a:chExt cx="612419" cy="612419"/>
          </a:xfrm>
          <a:solidFill>
            <a:schemeClr val="tx2"/>
          </a:solidFill>
        </p:grpSpPr>
        <p:sp>
          <p:nvSpPr>
            <p:cNvPr id="17" name="Freeform: Shape 32">
              <a:extLst>
                <a:ext uri="{FF2B5EF4-FFF2-40B4-BE49-F238E27FC236}">
                  <a16:creationId xmlns:a16="http://schemas.microsoft.com/office/drawing/2014/main" id="{49A32E20-04F8-6A78-E3C0-CC322004EEF6}"/>
                </a:ext>
              </a:extLst>
            </p:cNvPr>
            <p:cNvSpPr/>
            <p:nvPr/>
          </p:nvSpPr>
          <p:spPr>
            <a:xfrm>
              <a:off x="1699978" y="2442095"/>
              <a:ext cx="299713" cy="310196"/>
            </a:xfrm>
            <a:custGeom>
              <a:avLst/>
              <a:gdLst>
                <a:gd name="connsiteX0" fmla="*/ 223678 w 299713"/>
                <a:gd name="connsiteY0" fmla="*/ 0 h 310196"/>
                <a:gd name="connsiteX1" fmla="*/ 76036 w 299713"/>
                <a:gd name="connsiteY1" fmla="*/ 0 h 310196"/>
                <a:gd name="connsiteX2" fmla="*/ 0 w 299713"/>
                <a:gd name="connsiteY2" fmla="*/ 76036 h 310196"/>
                <a:gd name="connsiteX3" fmla="*/ 0 w 299713"/>
                <a:gd name="connsiteY3" fmla="*/ 234308 h 310196"/>
                <a:gd name="connsiteX4" fmla="*/ 76036 w 299713"/>
                <a:gd name="connsiteY4" fmla="*/ 310196 h 310196"/>
                <a:gd name="connsiteX5" fmla="*/ 223678 w 299713"/>
                <a:gd name="connsiteY5" fmla="*/ 310196 h 310196"/>
                <a:gd name="connsiteX6" fmla="*/ 299714 w 299713"/>
                <a:gd name="connsiteY6" fmla="*/ 234308 h 310196"/>
                <a:gd name="connsiteX7" fmla="*/ 299714 w 299713"/>
                <a:gd name="connsiteY7" fmla="*/ 76036 h 310196"/>
                <a:gd name="connsiteX8" fmla="*/ 223678 w 299713"/>
                <a:gd name="connsiteY8" fmla="*/ 0 h 310196"/>
                <a:gd name="connsiteX9" fmla="*/ 149857 w 299713"/>
                <a:gd name="connsiteY9" fmla="*/ 250992 h 310196"/>
                <a:gd name="connsiteX10" fmla="*/ 52118 w 299713"/>
                <a:gd name="connsiteY10" fmla="*/ 153253 h 310196"/>
                <a:gd name="connsiteX11" fmla="*/ 149857 w 299713"/>
                <a:gd name="connsiteY11" fmla="*/ 55513 h 310196"/>
                <a:gd name="connsiteX12" fmla="*/ 247596 w 299713"/>
                <a:gd name="connsiteY12" fmla="*/ 153253 h 310196"/>
                <a:gd name="connsiteX13" fmla="*/ 150301 w 299713"/>
                <a:gd name="connsiteY13" fmla="*/ 251433 h 310196"/>
                <a:gd name="connsiteX14" fmla="*/ 150004 w 299713"/>
                <a:gd name="connsiteY14" fmla="*/ 251435 h 310196"/>
                <a:gd name="connsiteX15" fmla="*/ 249220 w 299713"/>
                <a:gd name="connsiteY15" fmla="*/ 77069 h 310196"/>
                <a:gd name="connsiteX16" fmla="*/ 225603 w 299713"/>
                <a:gd name="connsiteY16" fmla="*/ 54335 h 310196"/>
                <a:gd name="connsiteX17" fmla="*/ 248337 w 299713"/>
                <a:gd name="connsiteY17" fmla="*/ 30718 h 310196"/>
                <a:gd name="connsiteX18" fmla="*/ 271954 w 299713"/>
                <a:gd name="connsiteY18" fmla="*/ 53452 h 310196"/>
                <a:gd name="connsiteX19" fmla="*/ 271957 w 299713"/>
                <a:gd name="connsiteY19" fmla="*/ 54185 h 310196"/>
                <a:gd name="connsiteX20" fmla="*/ 249368 w 299713"/>
                <a:gd name="connsiteY20" fmla="*/ 77512 h 31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9713" h="310196">
                  <a:moveTo>
                    <a:pt x="223678" y="0"/>
                  </a:moveTo>
                  <a:lnTo>
                    <a:pt x="76036" y="0"/>
                  </a:lnTo>
                  <a:cubicBezTo>
                    <a:pt x="34076" y="81"/>
                    <a:pt x="81" y="34076"/>
                    <a:pt x="0" y="76036"/>
                  </a:cubicBezTo>
                  <a:lnTo>
                    <a:pt x="0" y="234308"/>
                  </a:lnTo>
                  <a:cubicBezTo>
                    <a:pt x="162" y="276211"/>
                    <a:pt x="34133" y="310115"/>
                    <a:pt x="76036" y="310196"/>
                  </a:cubicBezTo>
                  <a:lnTo>
                    <a:pt x="223678" y="310196"/>
                  </a:lnTo>
                  <a:cubicBezTo>
                    <a:pt x="265580" y="310115"/>
                    <a:pt x="299551" y="276211"/>
                    <a:pt x="299714" y="234308"/>
                  </a:cubicBezTo>
                  <a:lnTo>
                    <a:pt x="299714" y="76036"/>
                  </a:lnTo>
                  <a:cubicBezTo>
                    <a:pt x="299632" y="34076"/>
                    <a:pt x="265638" y="81"/>
                    <a:pt x="223678" y="0"/>
                  </a:cubicBezTo>
                  <a:close/>
                  <a:moveTo>
                    <a:pt x="149857" y="250992"/>
                  </a:moveTo>
                  <a:cubicBezTo>
                    <a:pt x="95877" y="250992"/>
                    <a:pt x="52118" y="207232"/>
                    <a:pt x="52118" y="153253"/>
                  </a:cubicBezTo>
                  <a:cubicBezTo>
                    <a:pt x="52118" y="99273"/>
                    <a:pt x="95877" y="55513"/>
                    <a:pt x="149857" y="55513"/>
                  </a:cubicBezTo>
                  <a:cubicBezTo>
                    <a:pt x="203836" y="55513"/>
                    <a:pt x="247596" y="99273"/>
                    <a:pt x="247596" y="153253"/>
                  </a:cubicBezTo>
                  <a:cubicBezTo>
                    <a:pt x="247841" y="207232"/>
                    <a:pt x="204281" y="251190"/>
                    <a:pt x="150301" y="251433"/>
                  </a:cubicBezTo>
                  <a:cubicBezTo>
                    <a:pt x="150202" y="251435"/>
                    <a:pt x="150103" y="251435"/>
                    <a:pt x="150004" y="251435"/>
                  </a:cubicBezTo>
                  <a:close/>
                  <a:moveTo>
                    <a:pt x="249220" y="77069"/>
                  </a:moveTo>
                  <a:cubicBezTo>
                    <a:pt x="236421" y="77313"/>
                    <a:pt x="225847" y="67134"/>
                    <a:pt x="225603" y="54335"/>
                  </a:cubicBezTo>
                  <a:cubicBezTo>
                    <a:pt x="225360" y="41535"/>
                    <a:pt x="235538" y="30962"/>
                    <a:pt x="248337" y="30718"/>
                  </a:cubicBezTo>
                  <a:cubicBezTo>
                    <a:pt x="261138" y="30475"/>
                    <a:pt x="271710" y="40653"/>
                    <a:pt x="271954" y="53452"/>
                  </a:cubicBezTo>
                  <a:cubicBezTo>
                    <a:pt x="271960" y="53696"/>
                    <a:pt x="271960" y="53941"/>
                    <a:pt x="271957" y="54185"/>
                  </a:cubicBezTo>
                  <a:cubicBezTo>
                    <a:pt x="272122" y="66849"/>
                    <a:pt x="262031" y="77270"/>
                    <a:pt x="249368" y="77512"/>
                  </a:cubicBezTo>
                  <a:close/>
                </a:path>
              </a:pathLst>
            </a:custGeom>
            <a:grpFill/>
            <a:ln w="14636" cap="flat">
              <a:noFill/>
              <a:prstDash val="solid"/>
              <a:miter/>
            </a:ln>
          </p:spPr>
          <p:txBody>
            <a:bodyPr rtlCol="0" anchor="ctr"/>
            <a:lstStyle/>
            <a:p>
              <a:endParaRPr lang="en-US"/>
            </a:p>
          </p:txBody>
        </p:sp>
        <p:sp>
          <p:nvSpPr>
            <p:cNvPr id="18" name="Freeform: Shape 33">
              <a:extLst>
                <a:ext uri="{FF2B5EF4-FFF2-40B4-BE49-F238E27FC236}">
                  <a16:creationId xmlns:a16="http://schemas.microsoft.com/office/drawing/2014/main" id="{94BD773B-0BC4-8853-8446-B202DB880250}"/>
                </a:ext>
              </a:extLst>
            </p:cNvPr>
            <p:cNvSpPr/>
            <p:nvPr/>
          </p:nvSpPr>
          <p:spPr>
            <a:xfrm>
              <a:off x="1543773" y="2289580"/>
              <a:ext cx="612419" cy="612419"/>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483381 w 612419"/>
                <a:gd name="connsiteY5" fmla="*/ 386823 h 612419"/>
                <a:gd name="connsiteX6" fmla="*/ 380031 w 612419"/>
                <a:gd name="connsiteY6" fmla="*/ 490172 h 612419"/>
                <a:gd name="connsiteX7" fmla="*/ 232389 w 612419"/>
                <a:gd name="connsiteY7" fmla="*/ 490172 h 612419"/>
                <a:gd name="connsiteX8" fmla="*/ 129039 w 612419"/>
                <a:gd name="connsiteY8" fmla="*/ 386823 h 612419"/>
                <a:gd name="connsiteX9" fmla="*/ 129039 w 612419"/>
                <a:gd name="connsiteY9" fmla="*/ 228550 h 612419"/>
                <a:gd name="connsiteX10" fmla="*/ 232389 w 612419"/>
                <a:gd name="connsiteY10" fmla="*/ 125201 h 612419"/>
                <a:gd name="connsiteX11" fmla="*/ 379883 w 612419"/>
                <a:gd name="connsiteY11" fmla="*/ 125201 h 612419"/>
                <a:gd name="connsiteX12" fmla="*/ 483233 w 612419"/>
                <a:gd name="connsiteY12" fmla="*/ 228550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7" y="163"/>
                    <a:pt x="306210" y="0"/>
                  </a:cubicBezTo>
                  <a:close/>
                  <a:moveTo>
                    <a:pt x="483381" y="386823"/>
                  </a:moveTo>
                  <a:cubicBezTo>
                    <a:pt x="483381" y="443901"/>
                    <a:pt x="437110" y="490172"/>
                    <a:pt x="380031" y="490172"/>
                  </a:cubicBezTo>
                  <a:lnTo>
                    <a:pt x="232389" y="490172"/>
                  </a:lnTo>
                  <a:cubicBezTo>
                    <a:pt x="175310" y="490172"/>
                    <a:pt x="129039" y="443901"/>
                    <a:pt x="129039" y="386823"/>
                  </a:cubicBezTo>
                  <a:lnTo>
                    <a:pt x="129039" y="228550"/>
                  </a:lnTo>
                  <a:cubicBezTo>
                    <a:pt x="129039" y="171472"/>
                    <a:pt x="175310" y="125201"/>
                    <a:pt x="232389" y="125201"/>
                  </a:cubicBezTo>
                  <a:lnTo>
                    <a:pt x="379883" y="125201"/>
                  </a:lnTo>
                  <a:cubicBezTo>
                    <a:pt x="436962" y="125201"/>
                    <a:pt x="483233" y="171472"/>
                    <a:pt x="483233" y="228550"/>
                  </a:cubicBezTo>
                  <a:close/>
                </a:path>
              </a:pathLst>
            </a:custGeom>
            <a:grpFill/>
            <a:ln w="14636" cap="flat">
              <a:noFill/>
              <a:prstDash val="solid"/>
              <a:miter/>
            </a:ln>
          </p:spPr>
          <p:txBody>
            <a:bodyPr rtlCol="0" anchor="ctr"/>
            <a:lstStyle/>
            <a:p>
              <a:endParaRPr lang="en-US"/>
            </a:p>
          </p:txBody>
        </p:sp>
        <p:sp>
          <p:nvSpPr>
            <p:cNvPr id="19" name="Freeform: Shape 34">
              <a:extLst>
                <a:ext uri="{FF2B5EF4-FFF2-40B4-BE49-F238E27FC236}">
                  <a16:creationId xmlns:a16="http://schemas.microsoft.com/office/drawing/2014/main" id="{03B680D1-F95B-40DC-DDC6-717E496A7B72}"/>
                </a:ext>
              </a:extLst>
            </p:cNvPr>
            <p:cNvSpPr/>
            <p:nvPr/>
          </p:nvSpPr>
          <p:spPr>
            <a:xfrm>
              <a:off x="1785463" y="2531861"/>
              <a:ext cx="128153" cy="128153"/>
            </a:xfrm>
            <a:custGeom>
              <a:avLst/>
              <a:gdLst>
                <a:gd name="connsiteX0" fmla="*/ 64077 w 128153"/>
                <a:gd name="connsiteY0" fmla="*/ 0 h 128153"/>
                <a:gd name="connsiteX1" fmla="*/ 0 w 128153"/>
                <a:gd name="connsiteY1" fmla="*/ 64077 h 128153"/>
                <a:gd name="connsiteX2" fmla="*/ 64077 w 128153"/>
                <a:gd name="connsiteY2" fmla="*/ 128153 h 128153"/>
                <a:gd name="connsiteX3" fmla="*/ 128153 w 128153"/>
                <a:gd name="connsiteY3" fmla="*/ 64077 h 128153"/>
                <a:gd name="connsiteX4" fmla="*/ 64077 w 128153"/>
                <a:gd name="connsiteY4" fmla="*/ 0 h 12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53" h="128153">
                  <a:moveTo>
                    <a:pt x="64077" y="0"/>
                  </a:moveTo>
                  <a:cubicBezTo>
                    <a:pt x="28688" y="0"/>
                    <a:pt x="0" y="28688"/>
                    <a:pt x="0" y="64077"/>
                  </a:cubicBezTo>
                  <a:cubicBezTo>
                    <a:pt x="0" y="99465"/>
                    <a:pt x="28688" y="128153"/>
                    <a:pt x="64077" y="128153"/>
                  </a:cubicBezTo>
                  <a:cubicBezTo>
                    <a:pt x="99465" y="128153"/>
                    <a:pt x="128153" y="99465"/>
                    <a:pt x="128153" y="64077"/>
                  </a:cubicBezTo>
                  <a:cubicBezTo>
                    <a:pt x="128153" y="28688"/>
                    <a:pt x="99465" y="0"/>
                    <a:pt x="64077" y="0"/>
                  </a:cubicBezTo>
                  <a:close/>
                </a:path>
              </a:pathLst>
            </a:custGeom>
            <a:grpFill/>
            <a:ln w="14636" cap="flat">
              <a:no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DE0B8860-144D-E4B7-9A86-9BA2454CFCA2}"/>
              </a:ext>
            </a:extLst>
          </p:cNvPr>
          <p:cNvSpPr txBox="1"/>
          <p:nvPr/>
        </p:nvSpPr>
        <p:spPr>
          <a:xfrm>
            <a:off x="2353258" y="4485503"/>
            <a:ext cx="1342229" cy="230832"/>
          </a:xfrm>
          <a:prstGeom prst="rect">
            <a:avLst/>
          </a:prstGeom>
          <a:noFill/>
        </p:spPr>
        <p:txBody>
          <a:bodyPr wrap="square" rtlCol="0">
            <a:spAutoFit/>
          </a:bodyPr>
          <a:lstStyle/>
          <a:p>
            <a:pPr algn="ctr"/>
            <a:r>
              <a:rPr lang="en-IN" sz="900">
                <a:solidFill>
                  <a:schemeClr val="tx2"/>
                </a:solidFill>
                <a:latin typeface="Neue Haas Grotesk Text Pro" panose="020B0504020202020204" pitchFamily="34" charset="77"/>
                <a:cs typeface="Arial" panose="020B0604020202020204" pitchFamily="34" charset="0"/>
              </a:rPr>
              <a:t>Hitachi Vantara</a:t>
            </a:r>
          </a:p>
        </p:txBody>
      </p:sp>
      <p:sp>
        <p:nvSpPr>
          <p:cNvPr id="21" name="TextBox 20">
            <a:extLst>
              <a:ext uri="{FF2B5EF4-FFF2-40B4-BE49-F238E27FC236}">
                <a16:creationId xmlns:a16="http://schemas.microsoft.com/office/drawing/2014/main" id="{A9B3BAB9-93FF-BA4D-264F-6921CA0DE233}"/>
              </a:ext>
            </a:extLst>
          </p:cNvPr>
          <p:cNvSpPr txBox="1"/>
          <p:nvPr/>
        </p:nvSpPr>
        <p:spPr>
          <a:xfrm>
            <a:off x="813268" y="4485503"/>
            <a:ext cx="1342229" cy="230832"/>
          </a:xfrm>
          <a:prstGeom prst="rect">
            <a:avLst/>
          </a:prstGeom>
          <a:noFill/>
        </p:spPr>
        <p:txBody>
          <a:bodyPr wrap="square" rtlCol="0">
            <a:spAutoFit/>
          </a:bodyPr>
          <a:lstStyle/>
          <a:p>
            <a:pPr algn="ctr"/>
            <a:r>
              <a:rPr lang="en-IN" sz="900">
                <a:solidFill>
                  <a:schemeClr val="tx2"/>
                </a:solidFill>
                <a:latin typeface="Neue Haas Grotesk Text Pro" panose="020B0504020202020204" pitchFamily="34" charset="77"/>
                <a:cs typeface="Arial" panose="020B0604020202020204" pitchFamily="34" charset="0"/>
              </a:rPr>
              <a:t>@HitachiVantara</a:t>
            </a:r>
          </a:p>
        </p:txBody>
      </p:sp>
      <p:sp>
        <p:nvSpPr>
          <p:cNvPr id="22" name="TextBox 21">
            <a:extLst>
              <a:ext uri="{FF2B5EF4-FFF2-40B4-BE49-F238E27FC236}">
                <a16:creationId xmlns:a16="http://schemas.microsoft.com/office/drawing/2014/main" id="{3D08F869-A0EB-B8E9-879B-DFE79536617E}"/>
              </a:ext>
            </a:extLst>
          </p:cNvPr>
          <p:cNvSpPr txBox="1"/>
          <p:nvPr/>
        </p:nvSpPr>
        <p:spPr>
          <a:xfrm>
            <a:off x="5291907" y="4485503"/>
            <a:ext cx="1342229" cy="230832"/>
          </a:xfrm>
          <a:prstGeom prst="rect">
            <a:avLst/>
          </a:prstGeom>
          <a:noFill/>
        </p:spPr>
        <p:txBody>
          <a:bodyPr wrap="square" rtlCol="0">
            <a:spAutoFit/>
          </a:bodyPr>
          <a:lstStyle/>
          <a:p>
            <a:pPr algn="ctr"/>
            <a:r>
              <a:rPr lang="en-IN" sz="900">
                <a:solidFill>
                  <a:schemeClr val="tx2"/>
                </a:solidFill>
                <a:latin typeface="Neue Haas Grotesk Text Pro" panose="020B0504020202020204" pitchFamily="34" charset="77"/>
                <a:cs typeface="Arial" panose="020B0604020202020204" pitchFamily="34" charset="0"/>
              </a:rPr>
              <a:t>@HitachiVantara</a:t>
            </a:r>
          </a:p>
        </p:txBody>
      </p:sp>
      <p:sp>
        <p:nvSpPr>
          <p:cNvPr id="23" name="TextBox 22">
            <a:extLst>
              <a:ext uri="{FF2B5EF4-FFF2-40B4-BE49-F238E27FC236}">
                <a16:creationId xmlns:a16="http://schemas.microsoft.com/office/drawing/2014/main" id="{3AB73E53-AC5B-88F6-31CB-B4014B1EB6C5}"/>
              </a:ext>
            </a:extLst>
          </p:cNvPr>
          <p:cNvSpPr txBox="1"/>
          <p:nvPr/>
        </p:nvSpPr>
        <p:spPr>
          <a:xfrm>
            <a:off x="6836005" y="4485503"/>
            <a:ext cx="1342229" cy="230832"/>
          </a:xfrm>
          <a:prstGeom prst="rect">
            <a:avLst/>
          </a:prstGeom>
          <a:noFill/>
        </p:spPr>
        <p:txBody>
          <a:bodyPr wrap="square" rtlCol="0">
            <a:spAutoFit/>
          </a:bodyPr>
          <a:lstStyle/>
          <a:p>
            <a:pPr algn="ctr"/>
            <a:r>
              <a:rPr lang="en-IN" sz="900" dirty="0">
                <a:solidFill>
                  <a:schemeClr val="tx2"/>
                </a:solidFill>
                <a:latin typeface="Neue Haas Grotesk Text Pro" panose="020B0504020202020204" pitchFamily="34" charset="77"/>
                <a:cs typeface="Arial" panose="020B0604020202020204" pitchFamily="34" charset="0"/>
              </a:rPr>
              <a:t>Hitachi Vantara</a:t>
            </a:r>
          </a:p>
        </p:txBody>
      </p:sp>
      <p:grpSp>
        <p:nvGrpSpPr>
          <p:cNvPr id="24" name="Group 23">
            <a:extLst>
              <a:ext uri="{FF2B5EF4-FFF2-40B4-BE49-F238E27FC236}">
                <a16:creationId xmlns:a16="http://schemas.microsoft.com/office/drawing/2014/main" id="{563553F1-19AB-EAA8-CB56-0A12D841DA05}"/>
              </a:ext>
            </a:extLst>
          </p:cNvPr>
          <p:cNvGrpSpPr/>
          <p:nvPr/>
        </p:nvGrpSpPr>
        <p:grpSpPr>
          <a:xfrm>
            <a:off x="1280956" y="2746045"/>
            <a:ext cx="4010951" cy="402898"/>
            <a:chOff x="-1286836" y="4222835"/>
            <a:chExt cx="4010951" cy="402898"/>
          </a:xfrm>
        </p:grpSpPr>
        <p:sp>
          <p:nvSpPr>
            <p:cNvPr id="25" name="Rounded Rectangle 24">
              <a:hlinkClick r:id="rId3"/>
              <a:extLst>
                <a:ext uri="{FF2B5EF4-FFF2-40B4-BE49-F238E27FC236}">
                  <a16:creationId xmlns:a16="http://schemas.microsoft.com/office/drawing/2014/main" id="{8EAA6A8F-C673-2B96-64E3-B8CCDF04E0DE}"/>
                </a:ext>
              </a:extLst>
            </p:cNvPr>
            <p:cNvSpPr/>
            <p:nvPr/>
          </p:nvSpPr>
          <p:spPr>
            <a:xfrm>
              <a:off x="-1286836" y="4222835"/>
              <a:ext cx="4010951" cy="40289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0" rIns="360000" bIns="0" rtlCol="0" anchor="ctr"/>
            <a:lstStyle/>
            <a:p>
              <a:pPr algn="ctr"/>
              <a:r>
                <a:rPr lang="en-US" sz="1050" b="1" dirty="0">
                  <a:latin typeface="Neue Haas Grotesk Text Pro" panose="020B0504020202020204" pitchFamily="34" charset="77"/>
                </a:rPr>
                <a:t>Event: Architecting Future Innovations With Data</a:t>
              </a:r>
            </a:p>
          </p:txBody>
        </p:sp>
        <p:pic>
          <p:nvPicPr>
            <p:cNvPr id="26" name="Graphic 25">
              <a:extLst>
                <a:ext uri="{FF2B5EF4-FFF2-40B4-BE49-F238E27FC236}">
                  <a16:creationId xmlns:a16="http://schemas.microsoft.com/office/drawing/2014/main" id="{A3C45101-1020-029D-00E5-5A59BDB35CE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36000" y="4375446"/>
              <a:ext cx="117210" cy="97675"/>
            </a:xfrm>
            <a:prstGeom prst="rect">
              <a:avLst/>
            </a:prstGeom>
          </p:spPr>
        </p:pic>
      </p:grpSp>
    </p:spTree>
    <p:extLst>
      <p:ext uri="{BB962C8B-B14F-4D97-AF65-F5344CB8AC3E}">
        <p14:creationId xmlns:p14="http://schemas.microsoft.com/office/powerpoint/2010/main" val="22909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10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71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3E03E75-B923-705C-38BF-9163AEF02416}"/>
              </a:ext>
            </a:extLst>
          </p:cNvPr>
          <p:cNvSpPr/>
          <p:nvPr/>
        </p:nvSpPr>
        <p:spPr>
          <a:xfrm>
            <a:off x="0" y="1"/>
            <a:ext cx="9144000" cy="4856480"/>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ectangle 30">
            <a:extLst>
              <a:ext uri="{FF2B5EF4-FFF2-40B4-BE49-F238E27FC236}">
                <a16:creationId xmlns:a16="http://schemas.microsoft.com/office/drawing/2014/main" id="{32C774A8-039E-F946-53AE-57F35E86391D}"/>
              </a:ext>
            </a:extLst>
          </p:cNvPr>
          <p:cNvSpPr/>
          <p:nvPr/>
        </p:nvSpPr>
        <p:spPr>
          <a:xfrm>
            <a:off x="0" y="1634322"/>
            <a:ext cx="9144000" cy="3210004"/>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21" name="Rounded Rectangle 20">
            <a:extLst>
              <a:ext uri="{FF2B5EF4-FFF2-40B4-BE49-F238E27FC236}">
                <a16:creationId xmlns:a16="http://schemas.microsoft.com/office/drawing/2014/main" id="{ED194741-4CF3-0BD7-6E43-3180DA3C54AE}"/>
              </a:ext>
            </a:extLst>
          </p:cNvPr>
          <p:cNvSpPr/>
          <p:nvPr/>
        </p:nvSpPr>
        <p:spPr>
          <a:xfrm>
            <a:off x="287265" y="2407040"/>
            <a:ext cx="1634918" cy="2086381"/>
          </a:xfrm>
          <a:prstGeom prst="roundRect">
            <a:avLst/>
          </a:prstGeom>
          <a:solidFill>
            <a:schemeClr val="bg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Rounded Rectangle 22">
            <a:extLst>
              <a:ext uri="{FF2B5EF4-FFF2-40B4-BE49-F238E27FC236}">
                <a16:creationId xmlns:a16="http://schemas.microsoft.com/office/drawing/2014/main" id="{CDD87FBB-9040-F34C-831E-E50284AAAA20}"/>
              </a:ext>
            </a:extLst>
          </p:cNvPr>
          <p:cNvSpPr/>
          <p:nvPr/>
        </p:nvSpPr>
        <p:spPr>
          <a:xfrm>
            <a:off x="2016830" y="2407040"/>
            <a:ext cx="1634918" cy="2086381"/>
          </a:xfrm>
          <a:prstGeom prst="roundRect">
            <a:avLst/>
          </a:prstGeom>
          <a:solidFill>
            <a:schemeClr val="bg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Rounded Rectangle 25">
            <a:extLst>
              <a:ext uri="{FF2B5EF4-FFF2-40B4-BE49-F238E27FC236}">
                <a16:creationId xmlns:a16="http://schemas.microsoft.com/office/drawing/2014/main" id="{18F406C2-F9C3-3CCA-CD13-927ADF99EC85}"/>
              </a:ext>
            </a:extLst>
          </p:cNvPr>
          <p:cNvSpPr/>
          <p:nvPr/>
        </p:nvSpPr>
        <p:spPr>
          <a:xfrm>
            <a:off x="3746395" y="2407040"/>
            <a:ext cx="1634918" cy="2086381"/>
          </a:xfrm>
          <a:prstGeom prst="roundRect">
            <a:avLst/>
          </a:prstGeom>
          <a:solidFill>
            <a:schemeClr val="bg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9" name="Rounded Rectangle 28">
            <a:extLst>
              <a:ext uri="{FF2B5EF4-FFF2-40B4-BE49-F238E27FC236}">
                <a16:creationId xmlns:a16="http://schemas.microsoft.com/office/drawing/2014/main" id="{0135D7C0-1A44-20D6-C182-6DB0D51D4D5B}"/>
              </a:ext>
            </a:extLst>
          </p:cNvPr>
          <p:cNvSpPr/>
          <p:nvPr/>
        </p:nvSpPr>
        <p:spPr>
          <a:xfrm>
            <a:off x="5475960" y="2407040"/>
            <a:ext cx="1634918" cy="2086381"/>
          </a:xfrm>
          <a:prstGeom prst="roundRect">
            <a:avLst/>
          </a:prstGeom>
          <a:solidFill>
            <a:schemeClr val="bg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0" name="Rounded Rectangle 29">
            <a:extLst>
              <a:ext uri="{FF2B5EF4-FFF2-40B4-BE49-F238E27FC236}">
                <a16:creationId xmlns:a16="http://schemas.microsoft.com/office/drawing/2014/main" id="{3EDD9EAD-B1F2-EFEA-0B9A-57BC302A74EF}"/>
              </a:ext>
            </a:extLst>
          </p:cNvPr>
          <p:cNvSpPr/>
          <p:nvPr/>
        </p:nvSpPr>
        <p:spPr>
          <a:xfrm>
            <a:off x="7205526" y="2407040"/>
            <a:ext cx="1634918" cy="2086381"/>
          </a:xfrm>
          <a:prstGeom prst="roundRect">
            <a:avLst/>
          </a:prstGeom>
          <a:solidFill>
            <a:schemeClr val="bg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Title 2">
            <a:extLst>
              <a:ext uri="{FF2B5EF4-FFF2-40B4-BE49-F238E27FC236}">
                <a16:creationId xmlns:a16="http://schemas.microsoft.com/office/drawing/2014/main" id="{F2903E1D-E19A-0AC3-9BAD-DBDD26A6BB45}"/>
              </a:ext>
            </a:extLst>
          </p:cNvPr>
          <p:cNvSpPr>
            <a:spLocks noGrp="1"/>
          </p:cNvSpPr>
          <p:nvPr>
            <p:ph type="title" idx="4294967295"/>
          </p:nvPr>
        </p:nvSpPr>
        <p:spPr>
          <a:xfrm>
            <a:off x="409622" y="503645"/>
            <a:ext cx="7051675" cy="733425"/>
          </a:xfrm>
        </p:spPr>
        <p:txBody>
          <a:bodyPr>
            <a:noAutofit/>
          </a:bodyPr>
          <a:lstStyle/>
          <a:p>
            <a:r>
              <a:rPr lang="en-US" sz="4000" dirty="0"/>
              <a:t>Businesses Evolve</a:t>
            </a:r>
          </a:p>
        </p:txBody>
      </p:sp>
      <p:sp>
        <p:nvSpPr>
          <p:cNvPr id="19" name="Content Placeholder 18">
            <a:extLst>
              <a:ext uri="{FF2B5EF4-FFF2-40B4-BE49-F238E27FC236}">
                <a16:creationId xmlns:a16="http://schemas.microsoft.com/office/drawing/2014/main" id="{E6C5EBCA-7111-A3DD-0909-39D43352C50C}"/>
              </a:ext>
            </a:extLst>
          </p:cNvPr>
          <p:cNvSpPr txBox="1">
            <a:spLocks noGrp="1"/>
          </p:cNvSpPr>
          <p:nvPr>
            <p:ph idx="4294967295"/>
          </p:nvPr>
        </p:nvSpPr>
        <p:spPr>
          <a:xfrm>
            <a:off x="326285" y="1132624"/>
            <a:ext cx="6704864" cy="215444"/>
          </a:xfrm>
          <a:prstGeom prst="rect">
            <a:avLst/>
          </a:prstGeom>
          <a:noFill/>
        </p:spPr>
        <p:txBody>
          <a:bodyPr wrap="square" rtlCol="0">
            <a:spAutoFit/>
          </a:bodyPr>
          <a:lstStyle/>
          <a:p>
            <a:pPr marL="144000" indent="0">
              <a:buNone/>
            </a:pPr>
            <a:r>
              <a:rPr lang="en-US" sz="1400" i="1" spc="-45" dirty="0">
                <a:cs typeface="Times New Roman" panose="02020603050405020304" pitchFamily="18" charset="0"/>
              </a:rPr>
              <a:t>Together we help enterprises deliver greater business value through data “</a:t>
            </a:r>
            <a:r>
              <a:rPr lang="en-US" sz="1400" i="1" spc="-45" dirty="0">
                <a:solidFill>
                  <a:schemeClr val="accent2"/>
                </a:solidFill>
                <a:cs typeface="Times New Roman" panose="02020603050405020304" pitchFamily="18" charset="0"/>
              </a:rPr>
              <a:t>FIRST</a:t>
            </a:r>
            <a:r>
              <a:rPr lang="en-US" sz="1400" i="1" spc="-45" dirty="0">
                <a:cs typeface="Times New Roman" panose="02020603050405020304" pitchFamily="18" charset="0"/>
              </a:rPr>
              <a:t>”</a:t>
            </a:r>
          </a:p>
        </p:txBody>
      </p:sp>
      <p:sp>
        <p:nvSpPr>
          <p:cNvPr id="10" name="TextBox 9">
            <a:extLst>
              <a:ext uri="{FF2B5EF4-FFF2-40B4-BE49-F238E27FC236}">
                <a16:creationId xmlns:a16="http://schemas.microsoft.com/office/drawing/2014/main" id="{D6DFC0B7-DC7A-EB1B-3CD9-2315C97B6289}"/>
              </a:ext>
            </a:extLst>
          </p:cNvPr>
          <p:cNvSpPr txBox="1"/>
          <p:nvPr/>
        </p:nvSpPr>
        <p:spPr>
          <a:xfrm>
            <a:off x="5502206" y="1845920"/>
            <a:ext cx="1528943" cy="221599"/>
          </a:xfrm>
          <a:prstGeom prst="rect">
            <a:avLst/>
          </a:prstGeom>
          <a:noFill/>
          <a:ln>
            <a:noFill/>
          </a:ln>
        </p:spPr>
        <p:txBody>
          <a:bodyPr wrap="square" lIns="0" tIns="0" rIns="0" bIns="0" rtlCol="0">
            <a:spAutoFit/>
          </a:bodyPr>
          <a:lstStyle/>
          <a:p>
            <a:pPr algn="ctr" defTabSz="685766">
              <a:lnSpc>
                <a:spcPct val="90000"/>
              </a:lnSpc>
              <a:spcBef>
                <a:spcPts val="450"/>
              </a:spcBef>
              <a:defRPr/>
            </a:pPr>
            <a:r>
              <a:rPr lang="en-US" sz="1600" b="1">
                <a:solidFill>
                  <a:schemeClr val="bg1"/>
                </a:solidFill>
                <a:latin typeface="Neue Haas Grotesk Text Pro" panose="020B0504020202020204" pitchFamily="34" charset="77"/>
              </a:rPr>
              <a:t>Sustainable</a:t>
            </a:r>
          </a:p>
        </p:txBody>
      </p:sp>
      <p:sp>
        <p:nvSpPr>
          <p:cNvPr id="12" name="TextBox 11">
            <a:extLst>
              <a:ext uri="{FF2B5EF4-FFF2-40B4-BE49-F238E27FC236}">
                <a16:creationId xmlns:a16="http://schemas.microsoft.com/office/drawing/2014/main" id="{06272FCB-3A0C-2C4C-7AA4-A00F49277EE6}"/>
              </a:ext>
            </a:extLst>
          </p:cNvPr>
          <p:cNvSpPr txBox="1"/>
          <p:nvPr/>
        </p:nvSpPr>
        <p:spPr>
          <a:xfrm>
            <a:off x="326285" y="1833222"/>
            <a:ext cx="1528943" cy="221599"/>
          </a:xfrm>
          <a:prstGeom prst="rect">
            <a:avLst/>
          </a:prstGeom>
          <a:noFill/>
          <a:ln>
            <a:noFill/>
          </a:ln>
        </p:spPr>
        <p:txBody>
          <a:bodyPr wrap="square" lIns="0" tIns="0" rIns="0" bIns="0" rtlCol="0">
            <a:spAutoFit/>
          </a:bodyPr>
          <a:lstStyle/>
          <a:p>
            <a:pPr algn="ctr" defTabSz="685766">
              <a:lnSpc>
                <a:spcPct val="90000"/>
              </a:lnSpc>
              <a:spcBef>
                <a:spcPts val="450"/>
              </a:spcBef>
              <a:defRPr/>
            </a:pPr>
            <a:r>
              <a:rPr lang="en-US" sz="1600" b="1" dirty="0">
                <a:solidFill>
                  <a:schemeClr val="bg1"/>
                </a:solidFill>
                <a:latin typeface="Neue Haas Grotesk Text Pro" panose="020B0504020202020204" pitchFamily="34" charset="77"/>
              </a:rPr>
              <a:t>Flexible</a:t>
            </a:r>
          </a:p>
        </p:txBody>
      </p:sp>
      <p:pic>
        <p:nvPicPr>
          <p:cNvPr id="13" name="Graphic 12">
            <a:extLst>
              <a:ext uri="{FF2B5EF4-FFF2-40B4-BE49-F238E27FC236}">
                <a16:creationId xmlns:a16="http://schemas.microsoft.com/office/drawing/2014/main" id="{ADAA571A-0DCF-7488-1633-835F2CABDB98}"/>
              </a:ext>
            </a:extLst>
          </p:cNvPr>
          <p:cNvPicPr>
            <a:picLocks noChangeAspect="1"/>
          </p:cNvPicPr>
          <p:nvPr/>
        </p:nvPicPr>
        <p:blipFill>
          <a:blip r:embed="rId3" cstate="email">
            <a:lum bright="70000" contrast="-70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4605" y="2511438"/>
            <a:ext cx="287097" cy="321276"/>
          </a:xfrm>
          <a:prstGeom prst="rect">
            <a:avLst/>
          </a:prstGeom>
        </p:spPr>
      </p:pic>
      <p:sp>
        <p:nvSpPr>
          <p:cNvPr id="14" name="TextBox 13">
            <a:extLst>
              <a:ext uri="{FF2B5EF4-FFF2-40B4-BE49-F238E27FC236}">
                <a16:creationId xmlns:a16="http://schemas.microsoft.com/office/drawing/2014/main" id="{124F37CE-841F-AFDC-4EE9-B277D69CF7BB}"/>
              </a:ext>
            </a:extLst>
          </p:cNvPr>
          <p:cNvSpPr txBox="1"/>
          <p:nvPr/>
        </p:nvSpPr>
        <p:spPr>
          <a:xfrm>
            <a:off x="446198" y="2899663"/>
            <a:ext cx="1289117" cy="1342684"/>
          </a:xfrm>
          <a:prstGeom prst="rect">
            <a:avLst/>
          </a:prstGeom>
          <a:noFill/>
        </p:spPr>
        <p:txBody>
          <a:bodyPr wrap="square">
            <a:spAutoFit/>
          </a:bodyPr>
          <a:lstStyle/>
          <a:p>
            <a:pPr algn="ctr" defTabSz="685766">
              <a:lnSpc>
                <a:spcPct val="90000"/>
              </a:lnSpc>
              <a:spcBef>
                <a:spcPts val="450"/>
              </a:spcBef>
              <a:defRPr/>
            </a:pPr>
            <a:r>
              <a:rPr lang="en-US" sz="1200" b="1" dirty="0">
                <a:latin typeface="Neue Haas Grotesk Text Pro" panose="020B0504020202020204" pitchFamily="34" charset="77"/>
              </a:rPr>
              <a:t>Zero</a:t>
            </a:r>
          </a:p>
          <a:p>
            <a:pPr algn="ctr" defTabSz="685766">
              <a:lnSpc>
                <a:spcPct val="90000"/>
              </a:lnSpc>
              <a:spcBef>
                <a:spcPts val="450"/>
              </a:spcBef>
              <a:defRPr/>
            </a:pPr>
            <a:r>
              <a:rPr lang="en-US" sz="788" i="1" dirty="0">
                <a:latin typeface="Times New Roman" panose="02020603050405020304" pitchFamily="18" charset="0"/>
                <a:cs typeface="Times New Roman" panose="02020603050405020304" pitchFamily="18" charset="0"/>
              </a:rPr>
              <a:t>Compromise in Data availability, simplicity</a:t>
            </a:r>
          </a:p>
          <a:p>
            <a:pPr algn="ctr" defTabSz="685766">
              <a:lnSpc>
                <a:spcPct val="90000"/>
              </a:lnSpc>
              <a:spcBef>
                <a:spcPts val="450"/>
              </a:spcBef>
              <a:defRPr/>
            </a:pPr>
            <a:endParaRPr lang="en-US" sz="788" b="1" dirty="0">
              <a:latin typeface="Neue Haas Grotesk Text Pro" panose="020B0504020202020204" pitchFamily="34" charset="77"/>
            </a:endParaRPr>
          </a:p>
          <a:p>
            <a:pPr algn="ctr" defTabSz="685766">
              <a:lnSpc>
                <a:spcPct val="90000"/>
              </a:lnSpc>
              <a:spcBef>
                <a:spcPts val="450"/>
              </a:spcBef>
              <a:defRPr/>
            </a:pPr>
            <a:r>
              <a:rPr lang="en-US" sz="1400" b="1" dirty="0">
                <a:latin typeface="Neue Haas Grotesk Text Pro" panose="020B0504020202020204" pitchFamily="34" charset="77"/>
              </a:rPr>
              <a:t>214%</a:t>
            </a:r>
          </a:p>
          <a:p>
            <a:pPr algn="ctr" defTabSz="685766">
              <a:lnSpc>
                <a:spcPct val="90000"/>
              </a:lnSpc>
              <a:spcBef>
                <a:spcPts val="450"/>
              </a:spcBef>
              <a:defRPr/>
            </a:pPr>
            <a:r>
              <a:rPr lang="en-US" sz="800" i="1" dirty="0">
                <a:latin typeface="Times New Roman" panose="02020603050405020304" pitchFamily="18" charset="0"/>
                <a:cs typeface="Times New Roman" panose="02020603050405020304" pitchFamily="18" charset="0"/>
              </a:rPr>
              <a:t>Improved ROI with </a:t>
            </a:r>
            <a:r>
              <a:rPr lang="en-US" sz="800" i="1" dirty="0" err="1">
                <a:latin typeface="Times New Roman" panose="02020603050405020304" pitchFamily="18" charset="0"/>
                <a:cs typeface="Times New Roman" panose="02020603050405020304" pitchFamily="18" charset="0"/>
              </a:rPr>
              <a:t>EverFlex</a:t>
            </a:r>
            <a:r>
              <a:rPr lang="en-US" sz="800" i="1" dirty="0">
                <a:latin typeface="Times New Roman" panose="02020603050405020304" pitchFamily="18" charset="0"/>
                <a:cs typeface="Times New Roman" panose="02020603050405020304" pitchFamily="18" charset="0"/>
              </a:rPr>
              <a:t> </a:t>
            </a:r>
            <a:r>
              <a:rPr lang="en-US" sz="800" i="1" dirty="0" err="1">
                <a:latin typeface="Times New Roman" panose="02020603050405020304" pitchFamily="18" charset="0"/>
                <a:cs typeface="Times New Roman" panose="02020603050405020304" pitchFamily="18" charset="0"/>
              </a:rPr>
              <a:t>aaS</a:t>
            </a:r>
            <a:endParaRPr lang="en-US" sz="1000" b="1" i="1" dirty="0">
              <a:latin typeface="Times New Roman" panose="02020603050405020304" pitchFamily="18" charset="0"/>
              <a:cs typeface="Times New Roman" panose="02020603050405020304" pitchFamily="18" charset="0"/>
            </a:endParaRPr>
          </a:p>
          <a:p>
            <a:pPr algn="ctr" defTabSz="685766">
              <a:lnSpc>
                <a:spcPct val="90000"/>
              </a:lnSpc>
              <a:spcBef>
                <a:spcPts val="450"/>
              </a:spcBef>
              <a:defRPr/>
            </a:pPr>
            <a:endParaRPr lang="en-US" sz="900" b="1" dirty="0">
              <a:latin typeface="Neue Haas Grotesk Text Pro" panose="020B0504020202020204" pitchFamily="34" charset="77"/>
            </a:endParaRPr>
          </a:p>
        </p:txBody>
      </p:sp>
      <p:sp>
        <p:nvSpPr>
          <p:cNvPr id="15" name="TextBox 14">
            <a:extLst>
              <a:ext uri="{FF2B5EF4-FFF2-40B4-BE49-F238E27FC236}">
                <a16:creationId xmlns:a16="http://schemas.microsoft.com/office/drawing/2014/main" id="{BFB4A69E-EFC4-26AD-A3EA-739E5FF7FAF4}"/>
              </a:ext>
            </a:extLst>
          </p:cNvPr>
          <p:cNvSpPr txBox="1"/>
          <p:nvPr/>
        </p:nvSpPr>
        <p:spPr>
          <a:xfrm>
            <a:off x="182933" y="2086159"/>
            <a:ext cx="1815647" cy="216982"/>
          </a:xfrm>
          <a:prstGeom prst="rect">
            <a:avLst/>
          </a:prstGeom>
          <a:noFill/>
        </p:spPr>
        <p:txBody>
          <a:bodyPr wrap="square">
            <a:spAutoFit/>
          </a:bodyPr>
          <a:lstStyle/>
          <a:p>
            <a:pPr algn="ctr" defTabSz="685766">
              <a:lnSpc>
                <a:spcPct val="90000"/>
              </a:lnSpc>
              <a:spcBef>
                <a:spcPts val="450"/>
              </a:spcBef>
              <a:defRPr/>
            </a:pPr>
            <a:r>
              <a:rPr lang="en-US" sz="900" b="1" dirty="0">
                <a:solidFill>
                  <a:schemeClr val="bg1"/>
                </a:solidFill>
                <a:latin typeface="Neue Haas Grotesk Text Pro" panose="020B0504020202020204" pitchFamily="34" charset="77"/>
              </a:rPr>
              <a:t>Choice: what, where, how</a:t>
            </a:r>
          </a:p>
        </p:txBody>
      </p:sp>
      <p:sp>
        <p:nvSpPr>
          <p:cNvPr id="20" name="TextBox 19">
            <a:extLst>
              <a:ext uri="{FF2B5EF4-FFF2-40B4-BE49-F238E27FC236}">
                <a16:creationId xmlns:a16="http://schemas.microsoft.com/office/drawing/2014/main" id="{3A32D0EA-F556-604C-3651-B83A5E49FB49}"/>
              </a:ext>
            </a:extLst>
          </p:cNvPr>
          <p:cNvSpPr txBox="1"/>
          <p:nvPr/>
        </p:nvSpPr>
        <p:spPr>
          <a:xfrm>
            <a:off x="2045046" y="1845920"/>
            <a:ext cx="1528943" cy="1935915"/>
          </a:xfrm>
          <a:prstGeom prst="rect">
            <a:avLst/>
          </a:prstGeom>
          <a:noFill/>
          <a:ln>
            <a:noFill/>
          </a:ln>
        </p:spPr>
        <p:txBody>
          <a:bodyPr wrap="square" lIns="0" tIns="0" rIns="0" bIns="0" rtlCol="0">
            <a:spAutoFit/>
          </a:bodyPr>
          <a:lstStyle/>
          <a:p>
            <a:pPr algn="ctr" defTabSz="685766">
              <a:lnSpc>
                <a:spcPct val="90000"/>
              </a:lnSpc>
              <a:spcBef>
                <a:spcPts val="450"/>
              </a:spcBef>
              <a:defRPr/>
            </a:pPr>
            <a:r>
              <a:rPr lang="en-US" sz="1600" b="1">
                <a:solidFill>
                  <a:schemeClr val="bg1"/>
                </a:solidFill>
                <a:latin typeface="Neue Haas Grotesk Text Pro" panose="020B0504020202020204" pitchFamily="34" charset="77"/>
              </a:rPr>
              <a:t>Intelligent</a:t>
            </a:r>
          </a:p>
          <a:p>
            <a:pPr algn="ctr" defTabSz="685766">
              <a:lnSpc>
                <a:spcPct val="90000"/>
              </a:lnSpc>
              <a:spcBef>
                <a:spcPts val="450"/>
              </a:spcBef>
              <a:defRPr/>
            </a:pPr>
            <a:endParaRPr lang="en-US" sz="1600" b="1">
              <a:solidFill>
                <a:schemeClr val="bg1"/>
              </a:solidFill>
              <a:latin typeface="Neue Haas Grotesk Text Pro" panose="020B0504020202020204" pitchFamily="34" charset="77"/>
            </a:endParaRPr>
          </a:p>
          <a:p>
            <a:pPr algn="ctr" defTabSz="685766">
              <a:lnSpc>
                <a:spcPct val="90000"/>
              </a:lnSpc>
              <a:spcBef>
                <a:spcPts val="450"/>
              </a:spcBef>
              <a:defRPr/>
            </a:pPr>
            <a:endParaRPr lang="en-US" sz="1600" b="1">
              <a:solidFill>
                <a:schemeClr val="bg1"/>
              </a:solidFill>
              <a:latin typeface="Neue Haas Grotesk Text Pro" panose="020B0504020202020204" pitchFamily="34" charset="77"/>
            </a:endParaRPr>
          </a:p>
          <a:p>
            <a:pPr algn="ctr" defTabSz="685766">
              <a:lnSpc>
                <a:spcPct val="90000"/>
              </a:lnSpc>
              <a:spcBef>
                <a:spcPts val="450"/>
              </a:spcBef>
              <a:defRPr/>
            </a:pPr>
            <a:endParaRPr lang="en-US" sz="1600" b="1">
              <a:solidFill>
                <a:schemeClr val="bg1"/>
              </a:solidFill>
              <a:latin typeface="Neue Haas Grotesk Text Pro" panose="020B0504020202020204" pitchFamily="34" charset="77"/>
            </a:endParaRPr>
          </a:p>
          <a:p>
            <a:pPr algn="ctr" defTabSz="685766">
              <a:lnSpc>
                <a:spcPct val="90000"/>
              </a:lnSpc>
              <a:spcBef>
                <a:spcPts val="450"/>
              </a:spcBef>
              <a:defRPr/>
            </a:pPr>
            <a:endParaRPr lang="en-US" sz="1600" b="1">
              <a:solidFill>
                <a:schemeClr val="bg1"/>
              </a:solidFill>
              <a:latin typeface="Neue Haas Grotesk Text Pro" panose="020B0504020202020204" pitchFamily="34" charset="77"/>
            </a:endParaRPr>
          </a:p>
          <a:p>
            <a:pPr algn="ctr" defTabSz="685766">
              <a:lnSpc>
                <a:spcPct val="90000"/>
              </a:lnSpc>
              <a:spcBef>
                <a:spcPts val="450"/>
              </a:spcBef>
              <a:defRPr/>
            </a:pPr>
            <a:endParaRPr lang="en-US" sz="1600" b="1">
              <a:solidFill>
                <a:schemeClr val="bg1"/>
              </a:solidFill>
              <a:latin typeface="Neue Haas Grotesk Text Pro" panose="020B0504020202020204" pitchFamily="34" charset="77"/>
            </a:endParaRPr>
          </a:p>
          <a:p>
            <a:pPr algn="ctr" defTabSz="685766">
              <a:lnSpc>
                <a:spcPct val="90000"/>
              </a:lnSpc>
              <a:spcBef>
                <a:spcPts val="450"/>
              </a:spcBef>
              <a:defRPr/>
            </a:pPr>
            <a:endParaRPr lang="en-US" sz="1600">
              <a:solidFill>
                <a:schemeClr val="bg1"/>
              </a:solidFill>
              <a:latin typeface="Neue Haas Grotesk Text Pro" panose="020B0504020202020204" pitchFamily="34" charset="77"/>
            </a:endParaRPr>
          </a:p>
        </p:txBody>
      </p:sp>
      <p:sp>
        <p:nvSpPr>
          <p:cNvPr id="22" name="TextBox 21">
            <a:extLst>
              <a:ext uri="{FF2B5EF4-FFF2-40B4-BE49-F238E27FC236}">
                <a16:creationId xmlns:a16="http://schemas.microsoft.com/office/drawing/2014/main" id="{EC0278B7-789D-C251-CFD9-8F674B985B33}"/>
              </a:ext>
            </a:extLst>
          </p:cNvPr>
          <p:cNvSpPr txBox="1"/>
          <p:nvPr/>
        </p:nvSpPr>
        <p:spPr>
          <a:xfrm>
            <a:off x="2277486" y="2899663"/>
            <a:ext cx="1082350" cy="1479508"/>
          </a:xfrm>
          <a:prstGeom prst="rect">
            <a:avLst/>
          </a:prstGeom>
          <a:noFill/>
        </p:spPr>
        <p:txBody>
          <a:bodyPr wrap="square">
            <a:spAutoFit/>
          </a:bodyPr>
          <a:lstStyle/>
          <a:p>
            <a:pPr algn="ctr" defTabSz="685766">
              <a:lnSpc>
                <a:spcPct val="90000"/>
              </a:lnSpc>
              <a:spcBef>
                <a:spcPts val="450"/>
              </a:spcBef>
              <a:defRPr/>
            </a:pPr>
            <a:r>
              <a:rPr lang="en-US" sz="1200" b="1" dirty="0">
                <a:latin typeface="Neue Haas Grotesk Text Pro" panose="020B0504020202020204" pitchFamily="34" charset="77"/>
              </a:rPr>
              <a:t>70% </a:t>
            </a:r>
          </a:p>
          <a:p>
            <a:pPr algn="ctr" defTabSz="685766">
              <a:lnSpc>
                <a:spcPct val="90000"/>
              </a:lnSpc>
              <a:spcBef>
                <a:spcPts val="450"/>
              </a:spcBef>
              <a:defRPr/>
            </a:pPr>
            <a:r>
              <a:rPr lang="en-US" sz="788" i="1" dirty="0">
                <a:latin typeface="Times New Roman" panose="02020603050405020304" pitchFamily="18" charset="0"/>
                <a:cs typeface="Times New Roman" panose="02020603050405020304" pitchFamily="18" charset="0"/>
              </a:rPr>
              <a:t>Reduction in manual IT tasks</a:t>
            </a:r>
          </a:p>
          <a:p>
            <a:pPr algn="ctr" defTabSz="685766">
              <a:lnSpc>
                <a:spcPct val="90000"/>
              </a:lnSpc>
              <a:spcBef>
                <a:spcPts val="450"/>
              </a:spcBef>
              <a:defRPr/>
            </a:pPr>
            <a:endParaRPr lang="en-US" sz="788" dirty="0">
              <a:latin typeface="Times New Roman" panose="02020603050405020304" pitchFamily="18" charset="0"/>
              <a:cs typeface="Times New Roman" panose="02020603050405020304" pitchFamily="18" charset="0"/>
            </a:endParaRPr>
          </a:p>
          <a:p>
            <a:pPr algn="ctr" defTabSz="685766">
              <a:lnSpc>
                <a:spcPct val="90000"/>
              </a:lnSpc>
              <a:spcBef>
                <a:spcPts val="450"/>
              </a:spcBef>
              <a:defRPr/>
            </a:pPr>
            <a:r>
              <a:rPr lang="en-US" sz="1400" b="1" dirty="0">
                <a:latin typeface="Neue Haas Grotesk Text Pro" panose="020B0504020202020204" pitchFamily="34" charset="77"/>
              </a:rPr>
              <a:t>90% </a:t>
            </a:r>
          </a:p>
          <a:p>
            <a:pPr algn="ctr" defTabSz="685766">
              <a:lnSpc>
                <a:spcPct val="90000"/>
              </a:lnSpc>
              <a:spcBef>
                <a:spcPts val="450"/>
              </a:spcBef>
              <a:defRPr/>
            </a:pPr>
            <a:r>
              <a:rPr lang="en-US" sz="800" i="1" dirty="0">
                <a:latin typeface="Times New Roman" panose="02020603050405020304" pitchFamily="18" charset="0"/>
                <a:cs typeface="Times New Roman" panose="02020603050405020304" pitchFamily="18" charset="0"/>
              </a:rPr>
              <a:t>Faster resources delivery and proactive issue resolution</a:t>
            </a:r>
            <a:endParaRPr lang="en-US" sz="9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1DF54140-9649-5F55-E16B-A1AD78E2AB5B}"/>
              </a:ext>
            </a:extLst>
          </p:cNvPr>
          <p:cNvSpPr txBox="1"/>
          <p:nvPr/>
        </p:nvSpPr>
        <p:spPr>
          <a:xfrm>
            <a:off x="2132607" y="2086159"/>
            <a:ext cx="1353820" cy="216982"/>
          </a:xfrm>
          <a:prstGeom prst="rect">
            <a:avLst/>
          </a:prstGeom>
          <a:noFill/>
        </p:spPr>
        <p:txBody>
          <a:bodyPr wrap="square">
            <a:spAutoFit/>
          </a:bodyPr>
          <a:lstStyle/>
          <a:p>
            <a:pPr algn="ctr" defTabSz="685766">
              <a:lnSpc>
                <a:spcPct val="90000"/>
              </a:lnSpc>
              <a:spcBef>
                <a:spcPts val="450"/>
              </a:spcBef>
              <a:defRPr/>
            </a:pPr>
            <a:r>
              <a:rPr lang="en-US" sz="900" b="1">
                <a:solidFill>
                  <a:schemeClr val="bg1"/>
                </a:solidFill>
                <a:latin typeface="Neue Haas Grotesk Text Pro" panose="020B0504020202020204" pitchFamily="34" charset="77"/>
              </a:rPr>
              <a:t>AIOps, Data Smarts</a:t>
            </a:r>
          </a:p>
        </p:txBody>
      </p:sp>
      <p:sp>
        <p:nvSpPr>
          <p:cNvPr id="24" name="TextBox 23">
            <a:extLst>
              <a:ext uri="{FF2B5EF4-FFF2-40B4-BE49-F238E27FC236}">
                <a16:creationId xmlns:a16="http://schemas.microsoft.com/office/drawing/2014/main" id="{03341BFD-AA47-82C3-0BFA-7DAFCAADA976}"/>
              </a:ext>
            </a:extLst>
          </p:cNvPr>
          <p:cNvSpPr txBox="1"/>
          <p:nvPr/>
        </p:nvSpPr>
        <p:spPr>
          <a:xfrm>
            <a:off x="3773405" y="1845920"/>
            <a:ext cx="1528943" cy="221599"/>
          </a:xfrm>
          <a:prstGeom prst="rect">
            <a:avLst/>
          </a:prstGeom>
          <a:noFill/>
          <a:ln>
            <a:noFill/>
          </a:ln>
        </p:spPr>
        <p:txBody>
          <a:bodyPr wrap="square" lIns="0" tIns="0" rIns="0" bIns="0" rtlCol="0">
            <a:spAutoFit/>
          </a:bodyPr>
          <a:lstStyle/>
          <a:p>
            <a:pPr algn="ctr" defTabSz="685766">
              <a:lnSpc>
                <a:spcPct val="90000"/>
              </a:lnSpc>
              <a:spcBef>
                <a:spcPts val="450"/>
              </a:spcBef>
              <a:defRPr/>
            </a:pPr>
            <a:r>
              <a:rPr lang="en-US" sz="1600" b="1">
                <a:solidFill>
                  <a:schemeClr val="bg1"/>
                </a:solidFill>
                <a:latin typeface="Neue Haas Grotesk Text Pro" panose="020B0504020202020204" pitchFamily="34" charset="77"/>
              </a:rPr>
              <a:t>Resilient</a:t>
            </a:r>
          </a:p>
        </p:txBody>
      </p:sp>
      <p:sp>
        <p:nvSpPr>
          <p:cNvPr id="25" name="TextBox 24">
            <a:extLst>
              <a:ext uri="{FF2B5EF4-FFF2-40B4-BE49-F238E27FC236}">
                <a16:creationId xmlns:a16="http://schemas.microsoft.com/office/drawing/2014/main" id="{19394811-0E7C-5639-8898-0DBA9980F923}"/>
              </a:ext>
            </a:extLst>
          </p:cNvPr>
          <p:cNvSpPr txBox="1"/>
          <p:nvPr/>
        </p:nvSpPr>
        <p:spPr>
          <a:xfrm>
            <a:off x="3764524" y="2899663"/>
            <a:ext cx="1601569" cy="1566326"/>
          </a:xfrm>
          <a:prstGeom prst="rect">
            <a:avLst/>
          </a:prstGeom>
          <a:noFill/>
        </p:spPr>
        <p:txBody>
          <a:bodyPr wrap="square">
            <a:spAutoFit/>
          </a:bodyPr>
          <a:lstStyle/>
          <a:p>
            <a:pPr algn="ctr" defTabSz="685766">
              <a:lnSpc>
                <a:spcPct val="90000"/>
              </a:lnSpc>
              <a:spcBef>
                <a:spcPts val="450"/>
              </a:spcBef>
              <a:defRPr/>
            </a:pPr>
            <a:r>
              <a:rPr lang="en-US" sz="1200" b="1" dirty="0">
                <a:latin typeface="Neue Haas Grotesk Text Pro" panose="020B0504020202020204" pitchFamily="34" charset="77"/>
              </a:rPr>
              <a:t>100%</a:t>
            </a:r>
          </a:p>
          <a:p>
            <a:pPr algn="ctr" defTabSz="685766">
              <a:lnSpc>
                <a:spcPct val="90000"/>
              </a:lnSpc>
              <a:spcBef>
                <a:spcPts val="450"/>
              </a:spcBef>
              <a:defRPr/>
            </a:pPr>
            <a:r>
              <a:rPr lang="en-US" sz="788" i="1" dirty="0">
                <a:latin typeface="Times New Roman" panose="02020603050405020304" pitchFamily="18" charset="0"/>
                <a:cs typeface="Times New Roman" panose="02020603050405020304" pitchFamily="18" charset="0"/>
              </a:rPr>
              <a:t>Data Availability Guaranteed</a:t>
            </a:r>
          </a:p>
          <a:p>
            <a:pPr algn="ctr" defTabSz="685766">
              <a:lnSpc>
                <a:spcPct val="90000"/>
              </a:lnSpc>
              <a:spcBef>
                <a:spcPts val="450"/>
              </a:spcBef>
              <a:defRPr/>
            </a:pPr>
            <a:endParaRPr lang="en-US" sz="788" i="1" dirty="0">
              <a:latin typeface="Times New Roman" panose="02020603050405020304" pitchFamily="18" charset="0"/>
              <a:cs typeface="Times New Roman" panose="02020603050405020304" pitchFamily="18" charset="0"/>
            </a:endParaRPr>
          </a:p>
          <a:p>
            <a:pPr algn="ctr" defTabSz="685766">
              <a:lnSpc>
                <a:spcPct val="90000"/>
              </a:lnSpc>
              <a:spcBef>
                <a:spcPts val="450"/>
              </a:spcBef>
              <a:defRPr/>
            </a:pPr>
            <a:r>
              <a:rPr lang="en-US" sz="1200" b="1" dirty="0">
                <a:latin typeface="Neue Haas Grotesk Text Pro" panose="020B0504020202020204" pitchFamily="34" charset="77"/>
              </a:rPr>
              <a:t>#1 for the last </a:t>
            </a:r>
            <a:br>
              <a:rPr lang="en-US" sz="1200" b="1" dirty="0">
                <a:latin typeface="Neue Haas Grotesk Text Pro" panose="020B0504020202020204" pitchFamily="34" charset="77"/>
              </a:rPr>
            </a:br>
            <a:r>
              <a:rPr lang="en-US" sz="1200" b="1" dirty="0">
                <a:latin typeface="Neue Haas Grotesk Text Pro" panose="020B0504020202020204" pitchFamily="34" charset="77"/>
              </a:rPr>
              <a:t>5 years</a:t>
            </a:r>
          </a:p>
          <a:p>
            <a:pPr algn="ctr" defTabSz="685766">
              <a:lnSpc>
                <a:spcPct val="90000"/>
              </a:lnSpc>
              <a:spcBef>
                <a:spcPts val="450"/>
              </a:spcBef>
              <a:defRPr/>
            </a:pPr>
            <a:r>
              <a:rPr lang="en-US" sz="788" i="1" dirty="0">
                <a:latin typeface="Times New Roman" panose="02020603050405020304" pitchFamily="18" charset="0"/>
                <a:cs typeface="Times New Roman" panose="02020603050405020304" pitchFamily="18" charset="0"/>
              </a:rPr>
              <a:t>Rated for Reliability Availability and Serviceability by leading industry analysts</a:t>
            </a:r>
          </a:p>
          <a:p>
            <a:pPr algn="ctr" defTabSz="685766">
              <a:lnSpc>
                <a:spcPct val="90000"/>
              </a:lnSpc>
              <a:spcBef>
                <a:spcPts val="450"/>
              </a:spcBef>
              <a:defRPr/>
            </a:pPr>
            <a:endParaRPr lang="en-US" sz="788" i="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B71A9C0D-4322-2625-C554-F7BAADA0B8EF}"/>
              </a:ext>
            </a:extLst>
          </p:cNvPr>
          <p:cNvSpPr txBox="1"/>
          <p:nvPr/>
        </p:nvSpPr>
        <p:spPr>
          <a:xfrm>
            <a:off x="3762656" y="2086159"/>
            <a:ext cx="1550441" cy="216982"/>
          </a:xfrm>
          <a:prstGeom prst="rect">
            <a:avLst/>
          </a:prstGeom>
          <a:noFill/>
        </p:spPr>
        <p:txBody>
          <a:bodyPr wrap="square">
            <a:spAutoFit/>
          </a:bodyPr>
          <a:lstStyle/>
          <a:p>
            <a:pPr algn="ctr" defTabSz="685766">
              <a:lnSpc>
                <a:spcPct val="90000"/>
              </a:lnSpc>
              <a:spcBef>
                <a:spcPts val="450"/>
              </a:spcBef>
              <a:defRPr/>
            </a:pPr>
            <a:r>
              <a:rPr lang="en-US" sz="900" b="1">
                <a:solidFill>
                  <a:schemeClr val="bg1"/>
                </a:solidFill>
                <a:latin typeface="Neue Haas Grotesk Text Pro" panose="020B0504020202020204" pitchFamily="34" charset="77"/>
              </a:rPr>
              <a:t>Unbreakable is critical</a:t>
            </a:r>
          </a:p>
        </p:txBody>
      </p:sp>
      <p:sp>
        <p:nvSpPr>
          <p:cNvPr id="28" name="TextBox 27">
            <a:extLst>
              <a:ext uri="{FF2B5EF4-FFF2-40B4-BE49-F238E27FC236}">
                <a16:creationId xmlns:a16="http://schemas.microsoft.com/office/drawing/2014/main" id="{134126D1-BCAB-E3EB-BC6E-F50DB68E85A9}"/>
              </a:ext>
            </a:extLst>
          </p:cNvPr>
          <p:cNvSpPr txBox="1"/>
          <p:nvPr/>
        </p:nvSpPr>
        <p:spPr>
          <a:xfrm>
            <a:off x="5538782" y="2899663"/>
            <a:ext cx="1528943" cy="1294072"/>
          </a:xfrm>
          <a:prstGeom prst="rect">
            <a:avLst/>
          </a:prstGeom>
          <a:noFill/>
        </p:spPr>
        <p:txBody>
          <a:bodyPr wrap="square">
            <a:spAutoFit/>
          </a:bodyPr>
          <a:lstStyle/>
          <a:p>
            <a:pPr algn="ctr" defTabSz="685766">
              <a:lnSpc>
                <a:spcPct val="90000"/>
              </a:lnSpc>
              <a:spcBef>
                <a:spcPts val="450"/>
              </a:spcBef>
              <a:defRPr/>
            </a:pPr>
            <a:r>
              <a:rPr lang="en-US" sz="1350" b="1" dirty="0">
                <a:latin typeface="Neue Haas Grotesk Text Pro" panose="020B0504020202020204" pitchFamily="34" charset="77"/>
              </a:rPr>
              <a:t>75% </a:t>
            </a:r>
          </a:p>
          <a:p>
            <a:pPr algn="ctr" defTabSz="685766">
              <a:lnSpc>
                <a:spcPct val="90000"/>
              </a:lnSpc>
              <a:spcBef>
                <a:spcPts val="450"/>
              </a:spcBef>
              <a:defRPr/>
            </a:pPr>
            <a:r>
              <a:rPr lang="en-US" sz="750" i="1" dirty="0">
                <a:latin typeface="Times New Roman" panose="02020603050405020304" pitchFamily="18" charset="0"/>
                <a:cs typeface="Times New Roman" panose="02020603050405020304" pitchFamily="18" charset="0"/>
              </a:rPr>
              <a:t>Improved storage efficiency</a:t>
            </a:r>
          </a:p>
          <a:p>
            <a:pPr algn="ctr" defTabSz="685766">
              <a:lnSpc>
                <a:spcPct val="90000"/>
              </a:lnSpc>
              <a:defRPr/>
            </a:pPr>
            <a:endParaRPr lang="en-US" sz="1200" b="1" dirty="0">
              <a:latin typeface="Neue Haas Grotesk Text Pro" panose="020B0504020202020204" pitchFamily="34" charset="77"/>
            </a:endParaRPr>
          </a:p>
          <a:p>
            <a:pPr algn="ctr" defTabSz="685766">
              <a:lnSpc>
                <a:spcPct val="90000"/>
              </a:lnSpc>
              <a:defRPr/>
            </a:pPr>
            <a:endParaRPr lang="en-US" sz="1200" b="1" dirty="0">
              <a:latin typeface="Neue Haas Grotesk Text Pro" panose="020B0504020202020204" pitchFamily="34" charset="77"/>
            </a:endParaRPr>
          </a:p>
          <a:p>
            <a:pPr algn="ctr" defTabSz="685766">
              <a:lnSpc>
                <a:spcPct val="90000"/>
              </a:lnSpc>
              <a:defRPr/>
            </a:pPr>
            <a:r>
              <a:rPr lang="en-US" sz="1350" b="1" dirty="0">
                <a:latin typeface="Neue Haas Grotesk Text Pro" panose="020B0504020202020204" pitchFamily="34" charset="77"/>
              </a:rPr>
              <a:t>-38% Co2</a:t>
            </a:r>
          </a:p>
          <a:p>
            <a:pPr algn="ctr" defTabSz="685766">
              <a:lnSpc>
                <a:spcPct val="90000"/>
              </a:lnSpc>
              <a:defRPr/>
            </a:pPr>
            <a:endParaRPr lang="en-US" sz="788" i="1" dirty="0">
              <a:latin typeface="Times New Roman" panose="02020603050405020304" pitchFamily="18" charset="0"/>
              <a:cs typeface="Times New Roman" panose="02020603050405020304" pitchFamily="18" charset="0"/>
            </a:endParaRPr>
          </a:p>
          <a:p>
            <a:pPr algn="ctr" defTabSz="685766">
              <a:lnSpc>
                <a:spcPct val="90000"/>
              </a:lnSpc>
              <a:defRPr/>
            </a:pPr>
            <a:r>
              <a:rPr lang="en-US" sz="788" i="1" dirty="0">
                <a:latin typeface="Times New Roman" panose="02020603050405020304" pitchFamily="18" charset="0"/>
                <a:cs typeface="Times New Roman" panose="02020603050405020304" pitchFamily="18" charset="0"/>
              </a:rPr>
              <a:t>Compared to other rivals who manufactured in Asia</a:t>
            </a:r>
          </a:p>
        </p:txBody>
      </p:sp>
      <p:sp>
        <p:nvSpPr>
          <p:cNvPr id="34" name="TextBox 33">
            <a:extLst>
              <a:ext uri="{FF2B5EF4-FFF2-40B4-BE49-F238E27FC236}">
                <a16:creationId xmlns:a16="http://schemas.microsoft.com/office/drawing/2014/main" id="{B32C3E32-C72E-9EB8-87E3-51956DC00BA7}"/>
              </a:ext>
            </a:extLst>
          </p:cNvPr>
          <p:cNvSpPr txBox="1"/>
          <p:nvPr/>
        </p:nvSpPr>
        <p:spPr>
          <a:xfrm>
            <a:off x="5487981" y="2086159"/>
            <a:ext cx="1557393" cy="216982"/>
          </a:xfrm>
          <a:prstGeom prst="rect">
            <a:avLst/>
          </a:prstGeom>
          <a:noFill/>
        </p:spPr>
        <p:txBody>
          <a:bodyPr wrap="square">
            <a:spAutoFit/>
          </a:bodyPr>
          <a:lstStyle/>
          <a:p>
            <a:pPr algn="ctr" defTabSz="685766">
              <a:lnSpc>
                <a:spcPct val="90000"/>
              </a:lnSpc>
              <a:spcBef>
                <a:spcPts val="450"/>
              </a:spcBef>
              <a:defRPr/>
            </a:pPr>
            <a:r>
              <a:rPr lang="en-US" sz="900" b="1">
                <a:solidFill>
                  <a:schemeClr val="bg1"/>
                </a:solidFill>
                <a:latin typeface="Neue Haas Grotesk Text Pro" panose="020B0504020202020204" pitchFamily="34" charset="77"/>
              </a:rPr>
              <a:t>Eternity design mindset</a:t>
            </a:r>
            <a:endParaRPr lang="en-US" sz="1200" b="1">
              <a:solidFill>
                <a:schemeClr val="bg1"/>
              </a:solidFill>
              <a:latin typeface="Neue Haas Grotesk Text Pro" panose="020B0504020202020204" pitchFamily="34" charset="77"/>
            </a:endParaRPr>
          </a:p>
        </p:txBody>
      </p:sp>
      <p:sp>
        <p:nvSpPr>
          <p:cNvPr id="36" name="TextBox 35">
            <a:extLst>
              <a:ext uri="{FF2B5EF4-FFF2-40B4-BE49-F238E27FC236}">
                <a16:creationId xmlns:a16="http://schemas.microsoft.com/office/drawing/2014/main" id="{8BF13BB7-B0B4-6B06-C542-9AAED00B12D9}"/>
              </a:ext>
            </a:extLst>
          </p:cNvPr>
          <p:cNvSpPr txBox="1"/>
          <p:nvPr/>
        </p:nvSpPr>
        <p:spPr>
          <a:xfrm>
            <a:off x="7230078" y="1845920"/>
            <a:ext cx="1526658" cy="221599"/>
          </a:xfrm>
          <a:prstGeom prst="rect">
            <a:avLst/>
          </a:prstGeom>
          <a:noFill/>
          <a:ln>
            <a:noFill/>
          </a:ln>
        </p:spPr>
        <p:txBody>
          <a:bodyPr wrap="square" lIns="0" tIns="0" rIns="0" bIns="0" rtlCol="0">
            <a:spAutoFit/>
          </a:bodyPr>
          <a:lstStyle/>
          <a:p>
            <a:pPr algn="ctr" defTabSz="685766">
              <a:lnSpc>
                <a:spcPct val="90000"/>
              </a:lnSpc>
              <a:spcBef>
                <a:spcPts val="450"/>
              </a:spcBef>
              <a:defRPr/>
            </a:pPr>
            <a:r>
              <a:rPr lang="en-US" sz="1600" b="1">
                <a:solidFill>
                  <a:schemeClr val="bg1"/>
                </a:solidFill>
                <a:latin typeface="Neue Haas Grotesk Text Pro" panose="020B0504020202020204" pitchFamily="34" charset="77"/>
              </a:rPr>
              <a:t>Trusted</a:t>
            </a:r>
          </a:p>
        </p:txBody>
      </p:sp>
      <p:sp>
        <p:nvSpPr>
          <p:cNvPr id="37" name="TextBox 36">
            <a:extLst>
              <a:ext uri="{FF2B5EF4-FFF2-40B4-BE49-F238E27FC236}">
                <a16:creationId xmlns:a16="http://schemas.microsoft.com/office/drawing/2014/main" id="{F4D7449E-E36E-0F23-0F93-5EA692CACE9B}"/>
              </a:ext>
            </a:extLst>
          </p:cNvPr>
          <p:cNvSpPr txBox="1"/>
          <p:nvPr/>
        </p:nvSpPr>
        <p:spPr>
          <a:xfrm>
            <a:off x="7384688" y="2899663"/>
            <a:ext cx="1313113" cy="1542089"/>
          </a:xfrm>
          <a:prstGeom prst="rect">
            <a:avLst/>
          </a:prstGeom>
          <a:noFill/>
        </p:spPr>
        <p:txBody>
          <a:bodyPr wrap="square">
            <a:spAutoFit/>
          </a:bodyPr>
          <a:lstStyle/>
          <a:p>
            <a:pPr algn="ctr" defTabSz="685766">
              <a:lnSpc>
                <a:spcPct val="90000"/>
              </a:lnSpc>
              <a:spcBef>
                <a:spcPts val="450"/>
              </a:spcBef>
              <a:defRPr/>
            </a:pPr>
            <a:r>
              <a:rPr lang="en-US" sz="1200" b="1" dirty="0">
                <a:latin typeface="Neue Haas Grotesk Text Pro" panose="020B0504020202020204" pitchFamily="34" charset="77"/>
              </a:rPr>
              <a:t>85% </a:t>
            </a:r>
          </a:p>
          <a:p>
            <a:pPr algn="ctr" defTabSz="685766">
              <a:lnSpc>
                <a:spcPct val="90000"/>
              </a:lnSpc>
              <a:spcBef>
                <a:spcPts val="450"/>
              </a:spcBef>
              <a:defRPr/>
            </a:pPr>
            <a:r>
              <a:rPr lang="en-US" sz="788" i="1" dirty="0">
                <a:latin typeface="Times New Roman" panose="02020603050405020304" pitchFamily="18" charset="0"/>
                <a:cs typeface="Times New Roman" panose="02020603050405020304" pitchFamily="18" charset="0"/>
              </a:rPr>
              <a:t>Fortune Global 500 choose Hitachi Vantara to store their data</a:t>
            </a:r>
            <a:endParaRPr lang="en-US" sz="1200" b="1" dirty="0">
              <a:latin typeface="Neue Haas Grotesk Text Pro" panose="020B0504020202020204" pitchFamily="34" charset="77"/>
            </a:endParaRPr>
          </a:p>
          <a:p>
            <a:pPr algn="ctr" defTabSz="685766">
              <a:lnSpc>
                <a:spcPct val="90000"/>
              </a:lnSpc>
              <a:spcBef>
                <a:spcPts val="450"/>
              </a:spcBef>
              <a:defRPr/>
            </a:pPr>
            <a:endParaRPr lang="en-US" sz="500" b="1" dirty="0">
              <a:latin typeface="Neue Haas Grotesk Text Pro" panose="020B0504020202020204" pitchFamily="34" charset="77"/>
            </a:endParaRPr>
          </a:p>
          <a:p>
            <a:pPr algn="ctr" defTabSz="685766">
              <a:lnSpc>
                <a:spcPct val="90000"/>
              </a:lnSpc>
              <a:spcBef>
                <a:spcPts val="450"/>
              </a:spcBef>
              <a:defRPr/>
            </a:pPr>
            <a:r>
              <a:rPr lang="en-US" sz="1200" b="1" dirty="0">
                <a:latin typeface="Neue Haas Grotesk Text Pro" panose="020B0504020202020204" pitchFamily="34" charset="77"/>
              </a:rPr>
              <a:t>9 of top 10 </a:t>
            </a:r>
          </a:p>
          <a:p>
            <a:pPr algn="ctr" defTabSz="685766">
              <a:lnSpc>
                <a:spcPct val="90000"/>
              </a:lnSpc>
              <a:spcBef>
                <a:spcPts val="450"/>
              </a:spcBef>
              <a:defRPr/>
            </a:pPr>
            <a:r>
              <a:rPr lang="en-US" sz="788" i="1" dirty="0">
                <a:latin typeface="Times New Roman" panose="02020603050405020304" pitchFamily="18" charset="0"/>
                <a:cs typeface="Times New Roman" panose="02020603050405020304" pitchFamily="18" charset="0"/>
              </a:rPr>
              <a:t>financial institutions, Telcos, and media entertainment </a:t>
            </a:r>
            <a:br>
              <a:rPr lang="en-US" sz="788" i="1" dirty="0">
                <a:latin typeface="Times New Roman" panose="02020603050405020304" pitchFamily="18" charset="0"/>
                <a:cs typeface="Times New Roman" panose="02020603050405020304" pitchFamily="18" charset="0"/>
              </a:rPr>
            </a:br>
            <a:r>
              <a:rPr lang="en-US" sz="788" i="1" dirty="0">
                <a:latin typeface="Times New Roman" panose="02020603050405020304" pitchFamily="18" charset="0"/>
                <a:cs typeface="Times New Roman" panose="02020603050405020304" pitchFamily="18" charset="0"/>
              </a:rPr>
              <a:t>companies trust us</a:t>
            </a:r>
            <a:endParaRPr lang="en-US" sz="788" b="1" i="1"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ED2AE4DC-E009-DA37-497C-5D45CAA0797B}"/>
              </a:ext>
            </a:extLst>
          </p:cNvPr>
          <p:cNvSpPr txBox="1"/>
          <p:nvPr/>
        </p:nvSpPr>
        <p:spPr>
          <a:xfrm>
            <a:off x="7144696" y="2079533"/>
            <a:ext cx="1697422" cy="216982"/>
          </a:xfrm>
          <a:prstGeom prst="rect">
            <a:avLst/>
          </a:prstGeom>
          <a:noFill/>
        </p:spPr>
        <p:txBody>
          <a:bodyPr wrap="square">
            <a:spAutoFit/>
          </a:bodyPr>
          <a:lstStyle/>
          <a:p>
            <a:pPr algn="ctr" defTabSz="685766">
              <a:lnSpc>
                <a:spcPct val="90000"/>
              </a:lnSpc>
              <a:spcBef>
                <a:spcPts val="450"/>
              </a:spcBef>
              <a:defRPr/>
            </a:pPr>
            <a:r>
              <a:rPr lang="en-US" sz="900" b="1">
                <a:solidFill>
                  <a:schemeClr val="bg1"/>
                </a:solidFill>
                <a:latin typeface="Neue Haas Grotesk Text Pro" panose="020B0504020202020204" pitchFamily="34" charset="77"/>
              </a:rPr>
              <a:t>Trust is earned, that’s why</a:t>
            </a:r>
          </a:p>
        </p:txBody>
      </p:sp>
      <p:pic>
        <p:nvPicPr>
          <p:cNvPr id="8" name="Graphic 7">
            <a:extLst>
              <a:ext uri="{FF2B5EF4-FFF2-40B4-BE49-F238E27FC236}">
                <a16:creationId xmlns:a16="http://schemas.microsoft.com/office/drawing/2014/main" id="{A743E045-EE9A-FAC2-C2DC-3556AFCD549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54745" y="2504438"/>
            <a:ext cx="401524" cy="328276"/>
          </a:xfrm>
          <a:prstGeom prst="rect">
            <a:avLst/>
          </a:prstGeom>
        </p:spPr>
      </p:pic>
      <p:pic>
        <p:nvPicPr>
          <p:cNvPr id="9" name="Graphic 8">
            <a:extLst>
              <a:ext uri="{FF2B5EF4-FFF2-40B4-BE49-F238E27FC236}">
                <a16:creationId xmlns:a16="http://schemas.microsoft.com/office/drawing/2014/main" id="{B9CF7D0E-EAC4-FAB6-487C-2CF6321D8B5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41103" y="2504438"/>
            <a:ext cx="336387" cy="336387"/>
          </a:xfrm>
          <a:prstGeom prst="rect">
            <a:avLst/>
          </a:prstGeom>
        </p:spPr>
      </p:pic>
      <p:pic>
        <p:nvPicPr>
          <p:cNvPr id="11" name="Graphic 10">
            <a:extLst>
              <a:ext uri="{FF2B5EF4-FFF2-40B4-BE49-F238E27FC236}">
                <a16:creationId xmlns:a16="http://schemas.microsoft.com/office/drawing/2014/main" id="{883E4C2C-999E-BAA6-4AE4-B2CD6231EF4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44979" y="2504438"/>
            <a:ext cx="556555" cy="346534"/>
          </a:xfrm>
          <a:prstGeom prst="rect">
            <a:avLst/>
          </a:prstGeom>
        </p:spPr>
      </p:pic>
      <p:pic>
        <p:nvPicPr>
          <p:cNvPr id="16" name="Graphic 15">
            <a:extLst>
              <a:ext uri="{FF2B5EF4-FFF2-40B4-BE49-F238E27FC236}">
                <a16:creationId xmlns:a16="http://schemas.microsoft.com/office/drawing/2014/main" id="{84542481-9138-CE56-A036-39D64FD1B06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393164" y="2509716"/>
            <a:ext cx="289866" cy="330125"/>
          </a:xfrm>
          <a:prstGeom prst="rect">
            <a:avLst/>
          </a:prstGeom>
        </p:spPr>
      </p:pic>
      <p:sp>
        <p:nvSpPr>
          <p:cNvPr id="32" name="Rectangle 31">
            <a:extLst>
              <a:ext uri="{FF2B5EF4-FFF2-40B4-BE49-F238E27FC236}">
                <a16:creationId xmlns:a16="http://schemas.microsoft.com/office/drawing/2014/main" id="{FD461B92-14C7-6C49-FD62-ADB17490E663}"/>
              </a:ext>
            </a:extLst>
          </p:cNvPr>
          <p:cNvSpPr/>
          <p:nvPr/>
        </p:nvSpPr>
        <p:spPr>
          <a:xfrm rot="10800000">
            <a:off x="-6" y="1592850"/>
            <a:ext cx="9144001" cy="53625"/>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Neue Haas Grotesk Text Pro" panose="020B0504020202020204" pitchFamily="34" charset="77"/>
            </a:endParaRPr>
          </a:p>
        </p:txBody>
      </p:sp>
      <p:pic>
        <p:nvPicPr>
          <p:cNvPr id="33" name="Graphic 32">
            <a:extLst>
              <a:ext uri="{FF2B5EF4-FFF2-40B4-BE49-F238E27FC236}">
                <a16:creationId xmlns:a16="http://schemas.microsoft.com/office/drawing/2014/main" id="{B75AF60B-B296-7F39-3635-70303EAB2E0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516802" y="0"/>
            <a:ext cx="1627198" cy="813599"/>
          </a:xfrm>
          <a:prstGeom prst="rect">
            <a:avLst/>
          </a:prstGeom>
        </p:spPr>
      </p:pic>
    </p:spTree>
    <p:extLst>
      <p:ext uri="{BB962C8B-B14F-4D97-AF65-F5344CB8AC3E}">
        <p14:creationId xmlns:p14="http://schemas.microsoft.com/office/powerpoint/2010/main" val="23314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8FA947-FA79-63F6-AB94-2F8EE3C29409}"/>
              </a:ext>
            </a:extLst>
          </p:cNvPr>
          <p:cNvSpPr/>
          <p:nvPr/>
        </p:nvSpPr>
        <p:spPr>
          <a:xfrm>
            <a:off x="0" y="1"/>
            <a:ext cx="9144000" cy="4856480"/>
          </a:xfrm>
          <a:prstGeom prst="rect">
            <a:avLst/>
          </a:prstGeom>
          <a:solidFill>
            <a:srgbClr val="EE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a:extLst>
              <a:ext uri="{FF2B5EF4-FFF2-40B4-BE49-F238E27FC236}">
                <a16:creationId xmlns:a16="http://schemas.microsoft.com/office/drawing/2014/main" id="{A200A432-D3FB-3C3C-7937-7D18E09C3D27}"/>
              </a:ext>
            </a:extLst>
          </p:cNvPr>
          <p:cNvSpPr/>
          <p:nvPr/>
        </p:nvSpPr>
        <p:spPr>
          <a:xfrm>
            <a:off x="0" y="2489950"/>
            <a:ext cx="9144000" cy="236653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9" name="Rectangle 8">
            <a:extLst>
              <a:ext uri="{FF2B5EF4-FFF2-40B4-BE49-F238E27FC236}">
                <a16:creationId xmlns:a16="http://schemas.microsoft.com/office/drawing/2014/main" id="{EDF6AB1D-9417-2A11-F06B-E8C604F10C10}"/>
              </a:ext>
            </a:extLst>
          </p:cNvPr>
          <p:cNvSpPr/>
          <p:nvPr/>
        </p:nvSpPr>
        <p:spPr>
          <a:xfrm rot="10800000">
            <a:off x="-6" y="2436324"/>
            <a:ext cx="9144001" cy="53625"/>
          </a:xfrm>
          <a:prstGeom prst="rect">
            <a:avLst/>
          </a:prstGeom>
          <a:gradFill flip="none" rotWithShape="1">
            <a:gsLst>
              <a:gs pos="45000">
                <a:schemeClr val="accent2"/>
              </a:gs>
              <a:gs pos="87000">
                <a:srgbClr val="FA9116"/>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Neue Haas Grotesk Text Pro" panose="020B0504020202020204" pitchFamily="34" charset="77"/>
            </a:endParaRPr>
          </a:p>
        </p:txBody>
      </p:sp>
      <p:sp>
        <p:nvSpPr>
          <p:cNvPr id="10" name="Title 1">
            <a:extLst>
              <a:ext uri="{FF2B5EF4-FFF2-40B4-BE49-F238E27FC236}">
                <a16:creationId xmlns:a16="http://schemas.microsoft.com/office/drawing/2014/main" id="{31B3E9B6-A7E5-BD61-D134-0A99F8150632}"/>
              </a:ext>
            </a:extLst>
          </p:cNvPr>
          <p:cNvSpPr txBox="1">
            <a:spLocks/>
          </p:cNvSpPr>
          <p:nvPr/>
        </p:nvSpPr>
        <p:spPr>
          <a:xfrm>
            <a:off x="594636" y="710040"/>
            <a:ext cx="7045242" cy="1383969"/>
          </a:xfrm>
          <a:prstGeom prst="rect">
            <a:avLst/>
          </a:prstGeom>
          <a:effectLst/>
        </p:spPr>
        <p:txBody>
          <a:bodyPr wrap="square" lIns="0" rIns="0" anchor="t" anchorCtr="0">
            <a:spAutoFit/>
          </a:bodyPr>
          <a:lstStyle>
            <a:lvl1pPr algn="l" defTabSz="914400" rtl="0" eaLnBrk="1" latinLnBrk="0" hangingPunct="1">
              <a:lnSpc>
                <a:spcPct val="100000"/>
              </a:lnSpc>
              <a:spcBef>
                <a:spcPct val="0"/>
              </a:spcBef>
              <a:buNone/>
              <a:defRPr lang="en-US" sz="4000" b="1" i="0" kern="1200" cap="none" baseline="0">
                <a:solidFill>
                  <a:schemeClr val="accent2"/>
                </a:solidFill>
                <a:latin typeface="Neue Haas Grotesk Text Pro" panose="020B0504020202020204" pitchFamily="34" charset="77"/>
                <a:ea typeface="+mj-ea"/>
                <a:cs typeface="+mj-cs"/>
              </a:defRPr>
            </a:lvl1pPr>
          </a:lstStyle>
          <a:p>
            <a:pPr>
              <a:lnSpc>
                <a:spcPct val="70000"/>
              </a:lnSpc>
            </a:pPr>
            <a:r>
              <a:rPr lang="en-GB" sz="3800" dirty="0">
                <a:solidFill>
                  <a:schemeClr val="tx1"/>
                </a:solidFill>
              </a:rPr>
              <a:t>To evolve business flexibility, </a:t>
            </a:r>
            <a:r>
              <a:rPr lang="en-GB" sz="3800" i="1" dirty="0">
                <a:solidFill>
                  <a:schemeClr val="tx1"/>
                </a:solidFill>
                <a:cs typeface="Times New Roman" panose="02020603050405020304" pitchFamily="18" charset="0"/>
              </a:rPr>
              <a:t>simplicity is a must.</a:t>
            </a:r>
          </a:p>
          <a:p>
            <a:pPr>
              <a:lnSpc>
                <a:spcPct val="80000"/>
              </a:lnSpc>
            </a:pPr>
            <a:endParaRPr lang="en-GB" sz="3800" dirty="0">
              <a:solidFill>
                <a:schemeClr val="tx1"/>
              </a:solidFill>
            </a:endParaRPr>
          </a:p>
        </p:txBody>
      </p:sp>
      <p:sp>
        <p:nvSpPr>
          <p:cNvPr id="11" name="TextBox 10">
            <a:extLst>
              <a:ext uri="{FF2B5EF4-FFF2-40B4-BE49-F238E27FC236}">
                <a16:creationId xmlns:a16="http://schemas.microsoft.com/office/drawing/2014/main" id="{C4371239-3413-292D-B90C-996F9C7BA82F}"/>
              </a:ext>
            </a:extLst>
          </p:cNvPr>
          <p:cNvSpPr txBox="1"/>
          <p:nvPr/>
        </p:nvSpPr>
        <p:spPr>
          <a:xfrm>
            <a:off x="514108" y="1647371"/>
            <a:ext cx="5317731" cy="577081"/>
          </a:xfrm>
          <a:prstGeom prst="rect">
            <a:avLst/>
          </a:prstGeom>
          <a:noFill/>
        </p:spPr>
        <p:txBody>
          <a:bodyPr wrap="square" rtlCol="0">
            <a:spAutoFit/>
          </a:bodyPr>
          <a:lstStyle/>
          <a:p>
            <a:r>
              <a:rPr lang="en-IN" sz="1050" dirty="0">
                <a:latin typeface="Neue Haas Grotesk Text Pro" panose="020B0504020202020204" pitchFamily="34" charset="77"/>
                <a:cs typeface="Arial" panose="020B0604020202020204" pitchFamily="34" charset="0"/>
              </a:rPr>
              <a:t>Today’s hybrid cloud is a mix of siloed products with no ability for applications to directly consume and transit between infrastructure deployments. Additional software to consume these siloes offers no application flexibility.</a:t>
            </a:r>
          </a:p>
        </p:txBody>
      </p:sp>
      <p:pic>
        <p:nvPicPr>
          <p:cNvPr id="13" name="Graphic 12">
            <a:extLst>
              <a:ext uri="{FF2B5EF4-FFF2-40B4-BE49-F238E27FC236}">
                <a16:creationId xmlns:a16="http://schemas.microsoft.com/office/drawing/2014/main" id="{CBC3BE31-E023-CCD8-A95D-EB4BBF0E64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802" y="0"/>
            <a:ext cx="1627198" cy="813599"/>
          </a:xfrm>
          <a:prstGeom prst="rect">
            <a:avLst/>
          </a:prstGeom>
        </p:spPr>
      </p:pic>
      <p:sp>
        <p:nvSpPr>
          <p:cNvPr id="19" name="Rounded Rectangle 18">
            <a:extLst>
              <a:ext uri="{FF2B5EF4-FFF2-40B4-BE49-F238E27FC236}">
                <a16:creationId xmlns:a16="http://schemas.microsoft.com/office/drawing/2014/main" id="{F311D587-B2CA-8DC2-FB0C-98EAD7024C5E}"/>
              </a:ext>
            </a:extLst>
          </p:cNvPr>
          <p:cNvSpPr>
            <a:spLocks noChangeAspect="1"/>
          </p:cNvSpPr>
          <p:nvPr/>
        </p:nvSpPr>
        <p:spPr>
          <a:xfrm>
            <a:off x="944751" y="2737299"/>
            <a:ext cx="1950973" cy="1910551"/>
          </a:xfrm>
          <a:prstGeom prst="roundRect">
            <a:avLst>
              <a:gd name="adj" fmla="val 50000"/>
            </a:avLst>
          </a:prstGeom>
          <a:noFill/>
          <a:ln w="25400">
            <a:gradFill flip="none" rotWithShape="1">
              <a:gsLst>
                <a:gs pos="38000">
                  <a:schemeClr val="accent2"/>
                </a:gs>
                <a:gs pos="100000">
                  <a:schemeClr val="accent6"/>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68A1188-E548-2F44-875F-F4676C85F6F2}"/>
              </a:ext>
            </a:extLst>
          </p:cNvPr>
          <p:cNvSpPr txBox="1"/>
          <p:nvPr/>
        </p:nvSpPr>
        <p:spPr>
          <a:xfrm>
            <a:off x="1147744" y="3417507"/>
            <a:ext cx="1528943" cy="249299"/>
          </a:xfrm>
          <a:prstGeom prst="rect">
            <a:avLst/>
          </a:prstGeom>
          <a:noFill/>
          <a:ln>
            <a:noFill/>
          </a:ln>
        </p:spPr>
        <p:txBody>
          <a:bodyPr wrap="square" lIns="0" tIns="0" rIns="0" bIns="0" rtlCol="0">
            <a:spAutoFit/>
          </a:bodyPr>
          <a:lstStyle/>
          <a:p>
            <a:pPr algn="ctr" defTabSz="685766">
              <a:lnSpc>
                <a:spcPct val="90000"/>
              </a:lnSpc>
              <a:spcBef>
                <a:spcPts val="450"/>
              </a:spcBef>
              <a:defRPr/>
            </a:pPr>
            <a:r>
              <a:rPr lang="en-US" b="1" dirty="0">
                <a:solidFill>
                  <a:schemeClr val="bg1"/>
                </a:solidFill>
                <a:latin typeface="Neue Haas Grotesk Text Pro" panose="020B0504020202020204" pitchFamily="34" charset="77"/>
              </a:rPr>
              <a:t>Appliance </a:t>
            </a:r>
          </a:p>
        </p:txBody>
      </p:sp>
      <p:sp>
        <p:nvSpPr>
          <p:cNvPr id="20" name="Rounded Rectangle 19">
            <a:extLst>
              <a:ext uri="{FF2B5EF4-FFF2-40B4-BE49-F238E27FC236}">
                <a16:creationId xmlns:a16="http://schemas.microsoft.com/office/drawing/2014/main" id="{A33FB71F-8252-687B-1864-1D92EDC829C6}"/>
              </a:ext>
            </a:extLst>
          </p:cNvPr>
          <p:cNvSpPr>
            <a:spLocks noChangeAspect="1"/>
          </p:cNvSpPr>
          <p:nvPr/>
        </p:nvSpPr>
        <p:spPr>
          <a:xfrm>
            <a:off x="3242963" y="2737299"/>
            <a:ext cx="1950973" cy="1910551"/>
          </a:xfrm>
          <a:prstGeom prst="roundRect">
            <a:avLst>
              <a:gd name="adj" fmla="val 50000"/>
            </a:avLst>
          </a:prstGeom>
          <a:noFill/>
          <a:ln w="25400">
            <a:gradFill flip="none" rotWithShape="1">
              <a:gsLst>
                <a:gs pos="38000">
                  <a:schemeClr val="accent2"/>
                </a:gs>
                <a:gs pos="100000">
                  <a:schemeClr val="accent6"/>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52A2B78-94F9-D41B-5A74-2597FE4CFCCB}"/>
              </a:ext>
            </a:extLst>
          </p:cNvPr>
          <p:cNvSpPr txBox="1"/>
          <p:nvPr/>
        </p:nvSpPr>
        <p:spPr>
          <a:xfrm>
            <a:off x="3445956" y="3417507"/>
            <a:ext cx="1528943" cy="498598"/>
          </a:xfrm>
          <a:prstGeom prst="rect">
            <a:avLst/>
          </a:prstGeom>
          <a:noFill/>
          <a:ln>
            <a:noFill/>
          </a:ln>
        </p:spPr>
        <p:txBody>
          <a:bodyPr wrap="square" lIns="0" tIns="0" rIns="0" bIns="0" rtlCol="0">
            <a:spAutoFit/>
          </a:bodyPr>
          <a:lstStyle/>
          <a:p>
            <a:pPr algn="ctr" defTabSz="685766">
              <a:lnSpc>
                <a:spcPct val="90000"/>
              </a:lnSpc>
              <a:spcBef>
                <a:spcPts val="450"/>
              </a:spcBef>
              <a:defRPr/>
            </a:pPr>
            <a:r>
              <a:rPr lang="en-US" b="1">
                <a:solidFill>
                  <a:schemeClr val="bg1"/>
                </a:solidFill>
                <a:latin typeface="Neue Haas Grotesk Text Pro" panose="020B0504020202020204" pitchFamily="34" charset="77"/>
              </a:rPr>
              <a:t>Software-Defined</a:t>
            </a:r>
          </a:p>
        </p:txBody>
      </p:sp>
      <p:sp>
        <p:nvSpPr>
          <p:cNvPr id="23" name="Rounded Rectangle 22">
            <a:extLst>
              <a:ext uri="{FF2B5EF4-FFF2-40B4-BE49-F238E27FC236}">
                <a16:creationId xmlns:a16="http://schemas.microsoft.com/office/drawing/2014/main" id="{A0C4C73D-6DC7-E603-A01F-7BBF8AA37DB4}"/>
              </a:ext>
            </a:extLst>
          </p:cNvPr>
          <p:cNvSpPr>
            <a:spLocks noChangeAspect="1"/>
          </p:cNvSpPr>
          <p:nvPr/>
        </p:nvSpPr>
        <p:spPr>
          <a:xfrm>
            <a:off x="5541175" y="2737299"/>
            <a:ext cx="1950973" cy="1910551"/>
          </a:xfrm>
          <a:prstGeom prst="roundRect">
            <a:avLst>
              <a:gd name="adj" fmla="val 50000"/>
            </a:avLst>
          </a:prstGeom>
          <a:noFill/>
          <a:ln w="25400">
            <a:gradFill flip="none" rotWithShape="1">
              <a:gsLst>
                <a:gs pos="38000">
                  <a:schemeClr val="accent2"/>
                </a:gs>
                <a:gs pos="100000">
                  <a:schemeClr val="accent6"/>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6DA0120-6F5F-D28D-A45E-CF97E0CA65CF}"/>
              </a:ext>
            </a:extLst>
          </p:cNvPr>
          <p:cNvSpPr txBox="1"/>
          <p:nvPr/>
        </p:nvSpPr>
        <p:spPr>
          <a:xfrm>
            <a:off x="5744168" y="3417507"/>
            <a:ext cx="1528943" cy="498598"/>
          </a:xfrm>
          <a:prstGeom prst="rect">
            <a:avLst/>
          </a:prstGeom>
          <a:noFill/>
          <a:ln>
            <a:noFill/>
          </a:ln>
        </p:spPr>
        <p:txBody>
          <a:bodyPr wrap="square" lIns="0" tIns="0" rIns="0" bIns="0" rtlCol="0">
            <a:spAutoFit/>
          </a:bodyPr>
          <a:lstStyle/>
          <a:p>
            <a:pPr algn="ctr" defTabSz="685766">
              <a:lnSpc>
                <a:spcPct val="90000"/>
              </a:lnSpc>
              <a:spcBef>
                <a:spcPts val="450"/>
              </a:spcBef>
              <a:defRPr/>
            </a:pPr>
            <a:r>
              <a:rPr lang="en-US" b="1" dirty="0">
                <a:solidFill>
                  <a:schemeClr val="bg1"/>
                </a:solidFill>
                <a:latin typeface="Neue Haas Grotesk Text Pro" panose="020B0504020202020204" pitchFamily="34" charset="77"/>
              </a:rPr>
              <a:t>Integrated Solution </a:t>
            </a:r>
          </a:p>
        </p:txBody>
      </p:sp>
      <p:sp>
        <p:nvSpPr>
          <p:cNvPr id="29" name="Oval 28">
            <a:extLst>
              <a:ext uri="{FF2B5EF4-FFF2-40B4-BE49-F238E27FC236}">
                <a16:creationId xmlns:a16="http://schemas.microsoft.com/office/drawing/2014/main" id="{DBA96010-EF5F-D0C5-6E54-4BB05863657D}"/>
              </a:ext>
            </a:extLst>
          </p:cNvPr>
          <p:cNvSpPr/>
          <p:nvPr/>
        </p:nvSpPr>
        <p:spPr>
          <a:xfrm>
            <a:off x="1616889" y="3836504"/>
            <a:ext cx="265044" cy="265044"/>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30" name="Oval 29">
            <a:extLst>
              <a:ext uri="{FF2B5EF4-FFF2-40B4-BE49-F238E27FC236}">
                <a16:creationId xmlns:a16="http://schemas.microsoft.com/office/drawing/2014/main" id="{B52E5B41-5A7B-7A2E-1170-6F5D7419F7D2}"/>
              </a:ext>
            </a:extLst>
          </p:cNvPr>
          <p:cNvSpPr/>
          <p:nvPr/>
        </p:nvSpPr>
        <p:spPr>
          <a:xfrm>
            <a:off x="1946868" y="3836504"/>
            <a:ext cx="265044" cy="265044"/>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31" name="Oval 30">
            <a:extLst>
              <a:ext uri="{FF2B5EF4-FFF2-40B4-BE49-F238E27FC236}">
                <a16:creationId xmlns:a16="http://schemas.microsoft.com/office/drawing/2014/main" id="{E51487B4-6558-68C4-9FC7-A1B281832DA6}"/>
              </a:ext>
            </a:extLst>
          </p:cNvPr>
          <p:cNvSpPr/>
          <p:nvPr/>
        </p:nvSpPr>
        <p:spPr>
          <a:xfrm>
            <a:off x="1779693" y="4122126"/>
            <a:ext cx="265044" cy="265044"/>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34" name="Oval 33">
            <a:extLst>
              <a:ext uri="{FF2B5EF4-FFF2-40B4-BE49-F238E27FC236}">
                <a16:creationId xmlns:a16="http://schemas.microsoft.com/office/drawing/2014/main" id="{895FD46A-B294-0711-9E80-2C3FACAB43B7}"/>
              </a:ext>
            </a:extLst>
          </p:cNvPr>
          <p:cNvSpPr/>
          <p:nvPr/>
        </p:nvSpPr>
        <p:spPr>
          <a:xfrm>
            <a:off x="4090791" y="4103073"/>
            <a:ext cx="265044" cy="265044"/>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35" name="Oval 34">
            <a:extLst>
              <a:ext uri="{FF2B5EF4-FFF2-40B4-BE49-F238E27FC236}">
                <a16:creationId xmlns:a16="http://schemas.microsoft.com/office/drawing/2014/main" id="{0EB24637-35CB-54AE-AE12-8CD611A4A284}"/>
              </a:ext>
            </a:extLst>
          </p:cNvPr>
          <p:cNvSpPr/>
          <p:nvPr/>
        </p:nvSpPr>
        <p:spPr>
          <a:xfrm>
            <a:off x="6239085" y="4101548"/>
            <a:ext cx="265044" cy="265044"/>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36" name="Oval 35">
            <a:extLst>
              <a:ext uri="{FF2B5EF4-FFF2-40B4-BE49-F238E27FC236}">
                <a16:creationId xmlns:a16="http://schemas.microsoft.com/office/drawing/2014/main" id="{F5B7793B-07A0-8990-F537-BDB484DE1A5D}"/>
              </a:ext>
            </a:extLst>
          </p:cNvPr>
          <p:cNvSpPr/>
          <p:nvPr/>
        </p:nvSpPr>
        <p:spPr>
          <a:xfrm>
            <a:off x="6569064" y="4101548"/>
            <a:ext cx="265044" cy="265044"/>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pic>
        <p:nvPicPr>
          <p:cNvPr id="3" name="Graphic 2">
            <a:extLst>
              <a:ext uri="{FF2B5EF4-FFF2-40B4-BE49-F238E27FC236}">
                <a16:creationId xmlns:a16="http://schemas.microsoft.com/office/drawing/2014/main" id="{2EEA9121-3553-D32D-9018-F4A3761FEE5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96366" y="3014860"/>
            <a:ext cx="428121" cy="347848"/>
          </a:xfrm>
          <a:prstGeom prst="rect">
            <a:avLst/>
          </a:prstGeom>
        </p:spPr>
      </p:pic>
      <p:pic>
        <p:nvPicPr>
          <p:cNvPr id="4" name="Graphic 3">
            <a:extLst>
              <a:ext uri="{FF2B5EF4-FFF2-40B4-BE49-F238E27FC236}">
                <a16:creationId xmlns:a16="http://schemas.microsoft.com/office/drawing/2014/main" id="{3C2962AC-8336-DDA3-E04A-9C3069D840D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13421" y="3019663"/>
            <a:ext cx="397588" cy="312995"/>
          </a:xfrm>
          <a:prstGeom prst="rect">
            <a:avLst/>
          </a:prstGeom>
        </p:spPr>
      </p:pic>
      <p:pic>
        <p:nvPicPr>
          <p:cNvPr id="5" name="Graphic 4">
            <a:extLst>
              <a:ext uri="{FF2B5EF4-FFF2-40B4-BE49-F238E27FC236}">
                <a16:creationId xmlns:a16="http://schemas.microsoft.com/office/drawing/2014/main" id="{94C18123-A68E-4CE1-0121-E365CC2189F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40542" y="2998531"/>
            <a:ext cx="352237" cy="345048"/>
          </a:xfrm>
          <a:prstGeom prst="rect">
            <a:avLst/>
          </a:prstGeom>
        </p:spPr>
      </p:pic>
    </p:spTree>
    <p:extLst>
      <p:ext uri="{BB962C8B-B14F-4D97-AF65-F5344CB8AC3E}">
        <p14:creationId xmlns:p14="http://schemas.microsoft.com/office/powerpoint/2010/main" val="38278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0E8278-25EC-4A08-9922-D6A86B9C7A0F}"/>
              </a:ext>
            </a:extLst>
          </p:cNvPr>
          <p:cNvSpPr/>
          <p:nvPr/>
        </p:nvSpPr>
        <p:spPr>
          <a:xfrm>
            <a:off x="0" y="0"/>
            <a:ext cx="8374041" cy="2036618"/>
          </a:xfrm>
          <a:custGeom>
            <a:avLst/>
            <a:gdLst>
              <a:gd name="connsiteX0" fmla="*/ 0 w 9144000"/>
              <a:gd name="connsiteY0" fmla="*/ 0 h 2036618"/>
              <a:gd name="connsiteX1" fmla="*/ 9144000 w 9144000"/>
              <a:gd name="connsiteY1" fmla="*/ 0 h 2036618"/>
              <a:gd name="connsiteX2" fmla="*/ 9144000 w 9144000"/>
              <a:gd name="connsiteY2" fmla="*/ 2036618 h 2036618"/>
              <a:gd name="connsiteX3" fmla="*/ 0 w 9144000"/>
              <a:gd name="connsiteY3" fmla="*/ 2036618 h 2036618"/>
              <a:gd name="connsiteX4" fmla="*/ 0 w 9144000"/>
              <a:gd name="connsiteY4" fmla="*/ 0 h 2036618"/>
              <a:gd name="connsiteX0" fmla="*/ 0 w 9144000"/>
              <a:gd name="connsiteY0" fmla="*/ 0 h 2036618"/>
              <a:gd name="connsiteX1" fmla="*/ 8046720 w 9144000"/>
              <a:gd name="connsiteY1" fmla="*/ 8312 h 2036618"/>
              <a:gd name="connsiteX2" fmla="*/ 9144000 w 9144000"/>
              <a:gd name="connsiteY2" fmla="*/ 2036618 h 2036618"/>
              <a:gd name="connsiteX3" fmla="*/ 0 w 9144000"/>
              <a:gd name="connsiteY3" fmla="*/ 2036618 h 2036618"/>
              <a:gd name="connsiteX4" fmla="*/ 0 w 9144000"/>
              <a:gd name="connsiteY4" fmla="*/ 0 h 2036618"/>
              <a:gd name="connsiteX0" fmla="*/ 0 w 8046720"/>
              <a:gd name="connsiteY0" fmla="*/ 0 h 2036618"/>
              <a:gd name="connsiteX1" fmla="*/ 8046720 w 8046720"/>
              <a:gd name="connsiteY1" fmla="*/ 8312 h 2036618"/>
              <a:gd name="connsiteX2" fmla="*/ 8038408 w 8046720"/>
              <a:gd name="connsiteY2" fmla="*/ 1970117 h 2036618"/>
              <a:gd name="connsiteX3" fmla="*/ 0 w 8046720"/>
              <a:gd name="connsiteY3" fmla="*/ 2036618 h 2036618"/>
              <a:gd name="connsiteX4" fmla="*/ 0 w 8046720"/>
              <a:gd name="connsiteY4" fmla="*/ 0 h 2036618"/>
              <a:gd name="connsiteX0" fmla="*/ 0 w 8645862"/>
              <a:gd name="connsiteY0" fmla="*/ 0 h 2036618"/>
              <a:gd name="connsiteX1" fmla="*/ 8046720 w 8645862"/>
              <a:gd name="connsiteY1" fmla="*/ 8312 h 2036618"/>
              <a:gd name="connsiteX2" fmla="*/ 8055033 w 8645862"/>
              <a:gd name="connsiteY2" fmla="*/ 1155469 h 2036618"/>
              <a:gd name="connsiteX3" fmla="*/ 8038408 w 8645862"/>
              <a:gd name="connsiteY3" fmla="*/ 1970117 h 2036618"/>
              <a:gd name="connsiteX4" fmla="*/ 0 w 8645862"/>
              <a:gd name="connsiteY4" fmla="*/ 2036618 h 2036618"/>
              <a:gd name="connsiteX5" fmla="*/ 0 w 8645862"/>
              <a:gd name="connsiteY5" fmla="*/ 0 h 2036618"/>
              <a:gd name="connsiteX0" fmla="*/ 0 w 8645862"/>
              <a:gd name="connsiteY0" fmla="*/ 0 h 2036618"/>
              <a:gd name="connsiteX1" fmla="*/ 8046720 w 8645862"/>
              <a:gd name="connsiteY1" fmla="*/ 8312 h 2036618"/>
              <a:gd name="connsiteX2" fmla="*/ 8055033 w 8645862"/>
              <a:gd name="connsiteY2" fmla="*/ 1155469 h 2036618"/>
              <a:gd name="connsiteX3" fmla="*/ 8038408 w 8645862"/>
              <a:gd name="connsiteY3" fmla="*/ 1970117 h 2036618"/>
              <a:gd name="connsiteX4" fmla="*/ 0 w 8645862"/>
              <a:gd name="connsiteY4" fmla="*/ 2036618 h 2036618"/>
              <a:gd name="connsiteX5" fmla="*/ 0 w 8645862"/>
              <a:gd name="connsiteY5" fmla="*/ 0 h 2036618"/>
              <a:gd name="connsiteX0" fmla="*/ 0 w 8550564"/>
              <a:gd name="connsiteY0" fmla="*/ 0 h 2036618"/>
              <a:gd name="connsiteX1" fmla="*/ 8046720 w 8550564"/>
              <a:gd name="connsiteY1" fmla="*/ 8312 h 2036618"/>
              <a:gd name="connsiteX2" fmla="*/ 7622771 w 8550564"/>
              <a:gd name="connsiteY2" fmla="*/ 1180407 h 2036618"/>
              <a:gd name="connsiteX3" fmla="*/ 8038408 w 8550564"/>
              <a:gd name="connsiteY3" fmla="*/ 1970117 h 2036618"/>
              <a:gd name="connsiteX4" fmla="*/ 0 w 8550564"/>
              <a:gd name="connsiteY4" fmla="*/ 2036618 h 2036618"/>
              <a:gd name="connsiteX5" fmla="*/ 0 w 8550564"/>
              <a:gd name="connsiteY5" fmla="*/ 0 h 2036618"/>
              <a:gd name="connsiteX0" fmla="*/ 0 w 8543342"/>
              <a:gd name="connsiteY0" fmla="*/ 0 h 2036618"/>
              <a:gd name="connsiteX1" fmla="*/ 8046720 w 8543342"/>
              <a:gd name="connsiteY1" fmla="*/ 8312 h 2036618"/>
              <a:gd name="connsiteX2" fmla="*/ 7622771 w 8543342"/>
              <a:gd name="connsiteY2" fmla="*/ 1180407 h 2036618"/>
              <a:gd name="connsiteX3" fmla="*/ 8038408 w 8543342"/>
              <a:gd name="connsiteY3" fmla="*/ 1970117 h 2036618"/>
              <a:gd name="connsiteX4" fmla="*/ 0 w 8543342"/>
              <a:gd name="connsiteY4" fmla="*/ 2036618 h 2036618"/>
              <a:gd name="connsiteX5" fmla="*/ 0 w 8543342"/>
              <a:gd name="connsiteY5" fmla="*/ 0 h 2036618"/>
              <a:gd name="connsiteX0" fmla="*/ 0 w 8046720"/>
              <a:gd name="connsiteY0" fmla="*/ 0 h 2036618"/>
              <a:gd name="connsiteX1" fmla="*/ 8046720 w 8046720"/>
              <a:gd name="connsiteY1" fmla="*/ 8312 h 2036618"/>
              <a:gd name="connsiteX2" fmla="*/ 7622771 w 8046720"/>
              <a:gd name="connsiteY2" fmla="*/ 1180407 h 2036618"/>
              <a:gd name="connsiteX3" fmla="*/ 8038408 w 8046720"/>
              <a:gd name="connsiteY3" fmla="*/ 1970117 h 2036618"/>
              <a:gd name="connsiteX4" fmla="*/ 0 w 8046720"/>
              <a:gd name="connsiteY4" fmla="*/ 2036618 h 2036618"/>
              <a:gd name="connsiteX5" fmla="*/ 0 w 8046720"/>
              <a:gd name="connsiteY5" fmla="*/ 0 h 2036618"/>
              <a:gd name="connsiteX0" fmla="*/ 0 w 8246226"/>
              <a:gd name="connsiteY0" fmla="*/ 0 h 2036618"/>
              <a:gd name="connsiteX1" fmla="*/ 8046720 w 8246226"/>
              <a:gd name="connsiteY1" fmla="*/ 8312 h 2036618"/>
              <a:gd name="connsiteX2" fmla="*/ 7622771 w 8246226"/>
              <a:gd name="connsiteY2" fmla="*/ 1180407 h 2036618"/>
              <a:gd name="connsiteX3" fmla="*/ 8246226 w 8246226"/>
              <a:gd name="connsiteY3" fmla="*/ 2019993 h 2036618"/>
              <a:gd name="connsiteX4" fmla="*/ 0 w 8246226"/>
              <a:gd name="connsiteY4" fmla="*/ 2036618 h 2036618"/>
              <a:gd name="connsiteX5" fmla="*/ 0 w 8246226"/>
              <a:gd name="connsiteY5" fmla="*/ 0 h 2036618"/>
              <a:gd name="connsiteX0" fmla="*/ 0 w 8246226"/>
              <a:gd name="connsiteY0" fmla="*/ 0 h 2036618"/>
              <a:gd name="connsiteX1" fmla="*/ 8046720 w 8246226"/>
              <a:gd name="connsiteY1" fmla="*/ 8312 h 2036618"/>
              <a:gd name="connsiteX2" fmla="*/ 7672648 w 8246226"/>
              <a:gd name="connsiteY2" fmla="*/ 1155469 h 2036618"/>
              <a:gd name="connsiteX3" fmla="*/ 8246226 w 8246226"/>
              <a:gd name="connsiteY3" fmla="*/ 2019993 h 2036618"/>
              <a:gd name="connsiteX4" fmla="*/ 0 w 8246226"/>
              <a:gd name="connsiteY4" fmla="*/ 2036618 h 2036618"/>
              <a:gd name="connsiteX5" fmla="*/ 0 w 8246226"/>
              <a:gd name="connsiteY5" fmla="*/ 0 h 2036618"/>
              <a:gd name="connsiteX0" fmla="*/ 0 w 8694767"/>
              <a:gd name="connsiteY0" fmla="*/ 0 h 2036618"/>
              <a:gd name="connsiteX1" fmla="*/ 8046720 w 8694767"/>
              <a:gd name="connsiteY1" fmla="*/ 8312 h 2036618"/>
              <a:gd name="connsiteX2" fmla="*/ 7672648 w 8694767"/>
              <a:gd name="connsiteY2" fmla="*/ 1155469 h 2036618"/>
              <a:gd name="connsiteX3" fmla="*/ 7606145 w 8694767"/>
              <a:gd name="connsiteY3" fmla="*/ 1637607 h 2036618"/>
              <a:gd name="connsiteX4" fmla="*/ 8246226 w 8694767"/>
              <a:gd name="connsiteY4" fmla="*/ 2019993 h 2036618"/>
              <a:gd name="connsiteX5" fmla="*/ 0 w 8694767"/>
              <a:gd name="connsiteY5" fmla="*/ 2036618 h 2036618"/>
              <a:gd name="connsiteX6" fmla="*/ 0 w 8694767"/>
              <a:gd name="connsiteY6" fmla="*/ 0 h 2036618"/>
              <a:gd name="connsiteX0" fmla="*/ 0 w 8665322"/>
              <a:gd name="connsiteY0" fmla="*/ 0 h 2036618"/>
              <a:gd name="connsiteX1" fmla="*/ 8046720 w 8665322"/>
              <a:gd name="connsiteY1" fmla="*/ 8312 h 2036618"/>
              <a:gd name="connsiteX2" fmla="*/ 7672648 w 8665322"/>
              <a:gd name="connsiteY2" fmla="*/ 1155469 h 2036618"/>
              <a:gd name="connsiteX3" fmla="*/ 7414952 w 8665322"/>
              <a:gd name="connsiteY3" fmla="*/ 1687483 h 2036618"/>
              <a:gd name="connsiteX4" fmla="*/ 8246226 w 8665322"/>
              <a:gd name="connsiteY4" fmla="*/ 2019993 h 2036618"/>
              <a:gd name="connsiteX5" fmla="*/ 0 w 8665322"/>
              <a:gd name="connsiteY5" fmla="*/ 2036618 h 2036618"/>
              <a:gd name="connsiteX6" fmla="*/ 0 w 8665322"/>
              <a:gd name="connsiteY6" fmla="*/ 0 h 2036618"/>
              <a:gd name="connsiteX0" fmla="*/ 0 w 8246226"/>
              <a:gd name="connsiteY0" fmla="*/ 0 h 2036618"/>
              <a:gd name="connsiteX1" fmla="*/ 8046720 w 8246226"/>
              <a:gd name="connsiteY1" fmla="*/ 8312 h 2036618"/>
              <a:gd name="connsiteX2" fmla="*/ 7672648 w 8246226"/>
              <a:gd name="connsiteY2" fmla="*/ 1155469 h 2036618"/>
              <a:gd name="connsiteX3" fmla="*/ 7414952 w 8246226"/>
              <a:gd name="connsiteY3" fmla="*/ 1687483 h 2036618"/>
              <a:gd name="connsiteX4" fmla="*/ 8246226 w 8246226"/>
              <a:gd name="connsiteY4" fmla="*/ 2019993 h 2036618"/>
              <a:gd name="connsiteX5" fmla="*/ 0 w 8246226"/>
              <a:gd name="connsiteY5" fmla="*/ 2036618 h 2036618"/>
              <a:gd name="connsiteX6" fmla="*/ 0 w 8246226"/>
              <a:gd name="connsiteY6" fmla="*/ 0 h 2036618"/>
              <a:gd name="connsiteX0" fmla="*/ 0 w 8246226"/>
              <a:gd name="connsiteY0" fmla="*/ 0 h 2036618"/>
              <a:gd name="connsiteX1" fmla="*/ 8046720 w 8246226"/>
              <a:gd name="connsiteY1" fmla="*/ 8312 h 2036618"/>
              <a:gd name="connsiteX2" fmla="*/ 7672648 w 8246226"/>
              <a:gd name="connsiteY2" fmla="*/ 1155469 h 2036618"/>
              <a:gd name="connsiteX3" fmla="*/ 7414952 w 8246226"/>
              <a:gd name="connsiteY3" fmla="*/ 1687483 h 2036618"/>
              <a:gd name="connsiteX4" fmla="*/ 8246226 w 8246226"/>
              <a:gd name="connsiteY4" fmla="*/ 2019993 h 2036618"/>
              <a:gd name="connsiteX5" fmla="*/ 0 w 8246226"/>
              <a:gd name="connsiteY5" fmla="*/ 2036618 h 2036618"/>
              <a:gd name="connsiteX6" fmla="*/ 0 w 8246226"/>
              <a:gd name="connsiteY6" fmla="*/ 0 h 2036618"/>
              <a:gd name="connsiteX0" fmla="*/ 0 w 8246226"/>
              <a:gd name="connsiteY0" fmla="*/ 0 h 2036618"/>
              <a:gd name="connsiteX1" fmla="*/ 8046720 w 8246226"/>
              <a:gd name="connsiteY1" fmla="*/ 8312 h 2036618"/>
              <a:gd name="connsiteX2" fmla="*/ 7672648 w 8246226"/>
              <a:gd name="connsiteY2" fmla="*/ 1155469 h 2036618"/>
              <a:gd name="connsiteX3" fmla="*/ 7414952 w 8246226"/>
              <a:gd name="connsiteY3" fmla="*/ 1687483 h 2036618"/>
              <a:gd name="connsiteX4" fmla="*/ 8246226 w 8246226"/>
              <a:gd name="connsiteY4" fmla="*/ 2019993 h 2036618"/>
              <a:gd name="connsiteX5" fmla="*/ 0 w 8246226"/>
              <a:gd name="connsiteY5" fmla="*/ 2036618 h 2036618"/>
              <a:gd name="connsiteX6" fmla="*/ 0 w 8246226"/>
              <a:gd name="connsiteY6" fmla="*/ 0 h 2036618"/>
              <a:gd name="connsiteX0" fmla="*/ 0 w 8246226"/>
              <a:gd name="connsiteY0" fmla="*/ 0 h 2036618"/>
              <a:gd name="connsiteX1" fmla="*/ 8046720 w 8246226"/>
              <a:gd name="connsiteY1" fmla="*/ 8312 h 2036618"/>
              <a:gd name="connsiteX2" fmla="*/ 7622771 w 8246226"/>
              <a:gd name="connsiteY2" fmla="*/ 1172094 h 2036618"/>
              <a:gd name="connsiteX3" fmla="*/ 7414952 w 8246226"/>
              <a:gd name="connsiteY3" fmla="*/ 1687483 h 2036618"/>
              <a:gd name="connsiteX4" fmla="*/ 8246226 w 8246226"/>
              <a:gd name="connsiteY4" fmla="*/ 2019993 h 2036618"/>
              <a:gd name="connsiteX5" fmla="*/ 0 w 8246226"/>
              <a:gd name="connsiteY5" fmla="*/ 2036618 h 2036618"/>
              <a:gd name="connsiteX6" fmla="*/ 0 w 8246226"/>
              <a:gd name="connsiteY6" fmla="*/ 0 h 2036618"/>
              <a:gd name="connsiteX0" fmla="*/ 0 w 8246226"/>
              <a:gd name="connsiteY0" fmla="*/ 0 h 2036618"/>
              <a:gd name="connsiteX1" fmla="*/ 8046720 w 8246226"/>
              <a:gd name="connsiteY1" fmla="*/ 8312 h 2036618"/>
              <a:gd name="connsiteX2" fmla="*/ 7581208 w 8246226"/>
              <a:gd name="connsiteY2" fmla="*/ 1155469 h 2036618"/>
              <a:gd name="connsiteX3" fmla="*/ 7414952 w 8246226"/>
              <a:gd name="connsiteY3" fmla="*/ 1687483 h 2036618"/>
              <a:gd name="connsiteX4" fmla="*/ 8246226 w 8246226"/>
              <a:gd name="connsiteY4" fmla="*/ 2019993 h 2036618"/>
              <a:gd name="connsiteX5" fmla="*/ 0 w 8246226"/>
              <a:gd name="connsiteY5" fmla="*/ 2036618 h 2036618"/>
              <a:gd name="connsiteX6" fmla="*/ 0 w 8246226"/>
              <a:gd name="connsiteY6" fmla="*/ 0 h 2036618"/>
              <a:gd name="connsiteX0" fmla="*/ 0 w 8246226"/>
              <a:gd name="connsiteY0" fmla="*/ 0 h 2036618"/>
              <a:gd name="connsiteX1" fmla="*/ 8046720 w 8246226"/>
              <a:gd name="connsiteY1" fmla="*/ 8312 h 2036618"/>
              <a:gd name="connsiteX2" fmla="*/ 7581208 w 8246226"/>
              <a:gd name="connsiteY2" fmla="*/ 1155469 h 2036618"/>
              <a:gd name="connsiteX3" fmla="*/ 7414952 w 8246226"/>
              <a:gd name="connsiteY3" fmla="*/ 1687483 h 2036618"/>
              <a:gd name="connsiteX4" fmla="*/ 8246226 w 8246226"/>
              <a:gd name="connsiteY4" fmla="*/ 2019993 h 2036618"/>
              <a:gd name="connsiteX5" fmla="*/ 0 w 8246226"/>
              <a:gd name="connsiteY5" fmla="*/ 2036618 h 2036618"/>
              <a:gd name="connsiteX6" fmla="*/ 0 w 8246226"/>
              <a:gd name="connsiteY6" fmla="*/ 0 h 2036618"/>
              <a:gd name="connsiteX0" fmla="*/ 0 w 8329353"/>
              <a:gd name="connsiteY0" fmla="*/ 0 h 2036618"/>
              <a:gd name="connsiteX1" fmla="*/ 8046720 w 8329353"/>
              <a:gd name="connsiteY1" fmla="*/ 8312 h 2036618"/>
              <a:gd name="connsiteX2" fmla="*/ 7581208 w 8329353"/>
              <a:gd name="connsiteY2" fmla="*/ 1155469 h 2036618"/>
              <a:gd name="connsiteX3" fmla="*/ 7414952 w 8329353"/>
              <a:gd name="connsiteY3" fmla="*/ 1687483 h 2036618"/>
              <a:gd name="connsiteX4" fmla="*/ 8329353 w 8329353"/>
              <a:gd name="connsiteY4" fmla="*/ 2011680 h 2036618"/>
              <a:gd name="connsiteX5" fmla="*/ 0 w 8329353"/>
              <a:gd name="connsiteY5" fmla="*/ 2036618 h 2036618"/>
              <a:gd name="connsiteX6" fmla="*/ 0 w 8329353"/>
              <a:gd name="connsiteY6" fmla="*/ 0 h 2036618"/>
              <a:gd name="connsiteX0" fmla="*/ 0 w 8329353"/>
              <a:gd name="connsiteY0" fmla="*/ 0 h 2036618"/>
              <a:gd name="connsiteX1" fmla="*/ 8046720 w 8329353"/>
              <a:gd name="connsiteY1" fmla="*/ 8312 h 2036618"/>
              <a:gd name="connsiteX2" fmla="*/ 7581208 w 8329353"/>
              <a:gd name="connsiteY2" fmla="*/ 1155469 h 2036618"/>
              <a:gd name="connsiteX3" fmla="*/ 7414952 w 8329353"/>
              <a:gd name="connsiteY3" fmla="*/ 1687483 h 2036618"/>
              <a:gd name="connsiteX4" fmla="*/ 8329353 w 8329353"/>
              <a:gd name="connsiteY4" fmla="*/ 2011680 h 2036618"/>
              <a:gd name="connsiteX5" fmla="*/ 0 w 8329353"/>
              <a:gd name="connsiteY5" fmla="*/ 2036618 h 2036618"/>
              <a:gd name="connsiteX6" fmla="*/ 0 w 8329353"/>
              <a:gd name="connsiteY6" fmla="*/ 0 h 2036618"/>
              <a:gd name="connsiteX0" fmla="*/ 0 w 8329353"/>
              <a:gd name="connsiteY0" fmla="*/ 0 h 2036618"/>
              <a:gd name="connsiteX1" fmla="*/ 8046720 w 8329353"/>
              <a:gd name="connsiteY1" fmla="*/ 8312 h 2036618"/>
              <a:gd name="connsiteX2" fmla="*/ 7581208 w 8329353"/>
              <a:gd name="connsiteY2" fmla="*/ 1155469 h 2036618"/>
              <a:gd name="connsiteX3" fmla="*/ 7414952 w 8329353"/>
              <a:gd name="connsiteY3" fmla="*/ 1687483 h 2036618"/>
              <a:gd name="connsiteX4" fmla="*/ 8329353 w 8329353"/>
              <a:gd name="connsiteY4" fmla="*/ 2011680 h 2036618"/>
              <a:gd name="connsiteX5" fmla="*/ 0 w 8329353"/>
              <a:gd name="connsiteY5" fmla="*/ 2036618 h 2036618"/>
              <a:gd name="connsiteX6" fmla="*/ 0 w 8329353"/>
              <a:gd name="connsiteY6" fmla="*/ 0 h 2036618"/>
              <a:gd name="connsiteX0" fmla="*/ 0 w 8329353"/>
              <a:gd name="connsiteY0" fmla="*/ 0 h 2036618"/>
              <a:gd name="connsiteX1" fmla="*/ 8046720 w 8329353"/>
              <a:gd name="connsiteY1" fmla="*/ 8312 h 2036618"/>
              <a:gd name="connsiteX2" fmla="*/ 7581208 w 8329353"/>
              <a:gd name="connsiteY2" fmla="*/ 1155469 h 2036618"/>
              <a:gd name="connsiteX3" fmla="*/ 7414952 w 8329353"/>
              <a:gd name="connsiteY3" fmla="*/ 1687483 h 2036618"/>
              <a:gd name="connsiteX4" fmla="*/ 8329353 w 8329353"/>
              <a:gd name="connsiteY4" fmla="*/ 2011680 h 2036618"/>
              <a:gd name="connsiteX5" fmla="*/ 0 w 8329353"/>
              <a:gd name="connsiteY5" fmla="*/ 2036618 h 2036618"/>
              <a:gd name="connsiteX6" fmla="*/ 0 w 8329353"/>
              <a:gd name="connsiteY6" fmla="*/ 0 h 2036618"/>
              <a:gd name="connsiteX0" fmla="*/ 0 w 8329353"/>
              <a:gd name="connsiteY0" fmla="*/ 0 h 2036618"/>
              <a:gd name="connsiteX1" fmla="*/ 8046720 w 8329353"/>
              <a:gd name="connsiteY1" fmla="*/ 8312 h 2036618"/>
              <a:gd name="connsiteX2" fmla="*/ 7581208 w 8329353"/>
              <a:gd name="connsiteY2" fmla="*/ 1155469 h 2036618"/>
              <a:gd name="connsiteX3" fmla="*/ 7414952 w 8329353"/>
              <a:gd name="connsiteY3" fmla="*/ 1687483 h 2036618"/>
              <a:gd name="connsiteX4" fmla="*/ 8329353 w 8329353"/>
              <a:gd name="connsiteY4" fmla="*/ 2011680 h 2036618"/>
              <a:gd name="connsiteX5" fmla="*/ 0 w 8329353"/>
              <a:gd name="connsiteY5" fmla="*/ 2036618 h 2036618"/>
              <a:gd name="connsiteX6" fmla="*/ 0 w 8329353"/>
              <a:gd name="connsiteY6" fmla="*/ 0 h 2036618"/>
              <a:gd name="connsiteX0" fmla="*/ 0 w 8329353"/>
              <a:gd name="connsiteY0" fmla="*/ 0 h 2036618"/>
              <a:gd name="connsiteX1" fmla="*/ 8075295 w 8329353"/>
              <a:gd name="connsiteY1" fmla="*/ 5137 h 2036618"/>
              <a:gd name="connsiteX2" fmla="*/ 7581208 w 8329353"/>
              <a:gd name="connsiteY2" fmla="*/ 1155469 h 2036618"/>
              <a:gd name="connsiteX3" fmla="*/ 7414952 w 8329353"/>
              <a:gd name="connsiteY3" fmla="*/ 1687483 h 2036618"/>
              <a:gd name="connsiteX4" fmla="*/ 8329353 w 8329353"/>
              <a:gd name="connsiteY4" fmla="*/ 2011680 h 2036618"/>
              <a:gd name="connsiteX5" fmla="*/ 0 w 8329353"/>
              <a:gd name="connsiteY5" fmla="*/ 2036618 h 2036618"/>
              <a:gd name="connsiteX6" fmla="*/ 0 w 8329353"/>
              <a:gd name="connsiteY6" fmla="*/ 0 h 2036618"/>
              <a:gd name="connsiteX0" fmla="*/ 0 w 8374041"/>
              <a:gd name="connsiteY0" fmla="*/ 0 h 2036618"/>
              <a:gd name="connsiteX1" fmla="*/ 8075295 w 8374041"/>
              <a:gd name="connsiteY1" fmla="*/ 5137 h 2036618"/>
              <a:gd name="connsiteX2" fmla="*/ 7581208 w 8374041"/>
              <a:gd name="connsiteY2" fmla="*/ 1155469 h 2036618"/>
              <a:gd name="connsiteX3" fmla="*/ 7414952 w 8374041"/>
              <a:gd name="connsiteY3" fmla="*/ 1687483 h 2036618"/>
              <a:gd name="connsiteX4" fmla="*/ 8374041 w 8374041"/>
              <a:gd name="connsiteY4" fmla="*/ 2018556 h 2036618"/>
              <a:gd name="connsiteX5" fmla="*/ 0 w 8374041"/>
              <a:gd name="connsiteY5" fmla="*/ 2036618 h 2036618"/>
              <a:gd name="connsiteX6" fmla="*/ 0 w 8374041"/>
              <a:gd name="connsiteY6" fmla="*/ 0 h 2036618"/>
              <a:gd name="connsiteX0" fmla="*/ 0 w 8374041"/>
              <a:gd name="connsiteY0" fmla="*/ 0 h 2036618"/>
              <a:gd name="connsiteX1" fmla="*/ 8075295 w 8374041"/>
              <a:gd name="connsiteY1" fmla="*/ 5137 h 2036618"/>
              <a:gd name="connsiteX2" fmla="*/ 7581208 w 8374041"/>
              <a:gd name="connsiteY2" fmla="*/ 1155469 h 2036618"/>
              <a:gd name="connsiteX3" fmla="*/ 7435577 w 8374041"/>
              <a:gd name="connsiteY3" fmla="*/ 1677170 h 2036618"/>
              <a:gd name="connsiteX4" fmla="*/ 8374041 w 8374041"/>
              <a:gd name="connsiteY4" fmla="*/ 2018556 h 2036618"/>
              <a:gd name="connsiteX5" fmla="*/ 0 w 8374041"/>
              <a:gd name="connsiteY5" fmla="*/ 2036618 h 2036618"/>
              <a:gd name="connsiteX6" fmla="*/ 0 w 8374041"/>
              <a:gd name="connsiteY6" fmla="*/ 0 h 2036618"/>
              <a:gd name="connsiteX0" fmla="*/ 0 w 8374041"/>
              <a:gd name="connsiteY0" fmla="*/ 0 h 2036618"/>
              <a:gd name="connsiteX1" fmla="*/ 8075295 w 8374041"/>
              <a:gd name="connsiteY1" fmla="*/ 5137 h 2036618"/>
              <a:gd name="connsiteX2" fmla="*/ 7612146 w 8374041"/>
              <a:gd name="connsiteY2" fmla="*/ 1158906 h 2036618"/>
              <a:gd name="connsiteX3" fmla="*/ 7435577 w 8374041"/>
              <a:gd name="connsiteY3" fmla="*/ 1677170 h 2036618"/>
              <a:gd name="connsiteX4" fmla="*/ 8374041 w 8374041"/>
              <a:gd name="connsiteY4" fmla="*/ 2018556 h 2036618"/>
              <a:gd name="connsiteX5" fmla="*/ 0 w 8374041"/>
              <a:gd name="connsiteY5" fmla="*/ 2036618 h 2036618"/>
              <a:gd name="connsiteX6" fmla="*/ 0 w 8374041"/>
              <a:gd name="connsiteY6" fmla="*/ 0 h 203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4041" h="2036618">
                <a:moveTo>
                  <a:pt x="0" y="0"/>
                </a:moveTo>
                <a:lnTo>
                  <a:pt x="8075295" y="5137"/>
                </a:lnTo>
                <a:cubicBezTo>
                  <a:pt x="7838382" y="521911"/>
                  <a:pt x="7736491" y="847294"/>
                  <a:pt x="7612146" y="1158906"/>
                </a:cubicBezTo>
                <a:cubicBezTo>
                  <a:pt x="7651227" y="1173107"/>
                  <a:pt x="7513509" y="1456306"/>
                  <a:pt x="7435577" y="1677170"/>
                </a:cubicBezTo>
                <a:cubicBezTo>
                  <a:pt x="7697428" y="1771381"/>
                  <a:pt x="7995812" y="1910491"/>
                  <a:pt x="8374041" y="2018556"/>
                </a:cubicBezTo>
                <a:lnTo>
                  <a:pt x="0" y="203661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Content Placeholder 4">
            <a:extLst>
              <a:ext uri="{FF2B5EF4-FFF2-40B4-BE49-F238E27FC236}">
                <a16:creationId xmlns:a16="http://schemas.microsoft.com/office/drawing/2014/main" id="{425008DF-E83D-FC38-7134-A548528A4B97}"/>
              </a:ext>
            </a:extLst>
          </p:cNvPr>
          <p:cNvSpPr>
            <a:spLocks noGrp="1"/>
          </p:cNvSpPr>
          <p:nvPr>
            <p:ph idx="1"/>
          </p:nvPr>
        </p:nvSpPr>
        <p:spPr>
          <a:xfrm>
            <a:off x="255495" y="961425"/>
            <a:ext cx="6513105" cy="1374735"/>
          </a:xfrm>
        </p:spPr>
        <p:txBody>
          <a:bodyPr/>
          <a:lstStyle/>
          <a:p>
            <a:r>
              <a:rPr lang="en-US" sz="1200" dirty="0">
                <a:solidFill>
                  <a:schemeClr val="bg1"/>
                </a:solidFill>
              </a:rPr>
              <a:t>Allow applications to consume the right solution at the right time.</a:t>
            </a:r>
          </a:p>
          <a:p>
            <a:r>
              <a:rPr lang="en-US" sz="1200" dirty="0">
                <a:solidFill>
                  <a:schemeClr val="bg1"/>
                </a:solidFill>
              </a:rPr>
              <a:t>Enable applications on siloed solutions to interact with each other.</a:t>
            </a:r>
          </a:p>
          <a:p>
            <a:r>
              <a:rPr lang="en-US" sz="1200" dirty="0">
                <a:solidFill>
                  <a:schemeClr val="bg1"/>
                </a:solidFill>
              </a:rPr>
              <a:t>Govern one platform while applications manage it.</a:t>
            </a:r>
          </a:p>
          <a:p>
            <a:endParaRPr lang="en-US" sz="1200" dirty="0">
              <a:solidFill>
                <a:schemeClr val="bg1"/>
              </a:solidFill>
            </a:endParaRPr>
          </a:p>
          <a:p>
            <a:endParaRPr lang="en-US" sz="1200" dirty="0">
              <a:solidFill>
                <a:schemeClr val="bg1"/>
              </a:solidFill>
            </a:endParaRPr>
          </a:p>
        </p:txBody>
      </p:sp>
      <p:sp>
        <p:nvSpPr>
          <p:cNvPr id="4" name="Title 3">
            <a:extLst>
              <a:ext uri="{FF2B5EF4-FFF2-40B4-BE49-F238E27FC236}">
                <a16:creationId xmlns:a16="http://schemas.microsoft.com/office/drawing/2014/main" id="{EF1207DD-7A5B-694D-5E56-C7B4BF72D0A4}"/>
              </a:ext>
            </a:extLst>
          </p:cNvPr>
          <p:cNvSpPr>
            <a:spLocks noGrp="1"/>
          </p:cNvSpPr>
          <p:nvPr>
            <p:ph type="title"/>
          </p:nvPr>
        </p:nvSpPr>
        <p:spPr>
          <a:xfrm>
            <a:off x="321534" y="195395"/>
            <a:ext cx="6911370" cy="1007061"/>
          </a:xfrm>
        </p:spPr>
        <p:txBody>
          <a:bodyPr>
            <a:normAutofit/>
          </a:bodyPr>
          <a:lstStyle/>
          <a:p>
            <a:r>
              <a:rPr lang="en-US" sz="3800" dirty="0"/>
              <a:t>Achieve Total Data Freedom</a:t>
            </a:r>
          </a:p>
        </p:txBody>
      </p:sp>
      <p:pic>
        <p:nvPicPr>
          <p:cNvPr id="6" name="Graphic 5">
            <a:extLst>
              <a:ext uri="{FF2B5EF4-FFF2-40B4-BE49-F238E27FC236}">
                <a16:creationId xmlns:a16="http://schemas.microsoft.com/office/drawing/2014/main" id="{E3DF12D3-DB90-623F-C76C-CAFF22A8283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5495" y="4652683"/>
            <a:ext cx="1371600" cy="685800"/>
          </a:xfrm>
          <a:prstGeom prst="rect">
            <a:avLst/>
          </a:prstGeom>
        </p:spPr>
      </p:pic>
    </p:spTree>
    <p:extLst>
      <p:ext uri="{BB962C8B-B14F-4D97-AF65-F5344CB8AC3E}">
        <p14:creationId xmlns:p14="http://schemas.microsoft.com/office/powerpoint/2010/main" val="24552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55A9E98-BD94-8F59-ACF3-7BB6BB74243B}"/>
              </a:ext>
            </a:extLst>
          </p:cNvPr>
          <p:cNvSpPr>
            <a:spLocks noChangeAspect="1"/>
          </p:cNvSpPr>
          <p:nvPr/>
        </p:nvSpPr>
        <p:spPr>
          <a:xfrm>
            <a:off x="5268457" y="1114410"/>
            <a:ext cx="3238359" cy="3171264"/>
          </a:xfrm>
          <a:prstGeom prst="roundRect">
            <a:avLst>
              <a:gd name="adj" fmla="val 50000"/>
            </a:avLst>
          </a:prstGeom>
          <a:solidFill>
            <a:schemeClr val="bg1">
              <a:alpha val="81371"/>
            </a:schemeClr>
          </a:solidFill>
          <a:ln w="25400">
            <a:gradFill flip="none" rotWithShape="1">
              <a:gsLst>
                <a:gs pos="38000">
                  <a:schemeClr val="accent2"/>
                </a:gs>
                <a:gs pos="100000">
                  <a:schemeClr val="accent6"/>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11" name="Google Shape;1422;p101">
            <a:extLst>
              <a:ext uri="{FF2B5EF4-FFF2-40B4-BE49-F238E27FC236}">
                <a16:creationId xmlns:a16="http://schemas.microsoft.com/office/drawing/2014/main" id="{487D2B02-8A04-7BF1-14F3-D484A683EBD0}"/>
              </a:ext>
            </a:extLst>
          </p:cNvPr>
          <p:cNvSpPr txBox="1"/>
          <p:nvPr/>
        </p:nvSpPr>
        <p:spPr>
          <a:xfrm>
            <a:off x="5786209" y="2764717"/>
            <a:ext cx="2513694" cy="392042"/>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US" sz="2000" b="1" dirty="0">
                <a:solidFill>
                  <a:schemeClr val="tx2"/>
                </a:solidFill>
                <a:latin typeface="Neue Haas Grotesk Text Pro" panose="020B0504020202020204" pitchFamily="34" charset="77"/>
                <a:ea typeface="Bebas Neue"/>
                <a:cs typeface="Bebas Neue"/>
                <a:sym typeface="Bebas Neue"/>
              </a:rPr>
              <a:t>Data Management</a:t>
            </a:r>
          </a:p>
        </p:txBody>
      </p:sp>
      <p:sp>
        <p:nvSpPr>
          <p:cNvPr id="13" name="Content Placeholder 4">
            <a:extLst>
              <a:ext uri="{FF2B5EF4-FFF2-40B4-BE49-F238E27FC236}">
                <a16:creationId xmlns:a16="http://schemas.microsoft.com/office/drawing/2014/main" id="{509C754F-9C79-C8AE-AD1D-873C046F9B22}"/>
              </a:ext>
            </a:extLst>
          </p:cNvPr>
          <p:cNvSpPr txBox="1">
            <a:spLocks/>
          </p:cNvSpPr>
          <p:nvPr/>
        </p:nvSpPr>
        <p:spPr>
          <a:xfrm>
            <a:off x="5758777" y="3056175"/>
            <a:ext cx="2804601" cy="278244"/>
          </a:xfrm>
          <a:prstGeom prst="roundRect">
            <a:avLst>
              <a:gd name="adj" fmla="val 50000"/>
            </a:avLst>
          </a:prstGeom>
          <a:ln>
            <a:noFill/>
          </a:ln>
        </p:spPr>
        <p:txBody>
          <a:bodyPr wrap="none" anchor="ctr" anchorCtr="0"/>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GB" sz="1000" dirty="0">
                <a:solidFill>
                  <a:schemeClr val="tx2"/>
                </a:solidFill>
              </a:rPr>
              <a:t>One data management software family</a:t>
            </a:r>
          </a:p>
        </p:txBody>
      </p:sp>
      <p:sp>
        <p:nvSpPr>
          <p:cNvPr id="14" name="Google Shape;1422;p101">
            <a:extLst>
              <a:ext uri="{FF2B5EF4-FFF2-40B4-BE49-F238E27FC236}">
                <a16:creationId xmlns:a16="http://schemas.microsoft.com/office/drawing/2014/main" id="{5B901DC0-E9D5-1769-AD94-064DB79EA27E}"/>
              </a:ext>
            </a:extLst>
          </p:cNvPr>
          <p:cNvSpPr txBox="1"/>
          <p:nvPr/>
        </p:nvSpPr>
        <p:spPr>
          <a:xfrm>
            <a:off x="5786209" y="1978558"/>
            <a:ext cx="1933634" cy="521186"/>
          </a:xfrm>
          <a:prstGeom prst="rect">
            <a:avLst/>
          </a:prstGeom>
          <a:noFill/>
          <a:ln>
            <a:noFill/>
          </a:ln>
        </p:spPr>
        <p:txBody>
          <a:bodyPr spcFirstLastPara="1" wrap="square" lIns="91425" tIns="91425" rIns="91425" bIns="91425" anchor="ctr" anchorCtr="0">
            <a:noAutofit/>
          </a:bodyPr>
          <a:lstStyle/>
          <a:p>
            <a:pPr lvl="0">
              <a:lnSpc>
                <a:spcPct val="90000"/>
              </a:lnSpc>
            </a:pPr>
            <a:r>
              <a:rPr lang="en-US" sz="2000" b="1" dirty="0">
                <a:solidFill>
                  <a:schemeClr val="tx2"/>
                </a:solidFill>
                <a:latin typeface="Neue Haas Grotesk Text Pro" panose="020B0504020202020204" pitchFamily="34" charset="77"/>
                <a:ea typeface="Bebas Neue"/>
                <a:cs typeface="Bebas Neue"/>
                <a:sym typeface="Bebas Neue"/>
              </a:rPr>
              <a:t>Data Platform</a:t>
            </a:r>
          </a:p>
        </p:txBody>
      </p:sp>
      <p:sp>
        <p:nvSpPr>
          <p:cNvPr id="15" name="Content Placeholder 4">
            <a:extLst>
              <a:ext uri="{FF2B5EF4-FFF2-40B4-BE49-F238E27FC236}">
                <a16:creationId xmlns:a16="http://schemas.microsoft.com/office/drawing/2014/main" id="{5CE16C8F-A2EC-2467-A1BB-3433A390CF30}"/>
              </a:ext>
            </a:extLst>
          </p:cNvPr>
          <p:cNvSpPr txBox="1">
            <a:spLocks/>
          </p:cNvSpPr>
          <p:nvPr/>
        </p:nvSpPr>
        <p:spPr>
          <a:xfrm>
            <a:off x="5749633" y="2320788"/>
            <a:ext cx="2804601" cy="278244"/>
          </a:xfrm>
          <a:prstGeom prst="roundRect">
            <a:avLst>
              <a:gd name="adj" fmla="val 50000"/>
            </a:avLst>
          </a:prstGeom>
          <a:ln>
            <a:noFill/>
          </a:ln>
        </p:spPr>
        <p:txBody>
          <a:bodyPr wrap="none" anchor="ctr" anchorCtr="0"/>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GB" sz="1000" dirty="0">
                <a:solidFill>
                  <a:schemeClr val="tx2"/>
                </a:solidFill>
              </a:rPr>
              <a:t>One data infrastructure platform</a:t>
            </a:r>
          </a:p>
        </p:txBody>
      </p:sp>
      <p:sp>
        <p:nvSpPr>
          <p:cNvPr id="2" name="Title 3">
            <a:extLst>
              <a:ext uri="{FF2B5EF4-FFF2-40B4-BE49-F238E27FC236}">
                <a16:creationId xmlns:a16="http://schemas.microsoft.com/office/drawing/2014/main" id="{082CEFF8-D261-84B0-A886-0C9042352CC0}"/>
              </a:ext>
            </a:extLst>
          </p:cNvPr>
          <p:cNvSpPr txBox="1">
            <a:spLocks/>
          </p:cNvSpPr>
          <p:nvPr/>
        </p:nvSpPr>
        <p:spPr>
          <a:xfrm>
            <a:off x="2318428" y="2151777"/>
            <a:ext cx="2513694" cy="1007061"/>
          </a:xfrm>
          <a:prstGeom prst="rect">
            <a:avLst/>
          </a:prstGeom>
          <a:effectLst/>
        </p:spPr>
        <p:txBody>
          <a:bodyPr vert="horz" lIns="0" tIns="0" rIns="0" bIns="0" rtlCol="0" anchor="b" anchorCtr="0">
            <a:noAutofit/>
          </a:bodyPr>
          <a:lstStyle>
            <a:lvl1pPr algn="l" defTabSz="914400" rtl="0" eaLnBrk="1" latinLnBrk="0" hangingPunct="1">
              <a:lnSpc>
                <a:spcPct val="90000"/>
              </a:lnSpc>
              <a:spcBef>
                <a:spcPct val="0"/>
              </a:spcBef>
              <a:buNone/>
              <a:defRPr lang="en-US" sz="4000" b="1" i="0" kern="1200" cap="none" baseline="0">
                <a:solidFill>
                  <a:schemeClr val="tx2"/>
                </a:solidFill>
                <a:latin typeface="Neue Haas Grotesk Text Pro" panose="020B0504020202020204" pitchFamily="34" charset="77"/>
                <a:ea typeface="+mj-ea"/>
                <a:cs typeface="+mj-cs"/>
              </a:defRPr>
            </a:lvl1pPr>
          </a:lstStyle>
          <a:p>
            <a:r>
              <a:rPr lang="en-GB" sz="4400" dirty="0"/>
              <a:t>One </a:t>
            </a:r>
            <a:br>
              <a:rPr lang="en-GB" sz="4400" dirty="0"/>
            </a:br>
            <a:r>
              <a:rPr lang="en-GB" sz="4400" dirty="0"/>
              <a:t>Strategy</a:t>
            </a:r>
          </a:p>
        </p:txBody>
      </p:sp>
      <p:sp>
        <p:nvSpPr>
          <p:cNvPr id="5" name="Google Shape;1422;p101">
            <a:extLst>
              <a:ext uri="{FF2B5EF4-FFF2-40B4-BE49-F238E27FC236}">
                <a16:creationId xmlns:a16="http://schemas.microsoft.com/office/drawing/2014/main" id="{C5E71EAA-A4BF-609D-AA94-920C4ADB12DA}"/>
              </a:ext>
            </a:extLst>
          </p:cNvPr>
          <p:cNvSpPr txBox="1"/>
          <p:nvPr/>
        </p:nvSpPr>
        <p:spPr>
          <a:xfrm>
            <a:off x="5522734" y="2441651"/>
            <a:ext cx="1933634" cy="521186"/>
          </a:xfrm>
          <a:prstGeom prst="rect">
            <a:avLst/>
          </a:prstGeom>
          <a:noFill/>
          <a:ln>
            <a:noFill/>
          </a:ln>
        </p:spPr>
        <p:txBody>
          <a:bodyPr spcFirstLastPara="1" wrap="square" lIns="91425" tIns="91425" rIns="91425" bIns="91425" anchor="ctr" anchorCtr="0">
            <a:noAutofit/>
          </a:bodyPr>
          <a:lstStyle/>
          <a:p>
            <a:pPr lvl="0">
              <a:lnSpc>
                <a:spcPct val="90000"/>
              </a:lnSpc>
            </a:pPr>
            <a:r>
              <a:rPr lang="en-US" sz="2000" b="1" dirty="0">
                <a:solidFill>
                  <a:schemeClr val="tx2"/>
                </a:solidFill>
                <a:latin typeface="Neue Haas Grotesk Text Pro" panose="020B0504020202020204" pitchFamily="34" charset="77"/>
                <a:ea typeface="Bebas Neue"/>
                <a:cs typeface="Bebas Neue"/>
                <a:sym typeface="Bebas Neue"/>
              </a:rPr>
              <a:t>+</a:t>
            </a:r>
          </a:p>
        </p:txBody>
      </p:sp>
    </p:spTree>
    <p:extLst>
      <p:ext uri="{BB962C8B-B14F-4D97-AF65-F5344CB8AC3E}">
        <p14:creationId xmlns:p14="http://schemas.microsoft.com/office/powerpoint/2010/main" val="226349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SP One Teaser.mp4">
            <a:hlinkClick r:id="" action="ppaction://media"/>
            <a:extLst>
              <a:ext uri="{FF2B5EF4-FFF2-40B4-BE49-F238E27FC236}">
                <a16:creationId xmlns:a16="http://schemas.microsoft.com/office/drawing/2014/main" id="{F6EDF8B2-051D-DF03-815E-2467C8531C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1034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D4F3A5-F492-AC6A-3F80-F4B746A17D9A}"/>
              </a:ext>
            </a:extLst>
          </p:cNvPr>
          <p:cNvSpPr>
            <a:spLocks noGrp="1"/>
          </p:cNvSpPr>
          <p:nvPr>
            <p:ph type="ctrTitle"/>
          </p:nvPr>
        </p:nvSpPr>
        <p:spPr>
          <a:xfrm>
            <a:off x="1155229" y="1691177"/>
            <a:ext cx="6423556" cy="2497258"/>
          </a:xfrm>
        </p:spPr>
        <p:txBody>
          <a:bodyPr>
            <a:normAutofit/>
          </a:bodyPr>
          <a:lstStyle/>
          <a:p>
            <a:r>
              <a:rPr lang="en-US" sz="5500" dirty="0"/>
              <a:t>Virtual Storage Platform </a:t>
            </a:r>
            <a:br>
              <a:rPr lang="en-US" sz="5500" dirty="0"/>
            </a:br>
            <a:r>
              <a:rPr lang="en-US" sz="5500" dirty="0"/>
              <a:t>One</a:t>
            </a:r>
          </a:p>
        </p:txBody>
      </p:sp>
      <p:sp>
        <p:nvSpPr>
          <p:cNvPr id="2" name="Content Placeholder 4">
            <a:extLst>
              <a:ext uri="{FF2B5EF4-FFF2-40B4-BE49-F238E27FC236}">
                <a16:creationId xmlns:a16="http://schemas.microsoft.com/office/drawing/2014/main" id="{8F4B655A-515F-1E80-E403-284CE027B6D9}"/>
              </a:ext>
            </a:extLst>
          </p:cNvPr>
          <p:cNvSpPr txBox="1">
            <a:spLocks/>
          </p:cNvSpPr>
          <p:nvPr/>
        </p:nvSpPr>
        <p:spPr>
          <a:xfrm>
            <a:off x="1155229" y="1360798"/>
            <a:ext cx="3677043" cy="383077"/>
          </a:xfrm>
          <a:prstGeom prst="roundRect">
            <a:avLst>
              <a:gd name="adj" fmla="val 50000"/>
            </a:avLst>
          </a:prstGeom>
          <a:solidFill>
            <a:schemeClr val="accent2"/>
          </a:solidFill>
          <a:ln w="12700">
            <a:noFill/>
          </a:ln>
        </p:spPr>
        <p:txBody>
          <a:bodyPr wrap="none" tIns="36000" bIns="72000" anchor="ctr" anchorCtr="0"/>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spcAft>
                <a:spcPts val="0"/>
              </a:spcAft>
              <a:buNone/>
            </a:pPr>
            <a:r>
              <a:rPr lang="ja-JP" altLang="en-US" sz="1400" i="1">
                <a:solidFill>
                  <a:schemeClr val="bg1"/>
                </a:solidFill>
                <a:latin typeface="Times New Roman" panose="02020603050405020304" pitchFamily="18" charset="0"/>
                <a:cs typeface="Times New Roman" panose="02020603050405020304" pitchFamily="18" charset="0"/>
              </a:rPr>
              <a:t>仮想ストレージ プラットフォーム </a:t>
            </a:r>
            <a:r>
              <a:rPr lang="en-US" sz="1400" i="1" dirty="0">
                <a:solidFill>
                  <a:schemeClr val="bg1"/>
                </a:solidFill>
                <a:latin typeface="Times New Roman" panose="02020603050405020304" pitchFamily="18" charset="0"/>
                <a:cs typeface="Times New Roman" panose="02020603050405020304" pitchFamily="18" charset="0"/>
              </a:rPr>
              <a:t>One</a:t>
            </a:r>
          </a:p>
        </p:txBody>
      </p:sp>
      <p:pic>
        <p:nvPicPr>
          <p:cNvPr id="8" name="Graphic 7">
            <a:extLst>
              <a:ext uri="{FF2B5EF4-FFF2-40B4-BE49-F238E27FC236}">
                <a16:creationId xmlns:a16="http://schemas.microsoft.com/office/drawing/2014/main" id="{459E8D47-B276-A0F1-2A74-70B62E903B4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4534" y="4426361"/>
            <a:ext cx="2022648" cy="577900"/>
          </a:xfrm>
          <a:prstGeom prst="rect">
            <a:avLst/>
          </a:prstGeom>
        </p:spPr>
      </p:pic>
    </p:spTree>
    <p:extLst>
      <p:ext uri="{BB962C8B-B14F-4D97-AF65-F5344CB8AC3E}">
        <p14:creationId xmlns:p14="http://schemas.microsoft.com/office/powerpoint/2010/main" val="10102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9"/>
</p:tagLst>
</file>

<file path=ppt/theme/theme1.xml><?xml version="1.0" encoding="utf-8"?>
<a:theme xmlns:a="http://schemas.openxmlformats.org/drawingml/2006/main" name="HV2019">
  <a:themeElements>
    <a:clrScheme name="HV2022">
      <a:dk1>
        <a:srgbClr val="414141"/>
      </a:dk1>
      <a:lt1>
        <a:srgbClr val="FFFFFF"/>
      </a:lt1>
      <a:dk2>
        <a:srgbClr val="000000"/>
      </a:dk2>
      <a:lt2>
        <a:srgbClr val="B4B4BC"/>
      </a:lt2>
      <a:accent1>
        <a:srgbClr val="00477B"/>
      </a:accent1>
      <a:accent2>
        <a:srgbClr val="CC0000"/>
      </a:accent2>
      <a:accent3>
        <a:srgbClr val="001933"/>
      </a:accent3>
      <a:accent4>
        <a:srgbClr val="3CACB1"/>
      </a:accent4>
      <a:accent5>
        <a:srgbClr val="4B58A2"/>
      </a:accent5>
      <a:accent6>
        <a:srgbClr val="FEC22B"/>
      </a:accent6>
      <a:hlink>
        <a:srgbClr val="CC0000"/>
      </a:hlink>
      <a:folHlink>
        <a:srgbClr val="525252"/>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spcBef>
            <a:spcPts val="600"/>
          </a:spcBef>
          <a:defRPr sz="1600" dirty="0" smtClean="0">
            <a:solidFill>
              <a:schemeClr val="accent3"/>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V-PowerPoint-Template-18Aug2023" id="{3969B7D2-8837-C544-A7C0-D4C7A8490CC0}" vid="{CD45D332-C4BB-5042-B3B6-4536B939A9C3}"/>
    </a:ext>
  </a:extLst>
</a:theme>
</file>

<file path=ppt/theme/theme2.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c787b1e-3a59-44c3-a06b-c5c19a1320ca" xsi:nil="true"/>
    <lcf76f155ced4ddcb4097134ff3c332f xmlns="9e3858e8-225e-4c4d-961c-8e6ee6a683f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DACB1F70759D4E95129FE95FBFE3C9" ma:contentTypeVersion="12" ma:contentTypeDescription="Create a new document." ma:contentTypeScope="" ma:versionID="12dda382bc1477e2d5b399c6f9909259">
  <xsd:schema xmlns:xsd="http://www.w3.org/2001/XMLSchema" xmlns:xs="http://www.w3.org/2001/XMLSchema" xmlns:p="http://schemas.microsoft.com/office/2006/metadata/properties" xmlns:ns2="9e3858e8-225e-4c4d-961c-8e6ee6a683f0" xmlns:ns3="7c787b1e-3a59-44c3-a06b-c5c19a1320ca" targetNamespace="http://schemas.microsoft.com/office/2006/metadata/properties" ma:root="true" ma:fieldsID="22082e238c07b78daa21d82545825123" ns2:_="" ns3:_="">
    <xsd:import namespace="9e3858e8-225e-4c4d-961c-8e6ee6a683f0"/>
    <xsd:import namespace="7c787b1e-3a59-44c3-a06b-c5c19a1320c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858e8-225e-4c4d-961c-8e6ee6a683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7650c0f-eee0-4e17-8522-a3a6532ea55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787b1e-3a59-44c3-a06b-c5c19a1320c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97c5672-7ed3-478f-9812-fbf4527bd90b}" ma:internalName="TaxCatchAll" ma:showField="CatchAllData" ma:web="7c787b1e-3a59-44c3-a06b-c5c19a132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0C67C0-89DF-42CB-B6B2-1D88CF2C1773}">
  <ds:schemaRefs>
    <ds:schemaRef ds:uri="http://schemas.microsoft.com/sharepoint/v3/contenttype/forms"/>
  </ds:schemaRefs>
</ds:datastoreItem>
</file>

<file path=customXml/itemProps2.xml><?xml version="1.0" encoding="utf-8"?>
<ds:datastoreItem xmlns:ds="http://schemas.openxmlformats.org/officeDocument/2006/customXml" ds:itemID="{FC86DB61-D6BB-4655-A234-DB58689FF75A}">
  <ds:schemaRefs>
    <ds:schemaRef ds:uri="http://schemas.microsoft.com/office/2006/documentManagement/types"/>
    <ds:schemaRef ds:uri="http://schemas.microsoft.com/office/2006/metadata/properties"/>
    <ds:schemaRef ds:uri="http://purl.org/dc/elements/1.1/"/>
    <ds:schemaRef ds:uri="3192bc7d-4840-4def-8a48-e8b5df3cd80a"/>
    <ds:schemaRef ds:uri="011bd6a3-2e55-4961-a93d-71b8d222a636"/>
    <ds:schemaRef ds:uri="http://www.w3.org/XML/1998/namespace"/>
    <ds:schemaRef ds:uri="http://schemas.microsoft.com/office/infopath/2007/PartnerControls"/>
    <ds:schemaRef ds:uri="http://schemas.openxmlformats.org/package/2006/metadata/core-properties"/>
    <ds:schemaRef ds:uri="http://purl.org/dc/dcmitype/"/>
    <ds:schemaRef ds:uri="http://purl.org/dc/terms/"/>
    <ds:schemaRef ds:uri="7c787b1e-3a59-44c3-a06b-c5c19a1320ca"/>
    <ds:schemaRef ds:uri="9e3858e8-225e-4c4d-961c-8e6ee6a683f0"/>
  </ds:schemaRefs>
</ds:datastoreItem>
</file>

<file path=customXml/itemProps3.xml><?xml version="1.0" encoding="utf-8"?>
<ds:datastoreItem xmlns:ds="http://schemas.openxmlformats.org/officeDocument/2006/customXml" ds:itemID="{B2AC8374-C9C1-4B65-AB36-A90F4085EF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3858e8-225e-4c4d-961c-8e6ee6a683f0"/>
    <ds:schemaRef ds:uri="7c787b1e-3a59-44c3-a06b-c5c19a1320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HV2019</Template>
  <TotalTime>41</TotalTime>
  <Words>5090</Words>
  <Application>Microsoft Office PowerPoint</Application>
  <PresentationFormat>On-screen Show (16:9)</PresentationFormat>
  <Paragraphs>483</Paragraphs>
  <Slides>35</Slides>
  <Notes>28</Notes>
  <HiddenSlides>1</HiddenSlides>
  <MMClips>2</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HV2019</vt:lpstr>
      <vt:lpstr>PowerPoint Presentation</vt:lpstr>
      <vt:lpstr>One Hybrid Cloud Data Storage Platform</vt:lpstr>
      <vt:lpstr>Businesses Evolve</vt:lpstr>
      <vt:lpstr>Businesses Evolve</vt:lpstr>
      <vt:lpstr>PowerPoint Presentation</vt:lpstr>
      <vt:lpstr>Achieve Total Data Freedom</vt:lpstr>
      <vt:lpstr>PowerPoint Presentation</vt:lpstr>
      <vt:lpstr>PowerPoint Presentation</vt:lpstr>
      <vt:lpstr>Virtual Storage Platform  One</vt:lpstr>
      <vt:lpstr>Data  Platform データプラットフォーム</vt:lpstr>
      <vt:lpstr>The data platform r/evolution.</vt:lpstr>
      <vt:lpstr>A hybrid data platform without compromise.</vt:lpstr>
      <vt:lpstr>Applications matter!</vt:lpstr>
      <vt:lpstr>PowerPoint Presentation</vt:lpstr>
      <vt:lpstr>PowerPoint Presentation</vt:lpstr>
      <vt:lpstr>PowerPoint Presentation</vt:lpstr>
      <vt:lpstr>Your solutions are more than just Hitachi Vantara </vt:lpstr>
      <vt:lpstr>Data  Management データマネジメント</vt:lpstr>
      <vt:lpstr>Customer Experience Portal</vt:lpstr>
      <vt:lpstr>Self-deploying Infrastructure </vt:lpstr>
      <vt:lpstr>Sustainability サステイナビリティ</vt:lpstr>
      <vt:lpstr>PowerPoint Presentation</vt:lpstr>
      <vt:lpstr>PowerPoint Presentation</vt:lpstr>
      <vt:lpstr>PowerPoint Presentation</vt:lpstr>
      <vt:lpstr>Partner Community パートナーコミュニティ</vt:lpstr>
      <vt:lpstr>PowerPoint Presentation</vt:lpstr>
      <vt:lpstr>PowerPoint Presentation</vt:lpstr>
      <vt:lpstr>PowerPoint Presentation</vt:lpstr>
      <vt:lpstr>Timeline タイムライン</vt:lpstr>
      <vt:lpstr>Evolution of Capability</vt:lpstr>
      <vt:lpstr>Top 5 Reasons Why 上位 5 つの理由</vt:lpstr>
      <vt:lpstr>Top 5 Reasons Why</vt:lpstr>
      <vt:lpstr>PowerPoint Presentation</vt:lpstr>
      <vt:lpstr>PowerPoint Presentation</vt:lpstr>
      <vt:lpstr>PowerPoint Presentation</vt:lpstr>
    </vt:vector>
  </TitlesOfParts>
  <Manager/>
  <Company>Hitachi Vantara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Ultimate Data Storage Platform</dc:title>
  <dc:subject>Virtual Storage Platform One</dc:subject>
  <dc:creator>Hitachi Vantara</dc:creator>
  <cp:keywords>VSP, One</cp:keywords>
  <dc:description/>
  <cp:lastModifiedBy>Ian Clatworthy</cp:lastModifiedBy>
  <cp:revision>11</cp:revision>
  <dcterms:created xsi:type="dcterms:W3CDTF">2023-09-08T08:09:56Z</dcterms:created>
  <dcterms:modified xsi:type="dcterms:W3CDTF">2025-07-23T21:31:20Z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0x010100C8DACB1F70759D4E95129FE95FBFE3C9</vt:lpwstr>
  </property>
  <property fmtid="{D5CDD505-2E9C-101B-9397-08002B2CF9AE}" pid="3" name="MediaServiceImageTags">
    <vt:lpwstr/>
  </property>
</Properties>
</file>